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48" r:id="rId3"/>
    <p:sldId id="334" r:id="rId4"/>
    <p:sldId id="337" r:id="rId5"/>
    <p:sldId id="283" r:id="rId6"/>
    <p:sldId id="347" r:id="rId7"/>
    <p:sldId id="350" r:id="rId8"/>
    <p:sldId id="351" r:id="rId9"/>
    <p:sldId id="354" r:id="rId10"/>
    <p:sldId id="355" r:id="rId11"/>
    <p:sldId id="339" r:id="rId12"/>
    <p:sldId id="353" r:id="rId13"/>
    <p:sldId id="356" r:id="rId14"/>
    <p:sldId id="35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46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AF01-566C-4ABB-A640-CDF6A6452B0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B0D37-0937-44C3-8DBF-C525D7FD2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2E6ED1-7C12-4775-A25F-1A3E671E27A8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6D56A0-2E91-4B8D-82DE-92A88166F0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6E2F5C-DA9D-4C46-B18A-6740208629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6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6A0-2E91-4B8D-82DE-92A88166F0C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23196-EB42-4CF2-AE1C-8022CEA785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23196-EB42-4CF2-AE1C-8022CEA785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23196-EB42-4CF2-AE1C-8022CEA785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23196-EB42-4CF2-AE1C-8022CEA785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10/1/2015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City of Satellite Beach </a:t>
            </a:r>
            <a:br>
              <a:rPr lang="en-US" dirty="0" smtClean="0"/>
            </a:br>
            <a:r>
              <a:rPr lang="en-US" dirty="0" smtClean="0"/>
              <a:t>Fire and Paramedic Service</a:t>
            </a:r>
            <a:br>
              <a:rPr lang="en-US" dirty="0" smtClean="0"/>
            </a:br>
            <a:r>
              <a:rPr lang="en-US" dirty="0" smtClean="0"/>
              <a:t>Mobile Integrated health care overview</a:t>
            </a:r>
          </a:p>
        </p:txBody>
      </p:sp>
      <p:pic>
        <p:nvPicPr>
          <p:cNvPr id="5" name="Picture 4" descr="satellite beach  patch20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04800"/>
            <a:ext cx="2057400" cy="2166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Beach Senior Care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Local Coalition of Health Care Providers, Hospice, Faith Based organizations, public transportation, senior adult civic groups, local government</a:t>
            </a:r>
          </a:p>
          <a:p>
            <a:r>
              <a:rPr lang="en-US" dirty="0" smtClean="0"/>
              <a:t>Case-Management review of all participants</a:t>
            </a:r>
          </a:p>
          <a:p>
            <a:pPr lvl="1"/>
            <a:r>
              <a:rPr lang="en-US" dirty="0" smtClean="0"/>
              <a:t>Focus it to match the needs with the appropriate solution.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38350"/>
            <a:ext cx="43942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88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924800" cy="53038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those patients who have been in the program, the patient has experienced</a:t>
            </a:r>
          </a:p>
          <a:p>
            <a:pPr lvl="1"/>
            <a:r>
              <a:rPr lang="en-US" dirty="0" smtClean="0"/>
              <a:t>Overall Health Improvement</a:t>
            </a:r>
          </a:p>
          <a:p>
            <a:pPr lvl="1"/>
            <a:r>
              <a:rPr lang="en-US" dirty="0" smtClean="0"/>
              <a:t>Greater ability to take an active role in their own health care</a:t>
            </a:r>
          </a:p>
          <a:p>
            <a:pPr lvl="1"/>
            <a:r>
              <a:rPr lang="en-US" dirty="0" smtClean="0"/>
              <a:t>Reduction of 911 use</a:t>
            </a:r>
          </a:p>
          <a:p>
            <a:pPr lvl="1"/>
            <a:r>
              <a:rPr lang="en-US" dirty="0" smtClean="0"/>
              <a:t>Improved overall life outlook </a:t>
            </a:r>
          </a:p>
          <a:p>
            <a:r>
              <a:rPr lang="en-US" dirty="0" smtClean="0"/>
              <a:t>Hospital Readmission</a:t>
            </a:r>
          </a:p>
          <a:p>
            <a:pPr lvl="1"/>
            <a:r>
              <a:rPr lang="en-US" dirty="0" smtClean="0"/>
              <a:t>120 day review</a:t>
            </a:r>
          </a:p>
          <a:p>
            <a:pPr lvl="2"/>
            <a:r>
              <a:rPr lang="en-US" dirty="0" smtClean="0"/>
              <a:t>Tracked </a:t>
            </a:r>
            <a:r>
              <a:rPr lang="en-US" dirty="0" smtClean="0"/>
              <a:t>25 </a:t>
            </a:r>
            <a:r>
              <a:rPr lang="en-US" dirty="0" smtClean="0"/>
              <a:t>SBFD 911 Patients (911-Discharge)</a:t>
            </a:r>
          </a:p>
          <a:p>
            <a:pPr lvl="2"/>
            <a:r>
              <a:rPr lang="en-US" dirty="0" smtClean="0"/>
              <a:t>Community Medic was at Pt home within 24 hours of Discharge</a:t>
            </a:r>
          </a:p>
          <a:p>
            <a:pPr lvl="3"/>
            <a:r>
              <a:rPr lang="en-US" dirty="0" smtClean="0"/>
              <a:t>Initiated Discharge Plan and Follow Up</a:t>
            </a:r>
          </a:p>
          <a:p>
            <a:pPr lvl="3"/>
            <a:r>
              <a:rPr lang="en-US" dirty="0" smtClean="0"/>
              <a:t>Coordinated Home Health Care for Patients  who were discharged without it</a:t>
            </a:r>
          </a:p>
          <a:p>
            <a:pPr lvl="3"/>
            <a:r>
              <a:rPr lang="en-US" b="1" u="sng" dirty="0" smtClean="0"/>
              <a:t>.08% </a:t>
            </a:r>
            <a:r>
              <a:rPr lang="en-US" b="1" u="sng" dirty="0" smtClean="0"/>
              <a:t>30 day readmission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health Paramedic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305800" cy="4618037"/>
          </a:xfrm>
        </p:spPr>
        <p:txBody>
          <a:bodyPr>
            <a:normAutofit/>
          </a:bodyPr>
          <a:lstStyle/>
          <a:p>
            <a:r>
              <a:rPr lang="en-US" dirty="0" smtClean="0"/>
              <a:t>Planned Expansion</a:t>
            </a:r>
          </a:p>
          <a:p>
            <a:pPr lvl="1"/>
            <a:r>
              <a:rPr lang="en-US" dirty="0" smtClean="0"/>
              <a:t>24/7 Community Medic On-Duty</a:t>
            </a:r>
          </a:p>
          <a:p>
            <a:pPr lvl="2"/>
            <a:r>
              <a:rPr lang="en-US" dirty="0" smtClean="0"/>
              <a:t>Unplanned Community Health Needs</a:t>
            </a:r>
          </a:p>
          <a:p>
            <a:pPr lvl="2"/>
            <a:r>
              <a:rPr lang="en-US" dirty="0" smtClean="0"/>
              <a:t>Work with Home Health Care patients in crisis</a:t>
            </a:r>
          </a:p>
          <a:p>
            <a:pPr lvl="2"/>
            <a:r>
              <a:rPr lang="en-US" dirty="0" smtClean="0"/>
              <a:t>Hospital readmission diversion</a:t>
            </a:r>
          </a:p>
          <a:p>
            <a:pPr lvl="3"/>
            <a:r>
              <a:rPr lang="en-US" dirty="0" smtClean="0"/>
              <a:t>Community Medic to meet discharged patient at their home in 8 hours or less 90% on-time</a:t>
            </a:r>
          </a:p>
          <a:p>
            <a:pPr lvl="1"/>
            <a:r>
              <a:rPr lang="en-US" dirty="0" smtClean="0"/>
              <a:t>Pilot Program –</a:t>
            </a:r>
          </a:p>
          <a:p>
            <a:pPr lvl="2"/>
            <a:r>
              <a:rPr lang="en-US" dirty="0" smtClean="0"/>
              <a:t>Video Tele-medicine with Primary Care Provider and Patient in-home facilitated by Community Medic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6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health Paramedic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305800" cy="4618037"/>
          </a:xfrm>
        </p:spPr>
        <p:txBody>
          <a:bodyPr>
            <a:normAutofit/>
          </a:bodyPr>
          <a:lstStyle/>
          <a:p>
            <a:r>
              <a:rPr lang="en-US" dirty="0" smtClean="0"/>
              <a:t>Pilot Programs</a:t>
            </a:r>
          </a:p>
          <a:p>
            <a:pPr lvl="1"/>
            <a:r>
              <a:rPr lang="en-US" dirty="0" smtClean="0"/>
              <a:t>Video Tele-Medicine</a:t>
            </a:r>
          </a:p>
          <a:p>
            <a:pPr lvl="2"/>
            <a:r>
              <a:rPr lang="en-US" dirty="0" smtClean="0"/>
              <a:t>Video Link Primary Care Provider and Patient in-home facilitated by Community Medic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6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47200" cy="7010400"/>
          </a:xfrm>
        </p:spPr>
      </p:pic>
    </p:spTree>
    <p:extLst>
      <p:ext uri="{BB962C8B-B14F-4D97-AF65-F5344CB8AC3E}">
        <p14:creationId xmlns:p14="http://schemas.microsoft.com/office/powerpoint/2010/main" val="395470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and Department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 fontScale="92500" lnSpcReduction="20000"/>
          </a:bodyPr>
          <a:lstStyle/>
          <a:p>
            <a:pPr marL="514350" indent="-457200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Estimated Population 10,500</a:t>
            </a:r>
          </a:p>
          <a:p>
            <a:pPr lvl="1"/>
            <a:r>
              <a:rPr lang="en-US" dirty="0" smtClean="0"/>
              <a:t>Population of 32937 Zip Code 29,000</a:t>
            </a:r>
          </a:p>
          <a:p>
            <a:pPr lvl="2"/>
            <a:r>
              <a:rPr lang="en-US" dirty="0" smtClean="0"/>
              <a:t>21% of population 65 or older</a:t>
            </a:r>
          </a:p>
          <a:p>
            <a:r>
              <a:rPr lang="en-US" dirty="0" smtClean="0"/>
              <a:t>Satellite Beach Fire &amp; Paramedic Services</a:t>
            </a:r>
          </a:p>
          <a:p>
            <a:pPr lvl="1"/>
            <a:r>
              <a:rPr lang="en-US" dirty="0" smtClean="0"/>
              <a:t>Full service Fire / Paramedic Agency</a:t>
            </a:r>
          </a:p>
          <a:p>
            <a:pPr lvl="2"/>
            <a:r>
              <a:rPr lang="en-US" dirty="0" smtClean="0"/>
              <a:t>EMS and Patient Care a high priority component of our community</a:t>
            </a:r>
          </a:p>
          <a:p>
            <a:pPr lvl="3"/>
            <a:r>
              <a:rPr lang="en-US" dirty="0" smtClean="0"/>
              <a:t>Key Performance Indicators relating to EMS</a:t>
            </a:r>
          </a:p>
          <a:p>
            <a:pPr lvl="4"/>
            <a:r>
              <a:rPr lang="en-US" dirty="0" smtClean="0"/>
              <a:t>Response Times</a:t>
            </a:r>
          </a:p>
          <a:p>
            <a:pPr lvl="4"/>
            <a:r>
              <a:rPr lang="en-US" dirty="0" smtClean="0"/>
              <a:t>Patient Care Delivery and Outcome</a:t>
            </a:r>
          </a:p>
          <a:p>
            <a:pPr lvl="4"/>
            <a:r>
              <a:rPr lang="en-US" dirty="0" smtClean="0"/>
              <a:t>Training</a:t>
            </a:r>
          </a:p>
          <a:p>
            <a:pPr lvl="4"/>
            <a:r>
              <a:rPr lang="en-US" dirty="0" smtClean="0"/>
              <a:t>Patient Satisfaction</a:t>
            </a:r>
          </a:p>
          <a:p>
            <a:pPr lvl="3"/>
            <a:r>
              <a:rPr lang="en-US" dirty="0" smtClean="0"/>
              <a:t>Key Performance Indicates for Community Health include</a:t>
            </a:r>
          </a:p>
          <a:p>
            <a:pPr lvl="4"/>
            <a:r>
              <a:rPr lang="en-US" dirty="0" smtClean="0"/>
              <a:t>Reduction in Fall related events </a:t>
            </a:r>
            <a:endParaRPr lang="en-US" dirty="0"/>
          </a:p>
          <a:p>
            <a:pPr lvl="4"/>
            <a:r>
              <a:rPr lang="en-US" dirty="0" smtClean="0"/>
              <a:t>Reduction of the use of EMS and ED as primary care</a:t>
            </a:r>
          </a:p>
          <a:p>
            <a:pPr lvl="4"/>
            <a:r>
              <a:rPr lang="en-US" dirty="0" smtClean="0"/>
              <a:t>Enhanced ability for senior to remain in their home</a:t>
            </a:r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Fire/EMS Department </a:t>
            </a:r>
            <a:br>
              <a:rPr lang="en-US" dirty="0" smtClean="0"/>
            </a:br>
            <a:r>
              <a:rPr lang="en-US" dirty="0" smtClean="0"/>
              <a:t>with one exception 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3211"/>
              </p:ext>
            </p:extLst>
          </p:nvPr>
        </p:nvGraphicFramePr>
        <p:xfrm>
          <a:off x="40516" y="1447800"/>
          <a:ext cx="8972233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Organization Chart" r:id="rId4" imgW="3644640" imgH="1625400" progId="OrgPlusWOPX.4">
                  <p:embed/>
                </p:oleObj>
              </mc:Choice>
              <mc:Fallback>
                <p:oleObj name="Organization Chart" r:id="rId4" imgW="3644640" imgH="1625400" progId="OrgPlusWOPX.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6" y="1447800"/>
                        <a:ext cx="8972233" cy="434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248400" y="2316332"/>
            <a:ext cx="2819400" cy="13716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health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Integrated Community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322637"/>
          </a:xfrm>
        </p:spPr>
        <p:txBody>
          <a:bodyPr>
            <a:normAutofit/>
          </a:bodyPr>
          <a:lstStyle/>
          <a:p>
            <a:r>
              <a:rPr lang="en-US" dirty="0" smtClean="0"/>
              <a:t>Satellite Beach Fire Department provides two services that have positively impacted the community </a:t>
            </a:r>
          </a:p>
          <a:p>
            <a:pPr lvl="1"/>
            <a:r>
              <a:rPr lang="en-US" dirty="0" smtClean="0"/>
              <a:t>Senior Fall Prevention </a:t>
            </a:r>
          </a:p>
          <a:p>
            <a:pPr lvl="1"/>
            <a:r>
              <a:rPr lang="en-US" dirty="0" smtClean="0"/>
              <a:t>Community Health Medic Program.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Community Health Medic Program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Satellite Beach Fire provides in-home health evaluations for older citizens who have chronic health conditions and self manage their condition</a:t>
            </a:r>
          </a:p>
          <a:p>
            <a:r>
              <a:rPr lang="en-US" sz="2400" dirty="0" smtClean="0"/>
              <a:t>Paramedic makes appointment to visit citizens in their homes as needed to conduct physical exam and check up.</a:t>
            </a:r>
          </a:p>
        </p:txBody>
      </p:sp>
      <p:pic>
        <p:nvPicPr>
          <p:cNvPr id="46084" name="Content Placeholder 5" descr="Award Night 0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905000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07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Health Medic Program</a:t>
            </a:r>
            <a:endParaRPr lang="en-US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582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Services Provided</a:t>
            </a:r>
          </a:p>
          <a:p>
            <a:pPr lvl="1"/>
            <a:r>
              <a:rPr lang="en-US" dirty="0" smtClean="0"/>
              <a:t>In-Home Paramedic exam on a weekly visit</a:t>
            </a:r>
          </a:p>
          <a:p>
            <a:pPr lvl="1"/>
            <a:r>
              <a:rPr lang="en-US" dirty="0" smtClean="0"/>
              <a:t>12 Lead EGG</a:t>
            </a:r>
          </a:p>
          <a:p>
            <a:pPr lvl="1"/>
            <a:r>
              <a:rPr lang="en-US" dirty="0" smtClean="0"/>
              <a:t>Vitals including weight</a:t>
            </a:r>
          </a:p>
          <a:p>
            <a:pPr lvl="1"/>
            <a:r>
              <a:rPr lang="en-US" dirty="0" smtClean="0"/>
              <a:t>Blood Glucose</a:t>
            </a:r>
          </a:p>
          <a:p>
            <a:pPr lvl="1"/>
            <a:r>
              <a:rPr lang="en-US" dirty="0" smtClean="0"/>
              <a:t>Oxygen Saturation</a:t>
            </a:r>
          </a:p>
          <a:p>
            <a:pPr lvl="1"/>
            <a:r>
              <a:rPr lang="en-US" dirty="0" smtClean="0"/>
              <a:t>Medication review and compliance</a:t>
            </a:r>
          </a:p>
          <a:p>
            <a:pPr lvl="1"/>
            <a:r>
              <a:rPr lang="en-US" dirty="0" smtClean="0"/>
              <a:t>Nutrition review and compliance</a:t>
            </a:r>
          </a:p>
          <a:p>
            <a:pPr lvl="1"/>
            <a:r>
              <a:rPr lang="en-US" dirty="0" smtClean="0"/>
              <a:t>Link with Primary Care Provider to provider to provide first hand observations about the patient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5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Health Medic Program</a:t>
            </a:r>
            <a:endParaRPr lang="en-US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582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Program Expansion 2015</a:t>
            </a:r>
          </a:p>
          <a:p>
            <a:pPr lvl="1"/>
            <a:r>
              <a:rPr lang="en-US" sz="2000" dirty="0" smtClean="0"/>
              <a:t>Evident that we needed to leverage technology to increase efficiency and effectiveness</a:t>
            </a:r>
          </a:p>
          <a:p>
            <a:pPr lvl="1"/>
            <a:r>
              <a:rPr lang="en-US" sz="2000" dirty="0" smtClean="0"/>
              <a:t>Review of remote medical monitoring products was very costly</a:t>
            </a:r>
          </a:p>
          <a:p>
            <a:pPr lvl="1"/>
            <a:r>
              <a:rPr lang="en-US" sz="2000" dirty="0" smtClean="0"/>
              <a:t>Made strategic decision to implementation  “off the shelf” wireless home health monitoring equipment</a:t>
            </a:r>
          </a:p>
          <a:p>
            <a:pPr lvl="2"/>
            <a:r>
              <a:rPr lang="en-US" dirty="0" smtClean="0"/>
              <a:t>BP / Pulse</a:t>
            </a:r>
          </a:p>
          <a:p>
            <a:pPr lvl="2"/>
            <a:r>
              <a:rPr lang="en-US" dirty="0" smtClean="0"/>
              <a:t>Pulse Oxygenation</a:t>
            </a:r>
          </a:p>
          <a:p>
            <a:pPr lvl="2"/>
            <a:r>
              <a:rPr lang="en-US" dirty="0" smtClean="0"/>
              <a:t>Glucose</a:t>
            </a:r>
          </a:p>
          <a:p>
            <a:pPr lvl="2"/>
            <a:r>
              <a:rPr lang="en-US" dirty="0" smtClean="0"/>
              <a:t>Weight / Body Mass/ Fluid %</a:t>
            </a:r>
          </a:p>
          <a:p>
            <a:pPr lvl="1"/>
            <a:r>
              <a:rPr lang="en-US" sz="2000" dirty="0" smtClean="0"/>
              <a:t>Through Community Donations- Purchased equipment including ipad mini with build in cellular data</a:t>
            </a:r>
          </a:p>
          <a:p>
            <a:pPr lvl="1"/>
            <a:r>
              <a:rPr lang="en-US" sz="2000" dirty="0" smtClean="0"/>
              <a:t>Data upload to a cloud based dashboard for daily review of patient data by Paramedic</a:t>
            </a:r>
          </a:p>
        </p:txBody>
      </p:sp>
    </p:spTree>
    <p:extLst>
      <p:ext uri="{BB962C8B-B14F-4D97-AF65-F5344CB8AC3E}">
        <p14:creationId xmlns:p14="http://schemas.microsoft.com/office/powerpoint/2010/main" val="3507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Health Medic Program</a:t>
            </a:r>
            <a:endParaRPr lang="en-US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991600" cy="4495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Participants were taught to use the ipad and how to take their on vital signs each day and upload it to a cloud based service</a:t>
            </a:r>
          </a:p>
          <a:p>
            <a:pPr lvl="2"/>
            <a:r>
              <a:rPr lang="en-US" sz="2400" dirty="0" smtClean="0"/>
              <a:t>Participant age- 74-93 years of age</a:t>
            </a:r>
          </a:p>
          <a:p>
            <a:pPr lvl="1"/>
            <a:r>
              <a:rPr lang="en-US" dirty="0" smtClean="0"/>
              <a:t>Data upload to a cloud based dashboard for daily review of patient data by Paramedic</a:t>
            </a:r>
          </a:p>
          <a:p>
            <a:pPr lvl="1"/>
            <a:r>
              <a:rPr lang="en-US" dirty="0" smtClean="0"/>
              <a:t>This allows “Virtual” contact with the participant </a:t>
            </a:r>
          </a:p>
          <a:p>
            <a:pPr lvl="1"/>
            <a:r>
              <a:rPr lang="en-US" dirty="0" smtClean="0"/>
              <a:t>Requiring the participants to do this each day gave them a sense of control and ownership on improving their on health status</a:t>
            </a:r>
          </a:p>
        </p:txBody>
      </p:sp>
    </p:spTree>
    <p:extLst>
      <p:ext uri="{BB962C8B-B14F-4D97-AF65-F5344CB8AC3E}">
        <p14:creationId xmlns:p14="http://schemas.microsoft.com/office/powerpoint/2010/main" val="42492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2366</TotalTime>
  <Words>600</Words>
  <Application>Microsoft Office PowerPoint</Application>
  <PresentationFormat>On-screen Show (4:3)</PresentationFormat>
  <Paragraphs>101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Trek</vt:lpstr>
      <vt:lpstr>Organization Chart</vt:lpstr>
      <vt:lpstr>City of Satellite Beach  Fire and Paramedic Service Mobile Integrated health care overview</vt:lpstr>
      <vt:lpstr>City and Department Background</vt:lpstr>
      <vt:lpstr>Traditional Fire/EMS Department  with one exception </vt:lpstr>
      <vt:lpstr>Community health</vt:lpstr>
      <vt:lpstr>Mobile Integrated Community Health</vt:lpstr>
      <vt:lpstr>Community Health Medic Program</vt:lpstr>
      <vt:lpstr>Community Health Medic Program</vt:lpstr>
      <vt:lpstr>Community Health Medic Program</vt:lpstr>
      <vt:lpstr>Community Health Medic Program</vt:lpstr>
      <vt:lpstr>Satellite Beach Senior Care Network</vt:lpstr>
      <vt:lpstr>Program Outcomes</vt:lpstr>
      <vt:lpstr>Community health Paramedic</vt:lpstr>
      <vt:lpstr>Community health Paramedic</vt:lpstr>
      <vt:lpstr>PowerPoint Presentation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Satellite Beach  Citizen's Advisory Panel for Efficient Government</dc:title>
  <dc:creator>dhughes</dc:creator>
  <cp:lastModifiedBy>Windows User</cp:lastModifiedBy>
  <cp:revision>69</cp:revision>
  <cp:lastPrinted>2015-09-17T10:44:07Z</cp:lastPrinted>
  <dcterms:created xsi:type="dcterms:W3CDTF">2012-02-16T19:26:50Z</dcterms:created>
  <dcterms:modified xsi:type="dcterms:W3CDTF">2015-10-01T11:05:01Z</dcterms:modified>
</cp:coreProperties>
</file>