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0" r:id="rId1"/>
  </p:sldMasterIdLst>
  <p:notesMasterIdLst>
    <p:notesMasterId r:id="rId46"/>
  </p:notesMasterIdLst>
  <p:sldIdLst>
    <p:sldId id="256" r:id="rId2"/>
    <p:sldId id="308" r:id="rId3"/>
    <p:sldId id="275" r:id="rId4"/>
    <p:sldId id="279" r:id="rId5"/>
    <p:sldId id="280" r:id="rId6"/>
    <p:sldId id="281" r:id="rId7"/>
    <p:sldId id="284" r:id="rId8"/>
    <p:sldId id="282" r:id="rId9"/>
    <p:sldId id="283" r:id="rId10"/>
    <p:sldId id="260" r:id="rId11"/>
    <p:sldId id="310" r:id="rId12"/>
    <p:sldId id="295" r:id="rId13"/>
    <p:sldId id="296" r:id="rId14"/>
    <p:sldId id="297" r:id="rId15"/>
    <p:sldId id="298" r:id="rId16"/>
    <p:sldId id="299" r:id="rId17"/>
    <p:sldId id="312" r:id="rId18"/>
    <p:sldId id="288" r:id="rId19"/>
    <p:sldId id="289" r:id="rId20"/>
    <p:sldId id="290" r:id="rId21"/>
    <p:sldId id="292" r:id="rId22"/>
    <p:sldId id="300" r:id="rId23"/>
    <p:sldId id="293" r:id="rId24"/>
    <p:sldId id="313" r:id="rId25"/>
    <p:sldId id="315" r:id="rId26"/>
    <p:sldId id="316" r:id="rId27"/>
    <p:sldId id="317" r:id="rId28"/>
    <p:sldId id="318" r:id="rId29"/>
    <p:sldId id="319" r:id="rId30"/>
    <p:sldId id="320" r:id="rId31"/>
    <p:sldId id="307" r:id="rId32"/>
    <p:sldId id="301" r:id="rId33"/>
    <p:sldId id="302" r:id="rId34"/>
    <p:sldId id="303" r:id="rId35"/>
    <p:sldId id="304" r:id="rId36"/>
    <p:sldId id="305" r:id="rId37"/>
    <p:sldId id="306" r:id="rId38"/>
    <p:sldId id="314" r:id="rId39"/>
    <p:sldId id="258" r:id="rId40"/>
    <p:sldId id="285" r:id="rId41"/>
    <p:sldId id="287" r:id="rId42"/>
    <p:sldId id="286" r:id="rId43"/>
    <p:sldId id="294" r:id="rId44"/>
    <p:sldId id="27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91" autoAdjust="0"/>
    <p:restoredTop sz="94660"/>
  </p:normalViewPr>
  <p:slideViewPr>
    <p:cSldViewPr>
      <p:cViewPr varScale="1">
        <p:scale>
          <a:sx n="97" d="100"/>
          <a:sy n="97" d="100"/>
        </p:scale>
        <p:origin x="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49945-0A60-42AC-8DB4-82AF33AB2DE2}" type="doc">
      <dgm:prSet loTypeId="urn:microsoft.com/office/officeart/2009/3/layout/IncreasingArrowsProcess" loCatId="process" qsTypeId="urn:microsoft.com/office/officeart/2005/8/quickstyle/simple2" qsCatId="simple" csTypeId="urn:microsoft.com/office/officeart/2005/8/colors/accent0_3" csCatId="mainScheme" phldr="1"/>
      <dgm:spPr/>
      <dgm:t>
        <a:bodyPr/>
        <a:lstStyle/>
        <a:p>
          <a:endParaRPr lang="en-US"/>
        </a:p>
      </dgm:t>
    </dgm:pt>
    <dgm:pt modelId="{B18C809A-33A6-4B87-A6C5-94E0E9112301}">
      <dgm:prSet/>
      <dgm:spPr>
        <a:xfrm>
          <a:off x="0" y="14795"/>
          <a:ext cx="5534024"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smtClean="0">
              <a:solidFill>
                <a:sysClr val="window" lastClr="FFFFFF"/>
              </a:solidFill>
              <a:latin typeface="Calibri"/>
              <a:ea typeface="+mn-ea"/>
              <a:cs typeface="+mn-cs"/>
            </a:rPr>
            <a:t>ESInet deployment</a:t>
          </a:r>
          <a:endParaRPr lang="en-US">
            <a:solidFill>
              <a:sysClr val="window" lastClr="FFFFFF"/>
            </a:solidFill>
            <a:latin typeface="Calibri"/>
            <a:ea typeface="+mn-ea"/>
            <a:cs typeface="+mn-cs"/>
          </a:endParaRPr>
        </a:p>
      </dgm:t>
    </dgm:pt>
    <dgm:pt modelId="{DBA35017-78C7-4D04-ABC9-212CAC6FD529}" type="parTrans" cxnId="{EECB10C3-2DD7-4D5E-B5F5-52CFBEF0CE32}">
      <dgm:prSet/>
      <dgm:spPr/>
      <dgm:t>
        <a:bodyPr/>
        <a:lstStyle/>
        <a:p>
          <a:endParaRPr lang="en-US"/>
        </a:p>
      </dgm:t>
    </dgm:pt>
    <dgm:pt modelId="{750994F1-7939-4845-AD83-8B0AD80F921B}" type="sibTrans" cxnId="{EECB10C3-2DD7-4D5E-B5F5-52CFBEF0CE32}">
      <dgm:prSet/>
      <dgm:spPr/>
      <dgm:t>
        <a:bodyPr/>
        <a:lstStyle/>
        <a:p>
          <a:endParaRPr lang="en-US"/>
        </a:p>
      </dgm:t>
    </dgm:pt>
    <dgm:pt modelId="{23F4E00B-7D6F-4542-86E8-A18813D7C60C}">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Deployed locally, operated regionally according to state standards</a:t>
          </a:r>
          <a:endParaRPr lang="en-US" dirty="0">
            <a:solidFill>
              <a:sysClr val="windowText" lastClr="000000">
                <a:hueOff val="0"/>
                <a:satOff val="0"/>
                <a:lumOff val="0"/>
                <a:alphaOff val="0"/>
              </a:sysClr>
            </a:solidFill>
            <a:latin typeface="Calibri"/>
            <a:ea typeface="+mn-ea"/>
            <a:cs typeface="+mn-cs"/>
          </a:endParaRPr>
        </a:p>
      </dgm:t>
    </dgm:pt>
    <dgm:pt modelId="{300373A0-36A9-4779-9618-7CCF0ED73916}" type="parTrans" cxnId="{1A3C61C0-83CB-4CD6-AC46-AD23A17BE19D}">
      <dgm:prSet/>
      <dgm:spPr/>
      <dgm:t>
        <a:bodyPr/>
        <a:lstStyle/>
        <a:p>
          <a:endParaRPr lang="en-US"/>
        </a:p>
      </dgm:t>
    </dgm:pt>
    <dgm:pt modelId="{0B9C9DF2-D72D-4C4A-942C-EB5DFE1FAE3D}" type="sibTrans" cxnId="{1A3C61C0-83CB-4CD6-AC46-AD23A17BE19D}">
      <dgm:prSet/>
      <dgm:spPr/>
      <dgm:t>
        <a:bodyPr/>
        <a:lstStyle/>
        <a:p>
          <a:endParaRPr lang="en-US"/>
        </a:p>
      </dgm:t>
    </dgm:pt>
    <dgm:pt modelId="{734EA17C-D57E-4A48-89F7-42392FC00B3D}">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Integrated technology supports multiple PSAPs </a:t>
          </a:r>
          <a:endParaRPr lang="en-US" dirty="0">
            <a:solidFill>
              <a:sysClr val="windowText" lastClr="000000">
                <a:hueOff val="0"/>
                <a:satOff val="0"/>
                <a:lumOff val="0"/>
                <a:alphaOff val="0"/>
              </a:sysClr>
            </a:solidFill>
            <a:latin typeface="Calibri"/>
            <a:ea typeface="+mn-ea"/>
            <a:cs typeface="+mn-cs"/>
          </a:endParaRPr>
        </a:p>
      </dgm:t>
    </dgm:pt>
    <dgm:pt modelId="{A126965E-4C2C-402E-ABDC-D56811D0F8F0}" type="parTrans" cxnId="{2B82B43C-A533-4EF5-B204-C0A84393E3DC}">
      <dgm:prSet/>
      <dgm:spPr/>
      <dgm:t>
        <a:bodyPr/>
        <a:lstStyle/>
        <a:p>
          <a:endParaRPr lang="en-US"/>
        </a:p>
      </dgm:t>
    </dgm:pt>
    <dgm:pt modelId="{D4BB632F-E853-4E83-A864-84FD06015C45}" type="sibTrans" cxnId="{2B82B43C-A533-4EF5-B204-C0A84393E3DC}">
      <dgm:prSet/>
      <dgm:spPr/>
      <dgm:t>
        <a:bodyPr/>
        <a:lstStyle/>
        <a:p>
          <a:endParaRPr lang="en-US"/>
        </a:p>
      </dgm:t>
    </dgm:pt>
    <dgm:pt modelId="{CFBAFCEF-3E3F-455A-A398-F787BC042098}">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2F7F2F4D-9FA3-47D8-A974-5CFC208CAFC9}" type="parTrans" cxnId="{91FAA8BF-3C7D-40D6-89E1-9276E8018EEA}">
      <dgm:prSet/>
      <dgm:spPr/>
      <dgm:t>
        <a:bodyPr/>
        <a:lstStyle/>
        <a:p>
          <a:endParaRPr lang="en-US"/>
        </a:p>
      </dgm:t>
    </dgm:pt>
    <dgm:pt modelId="{F923B2D2-D64B-4E81-A14D-3997D92A32F2}" type="sibTrans" cxnId="{91FAA8BF-3C7D-40D6-89E1-9276E8018EEA}">
      <dgm:prSet/>
      <dgm:spPr/>
      <dgm:t>
        <a:bodyPr/>
        <a:lstStyle/>
        <a:p>
          <a:endParaRPr lang="en-US"/>
        </a:p>
      </dgm:t>
    </dgm:pt>
    <dgm:pt modelId="{9E103367-A299-488A-B502-EA0CCE37A9FE}">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Statewide GIS Repository created for LVF &amp; ECRF</a:t>
          </a:r>
          <a:endParaRPr lang="en-US" dirty="0">
            <a:solidFill>
              <a:sysClr val="windowText" lastClr="000000">
                <a:hueOff val="0"/>
                <a:satOff val="0"/>
                <a:lumOff val="0"/>
                <a:alphaOff val="0"/>
              </a:sysClr>
            </a:solidFill>
            <a:latin typeface="Calibri"/>
            <a:ea typeface="+mn-ea"/>
            <a:cs typeface="+mn-cs"/>
          </a:endParaRPr>
        </a:p>
      </dgm:t>
    </dgm:pt>
    <dgm:pt modelId="{3B7A1D9D-986D-49F6-AF12-ABB4D2DEFD43}" type="parTrans" cxnId="{AB216C76-E91C-4389-BDFE-56A35A7DA8EE}">
      <dgm:prSet/>
      <dgm:spPr/>
      <dgm:t>
        <a:bodyPr/>
        <a:lstStyle/>
        <a:p>
          <a:endParaRPr lang="en-US"/>
        </a:p>
      </dgm:t>
    </dgm:pt>
    <dgm:pt modelId="{0C46B68C-FC63-4657-81BF-4CDDD56691CC}" type="sibTrans" cxnId="{AB216C76-E91C-4389-BDFE-56A35A7DA8EE}">
      <dgm:prSet/>
      <dgm:spPr/>
      <dgm:t>
        <a:bodyPr/>
        <a:lstStyle/>
        <a:p>
          <a:endParaRPr lang="en-US"/>
        </a:p>
      </dgm:t>
    </dgm:pt>
    <dgm:pt modelId="{EF5DB2B9-0478-4891-8968-8B17AA8078BF}">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NG9-1-1 GIS </a:t>
          </a:r>
          <a:r>
            <a:rPr lang="en-US" smtClean="0">
              <a:solidFill>
                <a:sysClr val="windowText" lastClr="000000">
                  <a:hueOff val="0"/>
                  <a:satOff val="0"/>
                  <a:lumOff val="0"/>
                  <a:alphaOff val="0"/>
                </a:sysClr>
              </a:solidFill>
              <a:latin typeface="Calibri"/>
              <a:ea typeface="+mn-ea"/>
              <a:cs typeface="+mn-cs"/>
            </a:rPr>
            <a:t>database  created</a:t>
          </a:r>
          <a:endParaRPr lang="en-US" dirty="0">
            <a:solidFill>
              <a:sysClr val="windowText" lastClr="000000">
                <a:hueOff val="0"/>
                <a:satOff val="0"/>
                <a:lumOff val="0"/>
                <a:alphaOff val="0"/>
              </a:sysClr>
            </a:solidFill>
            <a:latin typeface="Calibri"/>
            <a:ea typeface="+mn-ea"/>
            <a:cs typeface="+mn-cs"/>
          </a:endParaRPr>
        </a:p>
      </dgm:t>
    </dgm:pt>
    <dgm:pt modelId="{8A371EBA-EC9F-491C-BC6D-E43419E67B82}" type="parTrans" cxnId="{0C460531-3481-41C3-890E-B194C52E7010}">
      <dgm:prSet/>
      <dgm:spPr/>
      <dgm:t>
        <a:bodyPr/>
        <a:lstStyle/>
        <a:p>
          <a:endParaRPr lang="en-US"/>
        </a:p>
      </dgm:t>
    </dgm:pt>
    <dgm:pt modelId="{F0CB3671-D0AD-4C8D-AB45-0E523E983C13}" type="sibTrans" cxnId="{0C460531-3481-41C3-890E-B194C52E7010}">
      <dgm:prSet/>
      <dgm:spPr/>
      <dgm:t>
        <a:bodyPr/>
        <a:lstStyle/>
        <a:p>
          <a:endParaRPr lang="en-US"/>
        </a:p>
      </dgm:t>
    </dgm:pt>
    <dgm:pt modelId="{28C1640B-E006-4FFC-B817-0A320D97CE90}">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53E0696C-CAEB-4CBB-B139-49A2D5DDDA3F}" type="parTrans" cxnId="{6F88F731-E391-4FF8-B3FA-604564B72D75}">
      <dgm:prSet/>
      <dgm:spPr/>
      <dgm:t>
        <a:bodyPr/>
        <a:lstStyle/>
        <a:p>
          <a:endParaRPr lang="en-US"/>
        </a:p>
      </dgm:t>
    </dgm:pt>
    <dgm:pt modelId="{D93739F1-8BE0-4682-8774-E6CC44B3410F}" type="sibTrans" cxnId="{6F88F731-E391-4FF8-B3FA-604564B72D75}">
      <dgm:prSet/>
      <dgm:spPr/>
      <dgm:t>
        <a:bodyPr/>
        <a:lstStyle/>
        <a:p>
          <a:endParaRPr lang="en-US"/>
        </a:p>
      </dgm:t>
    </dgm:pt>
    <dgm:pt modelId="{38832A9B-886D-486B-BA2D-6F56E636F748}">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5C101B8D-18EB-48C5-8A86-10F15133535F}" type="parTrans" cxnId="{12F89930-857A-4F20-9D04-809A71E9CE8C}">
      <dgm:prSet/>
      <dgm:spPr/>
      <dgm:t>
        <a:bodyPr/>
        <a:lstStyle/>
        <a:p>
          <a:endParaRPr lang="en-US"/>
        </a:p>
      </dgm:t>
    </dgm:pt>
    <dgm:pt modelId="{71921B54-2490-4D18-B213-8E2FA9D6FCBD}" type="sibTrans" cxnId="{12F89930-857A-4F20-9D04-809A71E9CE8C}">
      <dgm:prSet/>
      <dgm:spPr/>
      <dgm:t>
        <a:bodyPr/>
        <a:lstStyle/>
        <a:p>
          <a:endParaRPr lang="en-US"/>
        </a:p>
      </dgm:t>
    </dgm:pt>
    <dgm:pt modelId="{21FB4F3B-5A55-47A0-9F11-6033BBBAEC44}">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 </a:t>
          </a:r>
          <a:endParaRPr lang="en-US" dirty="0">
            <a:solidFill>
              <a:sysClr val="windowText" lastClr="000000">
                <a:hueOff val="0"/>
                <a:satOff val="0"/>
                <a:lumOff val="0"/>
                <a:alphaOff val="0"/>
              </a:sysClr>
            </a:solidFill>
            <a:latin typeface="Calibri"/>
            <a:ea typeface="+mn-ea"/>
            <a:cs typeface="+mn-cs"/>
          </a:endParaRPr>
        </a:p>
      </dgm:t>
    </dgm:pt>
    <dgm:pt modelId="{CD8B17AC-C7A0-4B26-823C-29A4EA4D5592}" type="parTrans" cxnId="{BC083505-FE63-427B-9645-7F4BEF8AFB47}">
      <dgm:prSet/>
      <dgm:spPr/>
      <dgm:t>
        <a:bodyPr/>
        <a:lstStyle/>
        <a:p>
          <a:endParaRPr lang="en-US"/>
        </a:p>
      </dgm:t>
    </dgm:pt>
    <dgm:pt modelId="{484ABAF8-8F61-4C19-A15D-C508EBDF70B0}" type="sibTrans" cxnId="{BC083505-FE63-427B-9645-7F4BEF8AFB47}">
      <dgm:prSet/>
      <dgm:spPr/>
      <dgm:t>
        <a:bodyPr/>
        <a:lstStyle/>
        <a:p>
          <a:endParaRPr lang="en-US"/>
        </a:p>
      </dgm:t>
    </dgm:pt>
    <dgm:pt modelId="{1168FD34-4AEB-4120-B282-A24CC81CE90B}">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662CB698-2FF5-4D73-9414-18AA5DF16A3F}" type="parTrans" cxnId="{DAD17BE5-6A13-4C0B-93B7-ED997105EB8B}">
      <dgm:prSet/>
      <dgm:spPr/>
      <dgm:t>
        <a:bodyPr/>
        <a:lstStyle/>
        <a:p>
          <a:endParaRPr lang="en-US"/>
        </a:p>
      </dgm:t>
    </dgm:pt>
    <dgm:pt modelId="{15D61EBB-017F-4A7E-9164-E7B3634BC134}" type="sibTrans" cxnId="{DAD17BE5-6A13-4C0B-93B7-ED997105EB8B}">
      <dgm:prSet/>
      <dgm:spPr/>
      <dgm:t>
        <a:bodyPr/>
        <a:lstStyle/>
        <a:p>
          <a:endParaRPr lang="en-US"/>
        </a:p>
      </dgm:t>
    </dgm:pt>
    <dgm:pt modelId="{FA7BA68E-246D-49F1-B714-B238C1DC9F73}">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3B7ACADB-AF74-4B50-8CD8-5B2388CDA064}" type="parTrans" cxnId="{F2FF9011-65A2-412C-B678-134D4A60F5AF}">
      <dgm:prSet/>
      <dgm:spPr/>
      <dgm:t>
        <a:bodyPr/>
        <a:lstStyle/>
        <a:p>
          <a:endParaRPr lang="en-US"/>
        </a:p>
      </dgm:t>
    </dgm:pt>
    <dgm:pt modelId="{EA1C9B56-1BEF-4D7B-9AA3-8F293021CB38}" type="sibTrans" cxnId="{F2FF9011-65A2-412C-B678-134D4A60F5AF}">
      <dgm:prSet/>
      <dgm:spPr/>
      <dgm:t>
        <a:bodyPr/>
        <a:lstStyle/>
        <a:p>
          <a:endParaRPr lang="en-US"/>
        </a:p>
      </dgm:t>
    </dgm:pt>
    <dgm:pt modelId="{0ADB0AF8-A23B-43A4-B7C3-D856F3A9A965}">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Security plan implemented and deployed</a:t>
          </a:r>
          <a:endParaRPr lang="en-US" dirty="0">
            <a:solidFill>
              <a:sysClr val="windowText" lastClr="000000">
                <a:hueOff val="0"/>
                <a:satOff val="0"/>
                <a:lumOff val="0"/>
                <a:alphaOff val="0"/>
              </a:sysClr>
            </a:solidFill>
            <a:latin typeface="Calibri"/>
            <a:ea typeface="+mn-ea"/>
            <a:cs typeface="+mn-cs"/>
          </a:endParaRPr>
        </a:p>
      </dgm:t>
    </dgm:pt>
    <dgm:pt modelId="{3711AD6A-E443-4932-93A1-CA2DEEA7AE46}" type="parTrans" cxnId="{CE045FE6-4A4B-4839-A51E-0B996E983FAD}">
      <dgm:prSet/>
      <dgm:spPr/>
      <dgm:t>
        <a:bodyPr/>
        <a:lstStyle/>
        <a:p>
          <a:endParaRPr lang="en-US"/>
        </a:p>
      </dgm:t>
    </dgm:pt>
    <dgm:pt modelId="{8C5EBB3B-185A-4C50-8BB7-3BA1554954FB}" type="sibTrans" cxnId="{CE045FE6-4A4B-4839-A51E-0B996E983FAD}">
      <dgm:prSet/>
      <dgm:spPr/>
      <dgm:t>
        <a:bodyPr/>
        <a:lstStyle/>
        <a:p>
          <a:endParaRPr lang="en-US"/>
        </a:p>
      </dgm:t>
    </dgm:pt>
    <dgm:pt modelId="{140F7A37-18E1-4FC3-BBB0-16B927AE698A}">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CSRIC and NGSEC integrated into state plan</a:t>
          </a:r>
          <a:endParaRPr lang="en-US" dirty="0">
            <a:solidFill>
              <a:sysClr val="windowText" lastClr="000000">
                <a:hueOff val="0"/>
                <a:satOff val="0"/>
                <a:lumOff val="0"/>
                <a:alphaOff val="0"/>
              </a:sysClr>
            </a:solidFill>
            <a:latin typeface="Calibri"/>
            <a:ea typeface="+mn-ea"/>
            <a:cs typeface="+mn-cs"/>
          </a:endParaRPr>
        </a:p>
      </dgm:t>
    </dgm:pt>
    <dgm:pt modelId="{4AB7280C-3BB6-4FCE-8310-C21A6235A959}" type="parTrans" cxnId="{03249B97-0920-4F85-A705-B6B86D6E08C6}">
      <dgm:prSet/>
      <dgm:spPr/>
      <dgm:t>
        <a:bodyPr/>
        <a:lstStyle/>
        <a:p>
          <a:endParaRPr lang="en-US"/>
        </a:p>
      </dgm:t>
    </dgm:pt>
    <dgm:pt modelId="{10DD0730-8724-492E-87F0-B5DBE667B4BF}" type="sibTrans" cxnId="{03249B97-0920-4F85-A705-B6B86D6E08C6}">
      <dgm:prSet/>
      <dgm:spPr/>
      <dgm:t>
        <a:bodyPr/>
        <a:lstStyle/>
        <a:p>
          <a:endParaRPr lang="en-US"/>
        </a:p>
      </dgm:t>
    </dgm:pt>
    <dgm:pt modelId="{CA2843E1-B187-4029-BFD8-B8B843AB0B77}">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519785EB-7A57-4A9B-AFCB-CF93E99CF38B}" type="parTrans" cxnId="{7912A1E0-7B2E-4D18-A4FA-80CEF5DBD2C4}">
      <dgm:prSet/>
      <dgm:spPr/>
      <dgm:t>
        <a:bodyPr/>
        <a:lstStyle/>
        <a:p>
          <a:endParaRPr lang="en-US"/>
        </a:p>
      </dgm:t>
    </dgm:pt>
    <dgm:pt modelId="{F842A2CC-0F2E-4CD6-84B4-7947B3A5C25D}" type="sibTrans" cxnId="{7912A1E0-7B2E-4D18-A4FA-80CEF5DBD2C4}">
      <dgm:prSet/>
      <dgm:spPr/>
      <dgm:t>
        <a:bodyPr/>
        <a:lstStyle/>
        <a:p>
          <a:endParaRPr lang="en-US"/>
        </a:p>
      </dgm:t>
    </dgm:pt>
    <dgm:pt modelId="{86B7B606-86C8-4814-899D-8CFF2F3DD366}">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40D969C6-823F-449B-BD4D-43EEFAD40C80}" type="parTrans" cxnId="{9C1F0F5B-2BB9-4EB3-B9B0-152DC4D281B2}">
      <dgm:prSet/>
      <dgm:spPr/>
      <dgm:t>
        <a:bodyPr/>
        <a:lstStyle/>
        <a:p>
          <a:endParaRPr lang="en-US"/>
        </a:p>
      </dgm:t>
    </dgm:pt>
    <dgm:pt modelId="{1EBD0101-DC32-4D21-A592-962F708DF537}" type="sibTrans" cxnId="{9C1F0F5B-2BB9-4EB3-B9B0-152DC4D281B2}">
      <dgm:prSet/>
      <dgm:spPr/>
      <dgm:t>
        <a:bodyPr/>
        <a:lstStyle/>
        <a:p>
          <a:endParaRPr lang="en-US"/>
        </a:p>
      </dgm:t>
    </dgm:pt>
    <dgm:pt modelId="{985E940A-5FBF-424E-BBCF-696FD8097D13}">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2F39BCB2-EB49-44E7-981A-C7793CA7A461}" type="parTrans" cxnId="{223D5BB5-A3A2-4F26-9F52-7A72CCBD94CC}">
      <dgm:prSet/>
      <dgm:spPr/>
      <dgm:t>
        <a:bodyPr/>
        <a:lstStyle/>
        <a:p>
          <a:endParaRPr lang="en-US"/>
        </a:p>
      </dgm:t>
    </dgm:pt>
    <dgm:pt modelId="{8415B3D7-2C1C-4A17-93C4-29F08806B88A}" type="sibTrans" cxnId="{223D5BB5-A3A2-4F26-9F52-7A72CCBD94CC}">
      <dgm:prSet/>
      <dgm:spPr/>
      <dgm:t>
        <a:bodyPr/>
        <a:lstStyle/>
        <a:p>
          <a:endParaRPr lang="en-US"/>
        </a:p>
      </dgm:t>
    </dgm:pt>
    <dgm:pt modelId="{9CAFA5BF-8C87-4B8E-A156-C288A4E24ACE}">
      <dgm:prSet/>
      <dgm:spPr>
        <a:xfrm>
          <a:off x="3068616" y="819907"/>
          <a:ext cx="2465408"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dirty="0" smtClean="0">
              <a:solidFill>
                <a:sysClr val="window" lastClr="FFFFFF"/>
              </a:solidFill>
              <a:latin typeface="Calibri"/>
              <a:ea typeface="+mn-ea"/>
              <a:cs typeface="+mn-cs"/>
            </a:rPr>
            <a:t>NG9-1-1 Core Services</a:t>
          </a:r>
          <a:endParaRPr lang="en-US" dirty="0">
            <a:solidFill>
              <a:sysClr val="window" lastClr="FFFFFF"/>
            </a:solidFill>
            <a:latin typeface="Calibri"/>
            <a:ea typeface="+mn-ea"/>
            <a:cs typeface="+mn-cs"/>
          </a:endParaRPr>
        </a:p>
      </dgm:t>
    </dgm:pt>
    <dgm:pt modelId="{4E9EFA94-CAD7-40E5-A7DD-9AEFF3431901}" type="parTrans" cxnId="{ED1DC30C-9A19-4E00-B54B-0B170158555C}">
      <dgm:prSet/>
      <dgm:spPr/>
      <dgm:t>
        <a:bodyPr/>
        <a:lstStyle/>
        <a:p>
          <a:endParaRPr lang="en-US"/>
        </a:p>
      </dgm:t>
    </dgm:pt>
    <dgm:pt modelId="{DAC750BD-4F26-4466-9D9E-E85FB0559719}" type="sibTrans" cxnId="{ED1DC30C-9A19-4E00-B54B-0B170158555C}">
      <dgm:prSet/>
      <dgm:spPr/>
      <dgm:t>
        <a:bodyPr/>
        <a:lstStyle/>
        <a:p>
          <a:endParaRPr lang="en-US"/>
        </a:p>
      </dgm:t>
    </dgm:pt>
    <dgm:pt modelId="{DE891B2E-2D02-49A9-B66D-D60BE10BF5D0}">
      <dgm:prSet/>
      <dgm:spPr>
        <a:xfrm>
          <a:off x="3068616" y="1439487"/>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ESRP/ECRF/PRF</a:t>
          </a:r>
          <a:endParaRPr lang="en-US" dirty="0">
            <a:solidFill>
              <a:sysClr val="windowText" lastClr="000000">
                <a:hueOff val="0"/>
                <a:satOff val="0"/>
                <a:lumOff val="0"/>
                <a:alphaOff val="0"/>
              </a:sysClr>
            </a:solidFill>
            <a:latin typeface="Calibri"/>
            <a:ea typeface="+mn-ea"/>
            <a:cs typeface="+mn-cs"/>
          </a:endParaRPr>
        </a:p>
      </dgm:t>
    </dgm:pt>
    <dgm:pt modelId="{9CB6DC79-6070-43B4-92EA-628C97BCAD09}" type="parTrans" cxnId="{6D0F7375-CC56-40FD-9DE7-490E40D397B0}">
      <dgm:prSet/>
      <dgm:spPr/>
      <dgm:t>
        <a:bodyPr/>
        <a:lstStyle/>
        <a:p>
          <a:endParaRPr lang="en-US"/>
        </a:p>
      </dgm:t>
    </dgm:pt>
    <dgm:pt modelId="{961D3528-F784-47B1-8CC0-BD70D87F5F6B}" type="sibTrans" cxnId="{6D0F7375-CC56-40FD-9DE7-490E40D397B0}">
      <dgm:prSet/>
      <dgm:spPr/>
      <dgm:t>
        <a:bodyPr/>
        <a:lstStyle/>
        <a:p>
          <a:endParaRPr lang="en-US"/>
        </a:p>
      </dgm:t>
    </dgm:pt>
    <dgm:pt modelId="{8573A054-49D6-4F1F-AA30-6C8ACCA0D49C}">
      <dgm:prSet/>
      <dgm:spPr>
        <a:xfrm>
          <a:off x="3068616" y="1439487"/>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smtClean="0">
            <a:solidFill>
              <a:sysClr val="windowText" lastClr="000000">
                <a:hueOff val="0"/>
                <a:satOff val="0"/>
                <a:lumOff val="0"/>
                <a:alphaOff val="0"/>
              </a:sysClr>
            </a:solidFill>
            <a:latin typeface="Calibri"/>
            <a:ea typeface="+mn-ea"/>
            <a:cs typeface="+mn-cs"/>
          </a:endParaRPr>
        </a:p>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2998917D-2D09-49C3-9E47-EDB23D3E5D13}" type="parTrans" cxnId="{F9034AFA-C708-4569-B844-99DC5B0B671E}">
      <dgm:prSet/>
      <dgm:spPr/>
      <dgm:t>
        <a:bodyPr/>
        <a:lstStyle/>
        <a:p>
          <a:endParaRPr lang="en-US"/>
        </a:p>
      </dgm:t>
    </dgm:pt>
    <dgm:pt modelId="{9EC53E47-D7E4-4EBB-AD46-7E096E587423}" type="sibTrans" cxnId="{F9034AFA-C708-4569-B844-99DC5B0B671E}">
      <dgm:prSet/>
      <dgm:spPr/>
      <dgm:t>
        <a:bodyPr/>
        <a:lstStyle/>
        <a:p>
          <a:endParaRPr lang="en-US"/>
        </a:p>
      </dgm:t>
    </dgm:pt>
    <dgm:pt modelId="{FF469070-AD71-434E-87F2-CFA6C7429797}">
      <dgm:prSet/>
      <dgm:spPr>
        <a:xfrm>
          <a:off x="3068616" y="1439487"/>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a:p>
          <a:pPr rtl="0"/>
          <a:r>
            <a:rPr lang="en-US" dirty="0">
              <a:solidFill>
                <a:sysClr val="windowText" lastClr="000000">
                  <a:hueOff val="0"/>
                  <a:satOff val="0"/>
                  <a:lumOff val="0"/>
                  <a:alphaOff val="0"/>
                </a:sysClr>
              </a:solidFill>
              <a:latin typeface="Calibri"/>
              <a:ea typeface="+mn-ea"/>
              <a:cs typeface="+mn-cs"/>
            </a:rPr>
            <a:t>LVF when needed</a:t>
          </a:r>
        </a:p>
      </dgm:t>
    </dgm:pt>
    <dgm:pt modelId="{48D79B71-C655-4034-A015-292616503A59}" type="parTrans" cxnId="{C29072B0-50DB-4FE8-9FB7-D44BE9102BD2}">
      <dgm:prSet/>
      <dgm:spPr/>
      <dgm:t>
        <a:bodyPr/>
        <a:lstStyle/>
        <a:p>
          <a:endParaRPr lang="en-US"/>
        </a:p>
      </dgm:t>
    </dgm:pt>
    <dgm:pt modelId="{D114C461-8DD6-4AC2-A01C-FFE91DE8A757}" type="sibTrans" cxnId="{C29072B0-50DB-4FE8-9FB7-D44BE9102BD2}">
      <dgm:prSet/>
      <dgm:spPr/>
      <dgm:t>
        <a:bodyPr/>
        <a:lstStyle/>
        <a:p>
          <a:endParaRPr lang="en-US"/>
        </a:p>
      </dgm:t>
    </dgm:pt>
    <dgm:pt modelId="{45DC5B1D-66E8-42EF-AB9F-BABBD0B57176}">
      <dgm:prSet/>
      <dgm:spPr>
        <a:xfrm>
          <a:off x="3068616" y="1439487"/>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17CB4165-13C7-429C-ACC1-A969F78A4064}" type="parTrans" cxnId="{27788FA6-C567-470F-A3A2-2F86141E433B}">
      <dgm:prSet/>
      <dgm:spPr/>
      <dgm:t>
        <a:bodyPr/>
        <a:lstStyle/>
        <a:p>
          <a:endParaRPr lang="en-US"/>
        </a:p>
      </dgm:t>
    </dgm:pt>
    <dgm:pt modelId="{70BC9A4E-A62B-41C1-A584-D00F9D591D1A}" type="sibTrans" cxnId="{27788FA6-C567-470F-A3A2-2F86141E433B}">
      <dgm:prSet/>
      <dgm:spPr/>
      <dgm:t>
        <a:bodyPr/>
        <a:lstStyle/>
        <a:p>
          <a:endParaRPr lang="en-US"/>
        </a:p>
      </dgm:t>
    </dgm:pt>
    <dgm:pt modelId="{9D4B0C44-D30E-476D-9A05-89E27149CD7B}">
      <dgm:prSet/>
      <dgm:spPr>
        <a:xfrm>
          <a:off x="4091304" y="1088278"/>
          <a:ext cx="1442720"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dirty="0" smtClean="0">
              <a:solidFill>
                <a:sysClr val="window" lastClr="FFFFFF"/>
              </a:solidFill>
              <a:latin typeface="Calibri"/>
              <a:ea typeface="+mn-ea"/>
              <a:cs typeface="+mn-cs"/>
            </a:rPr>
            <a:t>Applications</a:t>
          </a:r>
          <a:endParaRPr lang="en-US" dirty="0">
            <a:solidFill>
              <a:sysClr val="window" lastClr="FFFFFF"/>
            </a:solidFill>
            <a:latin typeface="Calibri"/>
            <a:ea typeface="+mn-ea"/>
            <a:cs typeface="+mn-cs"/>
          </a:endParaRPr>
        </a:p>
      </dgm:t>
    </dgm:pt>
    <dgm:pt modelId="{EE062AC0-1A09-4B23-AD21-393B2F9261DC}" type="parTrans" cxnId="{A48C975D-277F-453D-883C-E2F28C0B8587}">
      <dgm:prSet/>
      <dgm:spPr/>
      <dgm:t>
        <a:bodyPr/>
        <a:lstStyle/>
        <a:p>
          <a:endParaRPr lang="en-US"/>
        </a:p>
      </dgm:t>
    </dgm:pt>
    <dgm:pt modelId="{F0E0F641-5358-405D-B8CC-82D29A00299A}" type="sibTrans" cxnId="{A48C975D-277F-453D-883C-E2F28C0B8587}">
      <dgm:prSet/>
      <dgm:spPr/>
      <dgm:t>
        <a:bodyPr/>
        <a:lstStyle/>
        <a:p>
          <a:endParaRPr lang="en-US"/>
        </a:p>
      </dgm:t>
    </dgm:pt>
    <dgm:pt modelId="{335D89A6-EB28-49AF-AF9E-DA50AE396200}">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a:solidFill>
                <a:sysClr val="windowText" lastClr="000000">
                  <a:hueOff val="0"/>
                  <a:satOff val="0"/>
                  <a:lumOff val="0"/>
                  <a:alphaOff val="0"/>
                </a:sysClr>
              </a:solidFill>
              <a:latin typeface="Calibri"/>
              <a:ea typeface="+mn-ea"/>
              <a:cs typeface="+mn-cs"/>
            </a:rPr>
            <a:t>Identify and deploy enhanced applications</a:t>
          </a:r>
        </a:p>
      </dgm:t>
    </dgm:pt>
    <dgm:pt modelId="{DBDE3C9C-926B-4869-B571-1399223832C0}" type="parTrans" cxnId="{74230F39-6839-44D5-A2FC-7BFDF7AB2AE4}">
      <dgm:prSet/>
      <dgm:spPr/>
      <dgm:t>
        <a:bodyPr/>
        <a:lstStyle/>
        <a:p>
          <a:endParaRPr lang="en-US"/>
        </a:p>
      </dgm:t>
    </dgm:pt>
    <dgm:pt modelId="{69368DA8-E258-4B47-9FD6-D45CB18860F5}" type="sibTrans" cxnId="{74230F39-6839-44D5-A2FC-7BFDF7AB2AE4}">
      <dgm:prSet/>
      <dgm:spPr/>
      <dgm:t>
        <a:bodyPr/>
        <a:lstStyle/>
        <a:p>
          <a:endParaRPr lang="en-US"/>
        </a:p>
      </dgm:t>
    </dgm:pt>
    <dgm:pt modelId="{55F1D9C1-5C9E-40A0-B4D8-A7118C1FEC78}">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Integrate with NG9-1-1, PSAP and other  operating environments, as appropriate.</a:t>
          </a:r>
          <a:endParaRPr lang="en-US" dirty="0">
            <a:solidFill>
              <a:sysClr val="windowText" lastClr="000000">
                <a:hueOff val="0"/>
                <a:satOff val="0"/>
                <a:lumOff val="0"/>
                <a:alphaOff val="0"/>
              </a:sysClr>
            </a:solidFill>
            <a:latin typeface="Calibri"/>
            <a:ea typeface="+mn-ea"/>
            <a:cs typeface="+mn-cs"/>
          </a:endParaRPr>
        </a:p>
      </dgm:t>
    </dgm:pt>
    <dgm:pt modelId="{902C3B05-1E08-4469-A73F-D2CFBC739F84}" type="parTrans" cxnId="{60683264-E317-4519-8F06-D80BEF9D6360}">
      <dgm:prSet/>
      <dgm:spPr/>
      <dgm:t>
        <a:bodyPr/>
        <a:lstStyle/>
        <a:p>
          <a:endParaRPr lang="en-US"/>
        </a:p>
      </dgm:t>
    </dgm:pt>
    <dgm:pt modelId="{2C822E75-B46A-4701-878B-C4E48ACEB810}" type="sibTrans" cxnId="{60683264-E317-4519-8F06-D80BEF9D6360}">
      <dgm:prSet/>
      <dgm:spPr/>
      <dgm:t>
        <a:bodyPr/>
        <a:lstStyle/>
        <a:p>
          <a:endParaRPr lang="en-US"/>
        </a:p>
      </dgm:t>
    </dgm:pt>
    <dgm:pt modelId="{CAB69951-B379-4749-B9E7-A3A596D40C3D}">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BCD7C994-95DF-4C6C-B8E8-9CBCE80ACD01}" type="parTrans" cxnId="{4B344B23-7DAA-4BBE-B78B-E7351FBC1992}">
      <dgm:prSet/>
      <dgm:spPr/>
      <dgm:t>
        <a:bodyPr/>
        <a:lstStyle/>
        <a:p>
          <a:endParaRPr lang="en-US"/>
        </a:p>
      </dgm:t>
    </dgm:pt>
    <dgm:pt modelId="{2F77D980-7304-4D0D-9E93-F0EBE6720799}" type="sibTrans" cxnId="{4B344B23-7DAA-4BBE-B78B-E7351FBC1992}">
      <dgm:prSet/>
      <dgm:spPr/>
      <dgm:t>
        <a:bodyPr/>
        <a:lstStyle/>
        <a:p>
          <a:endParaRPr lang="en-US"/>
        </a:p>
      </dgm:t>
    </dgm:pt>
    <dgm:pt modelId="{DD1BDCB1-5BF6-4FBF-BA43-1849040D2A83}">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1BA59A87-D3EA-4408-AF37-132978F47F6D}" type="parTrans" cxnId="{07415A17-189F-419F-855B-835B7B409599}">
      <dgm:prSet/>
      <dgm:spPr/>
      <dgm:t>
        <a:bodyPr/>
        <a:lstStyle/>
        <a:p>
          <a:endParaRPr lang="en-US"/>
        </a:p>
      </dgm:t>
    </dgm:pt>
    <dgm:pt modelId="{64EAA68B-BE1E-42D9-A9DD-1646395A99A6}" type="sibTrans" cxnId="{07415A17-189F-419F-855B-835B7B409599}">
      <dgm:prSet/>
      <dgm:spPr/>
      <dgm:t>
        <a:bodyPr/>
        <a:lstStyle/>
        <a:p>
          <a:endParaRPr lang="en-US"/>
        </a:p>
      </dgm:t>
    </dgm:pt>
    <dgm:pt modelId="{4BFE8CC6-0EBE-41DB-A6D3-DD9DFF4453E6}">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4C0B6E54-D4CA-4864-ACE4-95DB28ACA0C8}" type="parTrans" cxnId="{2ADCA2CF-F1E9-4BC4-921E-B375CD9D60D5}">
      <dgm:prSet/>
      <dgm:spPr/>
      <dgm:t>
        <a:bodyPr/>
        <a:lstStyle/>
        <a:p>
          <a:endParaRPr lang="en-US"/>
        </a:p>
      </dgm:t>
    </dgm:pt>
    <dgm:pt modelId="{B67681BB-D18D-4EF1-9CC9-2EE5FDE42B88}" type="sibTrans" cxnId="{2ADCA2CF-F1E9-4BC4-921E-B375CD9D60D5}">
      <dgm:prSet/>
      <dgm:spPr/>
      <dgm:t>
        <a:bodyPr/>
        <a:lstStyle/>
        <a:p>
          <a:endParaRPr lang="en-US"/>
        </a:p>
      </dgm:t>
    </dgm:pt>
    <dgm:pt modelId="{14C29144-51F2-48CA-B29A-79DB73511731}">
      <dgm:prSet/>
      <dgm:spPr>
        <a:xfrm>
          <a:off x="2029153" y="510829"/>
          <a:ext cx="3488649"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dirty="0" smtClean="0">
              <a:solidFill>
                <a:sysClr val="window" lastClr="FFFFFF"/>
              </a:solidFill>
              <a:latin typeface="Calibri"/>
              <a:ea typeface="+mn-ea"/>
              <a:cs typeface="+mn-cs"/>
            </a:rPr>
            <a:t>Security</a:t>
          </a:r>
          <a:endParaRPr lang="en-US" dirty="0">
            <a:solidFill>
              <a:sysClr val="window" lastClr="FFFFFF"/>
            </a:solidFill>
            <a:latin typeface="Calibri"/>
            <a:ea typeface="+mn-ea"/>
            <a:cs typeface="+mn-cs"/>
          </a:endParaRPr>
        </a:p>
      </dgm:t>
    </dgm:pt>
    <dgm:pt modelId="{7D9A7F0F-8F3D-4EBB-9144-C5F5F2782225}" type="sibTrans" cxnId="{FD9E7E87-EB47-4AF2-A7CC-8A9C223271C9}">
      <dgm:prSet/>
      <dgm:spPr/>
      <dgm:t>
        <a:bodyPr/>
        <a:lstStyle/>
        <a:p>
          <a:endParaRPr lang="en-US"/>
        </a:p>
      </dgm:t>
    </dgm:pt>
    <dgm:pt modelId="{D7C30A61-46C6-4134-947B-D7F2E80556B2}" type="parTrans" cxnId="{FD9E7E87-EB47-4AF2-A7CC-8A9C223271C9}">
      <dgm:prSet/>
      <dgm:spPr/>
      <dgm:t>
        <a:bodyPr/>
        <a:lstStyle/>
        <a:p>
          <a:endParaRPr lang="en-US"/>
        </a:p>
      </dgm:t>
    </dgm:pt>
    <dgm:pt modelId="{953D9C2D-8D93-47A4-829D-69473374F7B6}">
      <dgm:prSet/>
      <dgm:spPr>
        <a:xfrm>
          <a:off x="1022687" y="283165"/>
          <a:ext cx="4511337"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dirty="0" smtClean="0">
              <a:solidFill>
                <a:sysClr val="window" lastClr="FFFFFF"/>
              </a:solidFill>
              <a:latin typeface="Calibri"/>
              <a:ea typeface="+mn-ea"/>
              <a:cs typeface="+mn-cs"/>
            </a:rPr>
            <a:t>GIS data</a:t>
          </a:r>
          <a:endParaRPr lang="en-US" dirty="0">
            <a:solidFill>
              <a:sysClr val="window" lastClr="FFFFFF"/>
            </a:solidFill>
            <a:latin typeface="Calibri"/>
            <a:ea typeface="+mn-ea"/>
            <a:cs typeface="+mn-cs"/>
          </a:endParaRPr>
        </a:p>
      </dgm:t>
    </dgm:pt>
    <dgm:pt modelId="{3EC36CE8-FA01-491F-94C1-AF4EFF3FEEAD}" type="sibTrans" cxnId="{7E9DF62C-C781-491A-B065-82C73455DCA4}">
      <dgm:prSet/>
      <dgm:spPr/>
      <dgm:t>
        <a:bodyPr/>
        <a:lstStyle/>
        <a:p>
          <a:endParaRPr lang="en-US"/>
        </a:p>
      </dgm:t>
    </dgm:pt>
    <dgm:pt modelId="{66A457E6-77DE-4364-8327-A8C1180D2EE7}" type="parTrans" cxnId="{7E9DF62C-C781-491A-B065-82C73455DCA4}">
      <dgm:prSet/>
      <dgm:spPr/>
      <dgm:t>
        <a:bodyPr/>
        <a:lstStyle/>
        <a:p>
          <a:endParaRPr lang="en-US"/>
        </a:p>
      </dgm:t>
    </dgm:pt>
    <dgm:pt modelId="{DC880F54-E747-4AA6-B19A-1250AF5CAC33}" type="pres">
      <dgm:prSet presAssocID="{19D49945-0A60-42AC-8DB4-82AF33AB2DE2}" presName="Name0" presStyleCnt="0">
        <dgm:presLayoutVars>
          <dgm:chMax val="5"/>
          <dgm:chPref val="5"/>
          <dgm:dir/>
          <dgm:animLvl val="lvl"/>
        </dgm:presLayoutVars>
      </dgm:prSet>
      <dgm:spPr/>
      <dgm:t>
        <a:bodyPr/>
        <a:lstStyle/>
        <a:p>
          <a:endParaRPr lang="en-US"/>
        </a:p>
      </dgm:t>
    </dgm:pt>
    <dgm:pt modelId="{89A3739A-2E05-48A3-966B-B433296FA8E2}" type="pres">
      <dgm:prSet presAssocID="{B18C809A-33A6-4B87-A6C5-94E0E9112301}" presName="parentText1" presStyleLbl="node1" presStyleIdx="0" presStyleCnt="5">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EA804609-31C8-47AB-B313-0D4935F15A57}" type="pres">
      <dgm:prSet presAssocID="{B18C809A-33A6-4B87-A6C5-94E0E9112301}" presName="childText1" presStyleLbl="solidAlignAcc1" presStyleIdx="0" presStyleCnt="5">
        <dgm:presLayoutVars>
          <dgm:chMax val="0"/>
          <dgm:chPref val="0"/>
          <dgm:bulletEnabled val="1"/>
        </dgm:presLayoutVars>
      </dgm:prSet>
      <dgm:spPr>
        <a:prstGeom prst="rect">
          <a:avLst/>
        </a:prstGeom>
      </dgm:spPr>
      <dgm:t>
        <a:bodyPr/>
        <a:lstStyle/>
        <a:p>
          <a:endParaRPr lang="en-US"/>
        </a:p>
      </dgm:t>
    </dgm:pt>
    <dgm:pt modelId="{9EE96795-4744-4B47-B88E-507D60EA8F41}" type="pres">
      <dgm:prSet presAssocID="{953D9C2D-8D93-47A4-829D-69473374F7B6}" presName="parentText2" presStyleLbl="node1" presStyleIdx="1" presStyleCnt="5">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B84303C2-E14C-41BF-8215-62E14D472900}" type="pres">
      <dgm:prSet presAssocID="{953D9C2D-8D93-47A4-829D-69473374F7B6}" presName="childText2" presStyleLbl="solidAlignAcc1" presStyleIdx="1" presStyleCnt="5">
        <dgm:presLayoutVars>
          <dgm:chMax val="0"/>
          <dgm:chPref val="0"/>
          <dgm:bulletEnabled val="1"/>
        </dgm:presLayoutVars>
      </dgm:prSet>
      <dgm:spPr>
        <a:prstGeom prst="rect">
          <a:avLst/>
        </a:prstGeom>
      </dgm:spPr>
      <dgm:t>
        <a:bodyPr/>
        <a:lstStyle/>
        <a:p>
          <a:endParaRPr lang="en-US"/>
        </a:p>
      </dgm:t>
    </dgm:pt>
    <dgm:pt modelId="{CC225E42-FF08-4D06-93AD-ACEF310C5643}" type="pres">
      <dgm:prSet presAssocID="{14C29144-51F2-48CA-B29A-79DB73511731}" presName="parentText3" presStyleLbl="node1" presStyleIdx="2" presStyleCnt="5" custLinFactNeighborX="-465" custLinFactNeighborY="-5058">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6D5D8D35-57F9-43E2-B0CB-EFF5C676752E}" type="pres">
      <dgm:prSet presAssocID="{14C29144-51F2-48CA-B29A-79DB73511731}" presName="childText3" presStyleLbl="solidAlignAcc1" presStyleIdx="2" presStyleCnt="5">
        <dgm:presLayoutVars>
          <dgm:chMax val="0"/>
          <dgm:chPref val="0"/>
          <dgm:bulletEnabled val="1"/>
        </dgm:presLayoutVars>
      </dgm:prSet>
      <dgm:spPr>
        <a:prstGeom prst="rect">
          <a:avLst/>
        </a:prstGeom>
      </dgm:spPr>
      <dgm:t>
        <a:bodyPr/>
        <a:lstStyle/>
        <a:p>
          <a:endParaRPr lang="en-US"/>
        </a:p>
      </dgm:t>
    </dgm:pt>
    <dgm:pt modelId="{4D32B37C-54FE-4668-9D85-0BC585B4AB43}" type="pres">
      <dgm:prSet presAssocID="{9CAFA5BF-8C87-4B8E-A156-C288A4E24ACE}" presName="parentText4" presStyleLbl="node1" presStyleIdx="3" presStyleCnt="5">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34B8142B-E2C7-44F5-A125-AF4F1858CEFB}" type="pres">
      <dgm:prSet presAssocID="{9CAFA5BF-8C87-4B8E-A156-C288A4E24ACE}" presName="childText4" presStyleLbl="solidAlignAcc1" presStyleIdx="3" presStyleCnt="5">
        <dgm:presLayoutVars>
          <dgm:chMax val="0"/>
          <dgm:chPref val="0"/>
          <dgm:bulletEnabled val="1"/>
        </dgm:presLayoutVars>
      </dgm:prSet>
      <dgm:spPr>
        <a:prstGeom prst="rect">
          <a:avLst/>
        </a:prstGeom>
      </dgm:spPr>
      <dgm:t>
        <a:bodyPr/>
        <a:lstStyle/>
        <a:p>
          <a:endParaRPr lang="en-US"/>
        </a:p>
      </dgm:t>
    </dgm:pt>
    <dgm:pt modelId="{2066B317-96B9-4F2F-8627-7DF4EF3BF8A4}" type="pres">
      <dgm:prSet presAssocID="{9D4B0C44-D30E-476D-9A05-89E27149CD7B}" presName="parentText5" presStyleLbl="node1" presStyleIdx="4" presStyleCnt="5" custLinFactNeighborX="396" custLinFactNeighborY="11362">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5C8E12D-8F97-4686-9761-645003979E98}" type="pres">
      <dgm:prSet presAssocID="{9D4B0C44-D30E-476D-9A05-89E27149CD7B}" presName="childText5" presStyleLbl="solidAlignAcc1" presStyleIdx="4" presStyleCnt="5" custScaleY="89238">
        <dgm:presLayoutVars>
          <dgm:chMax val="0"/>
          <dgm:chPref val="0"/>
          <dgm:bulletEnabled val="1"/>
        </dgm:presLayoutVars>
      </dgm:prSet>
      <dgm:spPr>
        <a:prstGeom prst="rect">
          <a:avLst/>
        </a:prstGeom>
      </dgm:spPr>
      <dgm:t>
        <a:bodyPr/>
        <a:lstStyle/>
        <a:p>
          <a:endParaRPr lang="en-US"/>
        </a:p>
      </dgm:t>
    </dgm:pt>
  </dgm:ptLst>
  <dgm:cxnLst>
    <dgm:cxn modelId="{07415A17-189F-419F-855B-835B7B409599}" srcId="{9D4B0C44-D30E-476D-9A05-89E27149CD7B}" destId="{DD1BDCB1-5BF6-4FBF-BA43-1849040D2A83}" srcOrd="4" destOrd="0" parTransId="{1BA59A87-D3EA-4408-AF37-132978F47F6D}" sibTransId="{64EAA68B-BE1E-42D9-A9DD-1646395A99A6}"/>
    <dgm:cxn modelId="{223D5BB5-A3A2-4F26-9F52-7A72CCBD94CC}" srcId="{14C29144-51F2-48CA-B29A-79DB73511731}" destId="{985E940A-5FBF-424E-BBCF-696FD8097D13}" srcOrd="3" destOrd="0" parTransId="{2F39BCB2-EB49-44E7-981A-C7793CA7A461}" sibTransId="{8415B3D7-2C1C-4A17-93C4-29F08806B88A}"/>
    <dgm:cxn modelId="{27788FA6-C567-470F-A3A2-2F86141E433B}" srcId="{9CAFA5BF-8C87-4B8E-A156-C288A4E24ACE}" destId="{45DC5B1D-66E8-42EF-AB9F-BABBD0B57176}" srcOrd="3" destOrd="0" parTransId="{17CB4165-13C7-429C-ACC1-A969F78A4064}" sibTransId="{70BC9A4E-A62B-41C1-A584-D00F9D591D1A}"/>
    <dgm:cxn modelId="{BC083505-FE63-427B-9645-7F4BEF8AFB47}" srcId="{953D9C2D-8D93-47A4-829D-69473374F7B6}" destId="{21FB4F3B-5A55-47A0-9F11-6033BBBAEC44}" srcOrd="1" destOrd="0" parTransId="{CD8B17AC-C7A0-4B26-823C-29A4EA4D5592}" sibTransId="{484ABAF8-8F61-4C19-A15D-C508EBDF70B0}"/>
    <dgm:cxn modelId="{2B82B43C-A533-4EF5-B204-C0A84393E3DC}" srcId="{B18C809A-33A6-4B87-A6C5-94E0E9112301}" destId="{734EA17C-D57E-4A48-89F7-42392FC00B3D}" srcOrd="2" destOrd="0" parTransId="{A126965E-4C2C-402E-ABDC-D56811D0F8F0}" sibTransId="{D4BB632F-E853-4E83-A864-84FD06015C45}"/>
    <dgm:cxn modelId="{7E9DF62C-C781-491A-B065-82C73455DCA4}" srcId="{19D49945-0A60-42AC-8DB4-82AF33AB2DE2}" destId="{953D9C2D-8D93-47A4-829D-69473374F7B6}" srcOrd="1" destOrd="0" parTransId="{66A457E6-77DE-4364-8327-A8C1180D2EE7}" sibTransId="{3EC36CE8-FA01-491F-94C1-AF4EFF3FEEAD}"/>
    <dgm:cxn modelId="{CE045FE6-4A4B-4839-A51E-0B996E983FAD}" srcId="{14C29144-51F2-48CA-B29A-79DB73511731}" destId="{0ADB0AF8-A23B-43A4-B7C3-D856F3A9A965}" srcOrd="0" destOrd="0" parTransId="{3711AD6A-E443-4932-93A1-CA2DEEA7AE46}" sibTransId="{8C5EBB3B-185A-4C50-8BB7-3BA1554954FB}"/>
    <dgm:cxn modelId="{A3BAE919-CEE1-4A73-B0A9-5FF930680AE1}" type="presOf" srcId="{9E103367-A299-488A-B502-EA0CCE37A9FE}" destId="{B84303C2-E14C-41BF-8215-62E14D472900}" srcOrd="0" destOrd="0" presId="urn:microsoft.com/office/officeart/2009/3/layout/IncreasingArrowsProcess"/>
    <dgm:cxn modelId="{8604B644-E077-4DAA-BD52-D40AC54CB6A2}" type="presOf" srcId="{CFBAFCEF-3E3F-455A-A398-F787BC042098}" destId="{EA804609-31C8-47AB-B313-0D4935F15A57}" srcOrd="0" destOrd="4" presId="urn:microsoft.com/office/officeart/2009/3/layout/IncreasingArrowsProcess"/>
    <dgm:cxn modelId="{F2FF9011-65A2-412C-B678-134D4A60F5AF}" srcId="{953D9C2D-8D93-47A4-829D-69473374F7B6}" destId="{FA7BA68E-246D-49F1-B714-B238C1DC9F73}" srcOrd="3" destOrd="0" parTransId="{3B7ACADB-AF74-4B50-8CD8-5B2388CDA064}" sibTransId="{EA1C9B56-1BEF-4D7B-9AA3-8F293021CB38}"/>
    <dgm:cxn modelId="{74230F39-6839-44D5-A2FC-7BFDF7AB2AE4}" srcId="{9D4B0C44-D30E-476D-9A05-89E27149CD7B}" destId="{335D89A6-EB28-49AF-AF9E-DA50AE396200}" srcOrd="0" destOrd="0" parTransId="{DBDE3C9C-926B-4869-B571-1399223832C0}" sibTransId="{69368DA8-E258-4B47-9FD6-D45CB18860F5}"/>
    <dgm:cxn modelId="{B6B10A91-E6FE-43A1-AE3C-77868C7D4556}" type="presOf" srcId="{19D49945-0A60-42AC-8DB4-82AF33AB2DE2}" destId="{DC880F54-E747-4AA6-B19A-1250AF5CAC33}" srcOrd="0" destOrd="0" presId="urn:microsoft.com/office/officeart/2009/3/layout/IncreasingArrowsProcess"/>
    <dgm:cxn modelId="{C29072B0-50DB-4FE8-9FB7-D44BE9102BD2}" srcId="{9CAFA5BF-8C87-4B8E-A156-C288A4E24ACE}" destId="{FF469070-AD71-434E-87F2-CFA6C7429797}" srcOrd="1" destOrd="0" parTransId="{48D79B71-C655-4034-A015-292616503A59}" sibTransId="{D114C461-8DD6-4AC2-A01C-FFE91DE8A757}"/>
    <dgm:cxn modelId="{6F88F731-E391-4FF8-B3FA-604564B72D75}" srcId="{B18C809A-33A6-4B87-A6C5-94E0E9112301}" destId="{28C1640B-E006-4FFC-B817-0A320D97CE90}" srcOrd="1" destOrd="0" parTransId="{53E0696C-CAEB-4CBB-B139-49A2D5DDDA3F}" sibTransId="{D93739F1-8BE0-4682-8774-E6CC44B3410F}"/>
    <dgm:cxn modelId="{ED1DC30C-9A19-4E00-B54B-0B170158555C}" srcId="{19D49945-0A60-42AC-8DB4-82AF33AB2DE2}" destId="{9CAFA5BF-8C87-4B8E-A156-C288A4E24ACE}" srcOrd="3" destOrd="0" parTransId="{4E9EFA94-CAD7-40E5-A7DD-9AEFF3431901}" sibTransId="{DAC750BD-4F26-4466-9D9E-E85FB0559719}"/>
    <dgm:cxn modelId="{06C39963-1E9E-4CE4-BC23-A9B52B38AF91}" type="presOf" srcId="{23F4E00B-7D6F-4542-86E8-A18813D7C60C}" destId="{EA804609-31C8-47AB-B313-0D4935F15A57}" srcOrd="0" destOrd="0" presId="urn:microsoft.com/office/officeart/2009/3/layout/IncreasingArrowsProcess"/>
    <dgm:cxn modelId="{1C4F40EB-F1A8-4BBD-8B38-20EAC613689F}" type="presOf" srcId="{CA2843E1-B187-4029-BFD8-B8B843AB0B77}" destId="{6D5D8D35-57F9-43E2-B0CB-EFF5C676752E}" srcOrd="0" destOrd="4" presId="urn:microsoft.com/office/officeart/2009/3/layout/IncreasingArrowsProcess"/>
    <dgm:cxn modelId="{F9034AFA-C708-4569-B844-99DC5B0B671E}" srcId="{9CAFA5BF-8C87-4B8E-A156-C288A4E24ACE}" destId="{8573A054-49D6-4F1F-AA30-6C8ACCA0D49C}" srcOrd="2" destOrd="0" parTransId="{2998917D-2D09-49C3-9E47-EDB23D3E5D13}" sibTransId="{9EC53E47-D7E4-4EBB-AD46-7E096E587423}"/>
    <dgm:cxn modelId="{9DA702BE-D5B6-4659-85C0-491B3BE719F4}" type="presOf" srcId="{9CAFA5BF-8C87-4B8E-A156-C288A4E24ACE}" destId="{4D32B37C-54FE-4668-9D85-0BC585B4AB43}" srcOrd="0" destOrd="0" presId="urn:microsoft.com/office/officeart/2009/3/layout/IncreasingArrowsProcess"/>
    <dgm:cxn modelId="{BE183C6A-99FB-487D-AA3F-2C1A422FB2BE}" type="presOf" srcId="{1168FD34-4AEB-4120-B282-A24CC81CE90B}" destId="{B84303C2-E14C-41BF-8215-62E14D472900}" srcOrd="0" destOrd="4" presId="urn:microsoft.com/office/officeart/2009/3/layout/IncreasingArrowsProcess"/>
    <dgm:cxn modelId="{6D0F7375-CC56-40FD-9DE7-490E40D397B0}" srcId="{9CAFA5BF-8C87-4B8E-A156-C288A4E24ACE}" destId="{DE891B2E-2D02-49A9-B66D-D60BE10BF5D0}" srcOrd="0" destOrd="0" parTransId="{9CB6DC79-6070-43B4-92EA-628C97BCAD09}" sibTransId="{961D3528-F784-47B1-8CC0-BD70D87F5F6B}"/>
    <dgm:cxn modelId="{0C460531-3481-41C3-890E-B194C52E7010}" srcId="{953D9C2D-8D93-47A4-829D-69473374F7B6}" destId="{EF5DB2B9-0478-4891-8968-8B17AA8078BF}" srcOrd="2" destOrd="0" parTransId="{8A371EBA-EC9F-491C-BC6D-E43419E67B82}" sibTransId="{F0CB3671-D0AD-4C8D-AB45-0E523E983C13}"/>
    <dgm:cxn modelId="{E8A727A5-75E3-4283-AA1B-F23775D61DE6}" type="presOf" srcId="{DE891B2E-2D02-49A9-B66D-D60BE10BF5D0}" destId="{34B8142B-E2C7-44F5-A125-AF4F1858CEFB}" srcOrd="0" destOrd="0" presId="urn:microsoft.com/office/officeart/2009/3/layout/IncreasingArrowsProcess"/>
    <dgm:cxn modelId="{12F89930-857A-4F20-9D04-809A71E9CE8C}" srcId="{B18C809A-33A6-4B87-A6C5-94E0E9112301}" destId="{38832A9B-886D-486B-BA2D-6F56E636F748}" srcOrd="3" destOrd="0" parTransId="{5C101B8D-18EB-48C5-8A86-10F15133535F}" sibTransId="{71921B54-2490-4D18-B213-8E2FA9D6FCBD}"/>
    <dgm:cxn modelId="{B88278A1-D4E2-4DD6-B414-30F77545DED1}" type="presOf" srcId="{140F7A37-18E1-4FC3-BBB0-16B927AE698A}" destId="{6D5D8D35-57F9-43E2-B0CB-EFF5C676752E}" srcOrd="0" destOrd="2" presId="urn:microsoft.com/office/officeart/2009/3/layout/IncreasingArrowsProcess"/>
    <dgm:cxn modelId="{DF88B61E-F09C-41E1-BEEA-9B0EEB72897D}" type="presOf" srcId="{4BFE8CC6-0EBE-41DB-A6D3-DD9DFF4453E6}" destId="{75C8E12D-8F97-4686-9761-645003979E98}" srcOrd="0" destOrd="3" presId="urn:microsoft.com/office/officeart/2009/3/layout/IncreasingArrowsProcess"/>
    <dgm:cxn modelId="{E33803BF-FCDC-4DF8-B794-DC25CDED6F24}" type="presOf" srcId="{45DC5B1D-66E8-42EF-AB9F-BABBD0B57176}" destId="{34B8142B-E2C7-44F5-A125-AF4F1858CEFB}" srcOrd="0" destOrd="3" presId="urn:microsoft.com/office/officeart/2009/3/layout/IncreasingArrowsProcess"/>
    <dgm:cxn modelId="{FD9E7E87-EB47-4AF2-A7CC-8A9C223271C9}" srcId="{19D49945-0A60-42AC-8DB4-82AF33AB2DE2}" destId="{14C29144-51F2-48CA-B29A-79DB73511731}" srcOrd="2" destOrd="0" parTransId="{D7C30A61-46C6-4134-947B-D7F2E80556B2}" sibTransId="{7D9A7F0F-8F3D-4EBB-9144-C5F5F2782225}"/>
    <dgm:cxn modelId="{80292244-9CC9-4293-B703-CAAA3ABD5205}" type="presOf" srcId="{DD1BDCB1-5BF6-4FBF-BA43-1849040D2A83}" destId="{75C8E12D-8F97-4686-9761-645003979E98}" srcOrd="0" destOrd="4" presId="urn:microsoft.com/office/officeart/2009/3/layout/IncreasingArrowsProcess"/>
    <dgm:cxn modelId="{6AF08076-AF58-43A1-9474-66471B24C2CD}" type="presOf" srcId="{335D89A6-EB28-49AF-AF9E-DA50AE396200}" destId="{75C8E12D-8F97-4686-9761-645003979E98}" srcOrd="0" destOrd="0" presId="urn:microsoft.com/office/officeart/2009/3/layout/IncreasingArrowsProcess"/>
    <dgm:cxn modelId="{60683264-E317-4519-8F06-D80BEF9D6360}" srcId="{9D4B0C44-D30E-476D-9A05-89E27149CD7B}" destId="{55F1D9C1-5C9E-40A0-B4D8-A7118C1FEC78}" srcOrd="2" destOrd="0" parTransId="{902C3B05-1E08-4469-A73F-D2CFBC739F84}" sibTransId="{2C822E75-B46A-4701-878B-C4E48ACEB810}"/>
    <dgm:cxn modelId="{DFF8905C-A705-48E2-B671-49AB17468F52}" type="presOf" srcId="{EF5DB2B9-0478-4891-8968-8B17AA8078BF}" destId="{B84303C2-E14C-41BF-8215-62E14D472900}" srcOrd="0" destOrd="2" presId="urn:microsoft.com/office/officeart/2009/3/layout/IncreasingArrowsProcess"/>
    <dgm:cxn modelId="{7E255D21-BBFC-40CA-8FD8-40224ACD1553}" type="presOf" srcId="{953D9C2D-8D93-47A4-829D-69473374F7B6}" destId="{9EE96795-4744-4B47-B88E-507D60EA8F41}" srcOrd="0" destOrd="0" presId="urn:microsoft.com/office/officeart/2009/3/layout/IncreasingArrowsProcess"/>
    <dgm:cxn modelId="{A48C975D-277F-453D-883C-E2F28C0B8587}" srcId="{19D49945-0A60-42AC-8DB4-82AF33AB2DE2}" destId="{9D4B0C44-D30E-476D-9A05-89E27149CD7B}" srcOrd="4" destOrd="0" parTransId="{EE062AC0-1A09-4B23-AD21-393B2F9261DC}" sibTransId="{F0E0F641-5358-405D-B8CC-82D29A00299A}"/>
    <dgm:cxn modelId="{EECB10C3-2DD7-4D5E-B5F5-52CFBEF0CE32}" srcId="{19D49945-0A60-42AC-8DB4-82AF33AB2DE2}" destId="{B18C809A-33A6-4B87-A6C5-94E0E9112301}" srcOrd="0" destOrd="0" parTransId="{DBA35017-78C7-4D04-ABC9-212CAC6FD529}" sibTransId="{750994F1-7939-4845-AD83-8B0AD80F921B}"/>
    <dgm:cxn modelId="{80A6F93F-A157-4024-B50C-09948FB40F42}" type="presOf" srcId="{14C29144-51F2-48CA-B29A-79DB73511731}" destId="{CC225E42-FF08-4D06-93AD-ACEF310C5643}" srcOrd="0" destOrd="0" presId="urn:microsoft.com/office/officeart/2009/3/layout/IncreasingArrowsProcess"/>
    <dgm:cxn modelId="{DAD17BE5-6A13-4C0B-93B7-ED997105EB8B}" srcId="{953D9C2D-8D93-47A4-829D-69473374F7B6}" destId="{1168FD34-4AEB-4120-B282-A24CC81CE90B}" srcOrd="4" destOrd="0" parTransId="{662CB698-2FF5-4D73-9414-18AA5DF16A3F}" sibTransId="{15D61EBB-017F-4A7E-9164-E7B3634BC134}"/>
    <dgm:cxn modelId="{2E785BBB-C7DA-44B4-BF3F-F4B2F4D8E11F}" type="presOf" srcId="{28C1640B-E006-4FFC-B817-0A320D97CE90}" destId="{EA804609-31C8-47AB-B313-0D4935F15A57}" srcOrd="0" destOrd="1" presId="urn:microsoft.com/office/officeart/2009/3/layout/IncreasingArrowsProcess"/>
    <dgm:cxn modelId="{9B35192A-7EBB-4EC5-B6CB-CD270B371631}" type="presOf" srcId="{FF469070-AD71-434E-87F2-CFA6C7429797}" destId="{34B8142B-E2C7-44F5-A125-AF4F1858CEFB}" srcOrd="0" destOrd="1" presId="urn:microsoft.com/office/officeart/2009/3/layout/IncreasingArrowsProcess"/>
    <dgm:cxn modelId="{2ADCA2CF-F1E9-4BC4-921E-B375CD9D60D5}" srcId="{9D4B0C44-D30E-476D-9A05-89E27149CD7B}" destId="{4BFE8CC6-0EBE-41DB-A6D3-DD9DFF4453E6}" srcOrd="3" destOrd="0" parTransId="{4C0B6E54-D4CA-4864-ACE4-95DB28ACA0C8}" sibTransId="{B67681BB-D18D-4EF1-9CC9-2EE5FDE42B88}"/>
    <dgm:cxn modelId="{1A3C61C0-83CB-4CD6-AC46-AD23A17BE19D}" srcId="{B18C809A-33A6-4B87-A6C5-94E0E9112301}" destId="{23F4E00B-7D6F-4542-86E8-A18813D7C60C}" srcOrd="0" destOrd="0" parTransId="{300373A0-36A9-4779-9618-7CCF0ED73916}" sibTransId="{0B9C9DF2-D72D-4C4A-942C-EB5DFE1FAE3D}"/>
    <dgm:cxn modelId="{00D5C634-BBB6-4A6B-A191-9994C0281D66}" type="presOf" srcId="{FA7BA68E-246D-49F1-B714-B238C1DC9F73}" destId="{B84303C2-E14C-41BF-8215-62E14D472900}" srcOrd="0" destOrd="3" presId="urn:microsoft.com/office/officeart/2009/3/layout/IncreasingArrowsProcess"/>
    <dgm:cxn modelId="{371A2FDC-F55A-4E99-A394-719F394BEBBF}" type="presOf" srcId="{21FB4F3B-5A55-47A0-9F11-6033BBBAEC44}" destId="{B84303C2-E14C-41BF-8215-62E14D472900}" srcOrd="0" destOrd="1" presId="urn:microsoft.com/office/officeart/2009/3/layout/IncreasingArrowsProcess"/>
    <dgm:cxn modelId="{7912A1E0-7B2E-4D18-A4FA-80CEF5DBD2C4}" srcId="{14C29144-51F2-48CA-B29A-79DB73511731}" destId="{CA2843E1-B187-4029-BFD8-B8B843AB0B77}" srcOrd="4" destOrd="0" parTransId="{519785EB-7A57-4A9B-AFCB-CF93E99CF38B}" sibTransId="{F842A2CC-0F2E-4CD6-84B4-7947B3A5C25D}"/>
    <dgm:cxn modelId="{6E365996-A798-458E-BD22-951A79CF4824}" type="presOf" srcId="{38832A9B-886D-486B-BA2D-6F56E636F748}" destId="{EA804609-31C8-47AB-B313-0D4935F15A57}" srcOrd="0" destOrd="3" presId="urn:microsoft.com/office/officeart/2009/3/layout/IncreasingArrowsProcess"/>
    <dgm:cxn modelId="{1652F04C-B299-40B1-8518-772AAFEBEC99}" type="presOf" srcId="{86B7B606-86C8-4814-899D-8CFF2F3DD366}" destId="{6D5D8D35-57F9-43E2-B0CB-EFF5C676752E}" srcOrd="0" destOrd="1" presId="urn:microsoft.com/office/officeart/2009/3/layout/IncreasingArrowsProcess"/>
    <dgm:cxn modelId="{8CC20069-CE68-41ED-94CE-747490009636}" type="presOf" srcId="{9D4B0C44-D30E-476D-9A05-89E27149CD7B}" destId="{2066B317-96B9-4F2F-8627-7DF4EF3BF8A4}" srcOrd="0" destOrd="0" presId="urn:microsoft.com/office/officeart/2009/3/layout/IncreasingArrowsProcess"/>
    <dgm:cxn modelId="{EFC2388A-D4A8-401D-BBB8-9C433E39FAFF}" type="presOf" srcId="{8573A054-49D6-4F1F-AA30-6C8ACCA0D49C}" destId="{34B8142B-E2C7-44F5-A125-AF4F1858CEFB}" srcOrd="0" destOrd="2" presId="urn:microsoft.com/office/officeart/2009/3/layout/IncreasingArrowsProcess"/>
    <dgm:cxn modelId="{AB216C76-E91C-4389-BDFE-56A35A7DA8EE}" srcId="{953D9C2D-8D93-47A4-829D-69473374F7B6}" destId="{9E103367-A299-488A-B502-EA0CCE37A9FE}" srcOrd="0" destOrd="0" parTransId="{3B7A1D9D-986D-49F6-AF12-ABB4D2DEFD43}" sibTransId="{0C46B68C-FC63-4657-81BF-4CDDD56691CC}"/>
    <dgm:cxn modelId="{91FAA8BF-3C7D-40D6-89E1-9276E8018EEA}" srcId="{B18C809A-33A6-4B87-A6C5-94E0E9112301}" destId="{CFBAFCEF-3E3F-455A-A398-F787BC042098}" srcOrd="4" destOrd="0" parTransId="{2F7F2F4D-9FA3-47D8-A974-5CFC208CAFC9}" sibTransId="{F923B2D2-D64B-4E81-A14D-3997D92A32F2}"/>
    <dgm:cxn modelId="{556A1DD8-D5B1-49FC-953F-535F68461729}" type="presOf" srcId="{0ADB0AF8-A23B-43A4-B7C3-D856F3A9A965}" destId="{6D5D8D35-57F9-43E2-B0CB-EFF5C676752E}" srcOrd="0" destOrd="0" presId="urn:microsoft.com/office/officeart/2009/3/layout/IncreasingArrowsProcess"/>
    <dgm:cxn modelId="{4B344B23-7DAA-4BBE-B78B-E7351FBC1992}" srcId="{9D4B0C44-D30E-476D-9A05-89E27149CD7B}" destId="{CAB69951-B379-4749-B9E7-A3A596D40C3D}" srcOrd="1" destOrd="0" parTransId="{BCD7C994-95DF-4C6C-B8E8-9CBCE80ACD01}" sibTransId="{2F77D980-7304-4D0D-9E93-F0EBE6720799}"/>
    <dgm:cxn modelId="{3118714C-3168-454E-B1AE-3683FC6F6CDF}" type="presOf" srcId="{55F1D9C1-5C9E-40A0-B4D8-A7118C1FEC78}" destId="{75C8E12D-8F97-4686-9761-645003979E98}" srcOrd="0" destOrd="2" presId="urn:microsoft.com/office/officeart/2009/3/layout/IncreasingArrowsProcess"/>
    <dgm:cxn modelId="{B4CD345A-3045-4568-AF17-420D2DA2A989}" type="presOf" srcId="{B18C809A-33A6-4B87-A6C5-94E0E9112301}" destId="{89A3739A-2E05-48A3-966B-B433296FA8E2}" srcOrd="0" destOrd="0" presId="urn:microsoft.com/office/officeart/2009/3/layout/IncreasingArrowsProcess"/>
    <dgm:cxn modelId="{A5C2BAC1-CFCF-4693-ADC6-5EE5415F8E82}" type="presOf" srcId="{985E940A-5FBF-424E-BBCF-696FD8097D13}" destId="{6D5D8D35-57F9-43E2-B0CB-EFF5C676752E}" srcOrd="0" destOrd="3" presId="urn:microsoft.com/office/officeart/2009/3/layout/IncreasingArrowsProcess"/>
    <dgm:cxn modelId="{9C1F0F5B-2BB9-4EB3-B9B0-152DC4D281B2}" srcId="{14C29144-51F2-48CA-B29A-79DB73511731}" destId="{86B7B606-86C8-4814-899D-8CFF2F3DD366}" srcOrd="1" destOrd="0" parTransId="{40D969C6-823F-449B-BD4D-43EEFAD40C80}" sibTransId="{1EBD0101-DC32-4D21-A592-962F708DF537}"/>
    <dgm:cxn modelId="{B6E15884-A86E-41BF-B626-FA969512B082}" type="presOf" srcId="{734EA17C-D57E-4A48-89F7-42392FC00B3D}" destId="{EA804609-31C8-47AB-B313-0D4935F15A57}" srcOrd="0" destOrd="2" presId="urn:microsoft.com/office/officeart/2009/3/layout/IncreasingArrowsProcess"/>
    <dgm:cxn modelId="{03249B97-0920-4F85-A705-B6B86D6E08C6}" srcId="{14C29144-51F2-48CA-B29A-79DB73511731}" destId="{140F7A37-18E1-4FC3-BBB0-16B927AE698A}" srcOrd="2" destOrd="0" parTransId="{4AB7280C-3BB6-4FCE-8310-C21A6235A959}" sibTransId="{10DD0730-8724-492E-87F0-B5DBE667B4BF}"/>
    <dgm:cxn modelId="{FB0E2102-F18B-4059-9184-DC135E6C1963}" type="presOf" srcId="{CAB69951-B379-4749-B9E7-A3A596D40C3D}" destId="{75C8E12D-8F97-4686-9761-645003979E98}" srcOrd="0" destOrd="1" presId="urn:microsoft.com/office/officeart/2009/3/layout/IncreasingArrowsProcess"/>
    <dgm:cxn modelId="{657ACDBD-E47E-4F73-AC22-6A2F62FC6858}" type="presParOf" srcId="{DC880F54-E747-4AA6-B19A-1250AF5CAC33}" destId="{89A3739A-2E05-48A3-966B-B433296FA8E2}" srcOrd="0" destOrd="0" presId="urn:microsoft.com/office/officeart/2009/3/layout/IncreasingArrowsProcess"/>
    <dgm:cxn modelId="{28B09F8E-2196-4C5F-9544-FF1451CCC6D4}" type="presParOf" srcId="{DC880F54-E747-4AA6-B19A-1250AF5CAC33}" destId="{EA804609-31C8-47AB-B313-0D4935F15A57}" srcOrd="1" destOrd="0" presId="urn:microsoft.com/office/officeart/2009/3/layout/IncreasingArrowsProcess"/>
    <dgm:cxn modelId="{E3CCD546-8C1F-401F-B00C-4E98C0AD3876}" type="presParOf" srcId="{DC880F54-E747-4AA6-B19A-1250AF5CAC33}" destId="{9EE96795-4744-4B47-B88E-507D60EA8F41}" srcOrd="2" destOrd="0" presId="urn:microsoft.com/office/officeart/2009/3/layout/IncreasingArrowsProcess"/>
    <dgm:cxn modelId="{E6745B68-9BFD-4199-899C-FEB6A96B2B14}" type="presParOf" srcId="{DC880F54-E747-4AA6-B19A-1250AF5CAC33}" destId="{B84303C2-E14C-41BF-8215-62E14D472900}" srcOrd="3" destOrd="0" presId="urn:microsoft.com/office/officeart/2009/3/layout/IncreasingArrowsProcess"/>
    <dgm:cxn modelId="{F4293A9A-6DD3-4CA5-943F-55E67020B35D}" type="presParOf" srcId="{DC880F54-E747-4AA6-B19A-1250AF5CAC33}" destId="{CC225E42-FF08-4D06-93AD-ACEF310C5643}" srcOrd="4" destOrd="0" presId="urn:microsoft.com/office/officeart/2009/3/layout/IncreasingArrowsProcess"/>
    <dgm:cxn modelId="{83F2E4A5-9B5C-4345-9F92-073FC7A4DCB8}" type="presParOf" srcId="{DC880F54-E747-4AA6-B19A-1250AF5CAC33}" destId="{6D5D8D35-57F9-43E2-B0CB-EFF5C676752E}" srcOrd="5" destOrd="0" presId="urn:microsoft.com/office/officeart/2009/3/layout/IncreasingArrowsProcess"/>
    <dgm:cxn modelId="{F406DA4E-A433-4F69-950D-C782791D8DBE}" type="presParOf" srcId="{DC880F54-E747-4AA6-B19A-1250AF5CAC33}" destId="{4D32B37C-54FE-4668-9D85-0BC585B4AB43}" srcOrd="6" destOrd="0" presId="urn:microsoft.com/office/officeart/2009/3/layout/IncreasingArrowsProcess"/>
    <dgm:cxn modelId="{B61BC3A3-BD10-46F7-9C0A-05A268EBD777}" type="presParOf" srcId="{DC880F54-E747-4AA6-B19A-1250AF5CAC33}" destId="{34B8142B-E2C7-44F5-A125-AF4F1858CEFB}" srcOrd="7" destOrd="0" presId="urn:microsoft.com/office/officeart/2009/3/layout/IncreasingArrowsProcess"/>
    <dgm:cxn modelId="{B0F1905F-0D7E-45FE-B160-A01243CF2CC6}" type="presParOf" srcId="{DC880F54-E747-4AA6-B19A-1250AF5CAC33}" destId="{2066B317-96B9-4F2F-8627-7DF4EF3BF8A4}" srcOrd="8" destOrd="0" presId="urn:microsoft.com/office/officeart/2009/3/layout/IncreasingArrowsProcess"/>
    <dgm:cxn modelId="{0D498746-4582-4A1A-97B7-B1490E3C940F}" type="presParOf" srcId="{DC880F54-E747-4AA6-B19A-1250AF5CAC33}" destId="{75C8E12D-8F97-4686-9761-645003979E98}"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DCC1F-F7CE-41FC-9C02-B31F87858136}" type="datetimeFigureOut">
              <a:rPr lang="en-US" smtClean="0"/>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F07ED-583F-4CE5-BF65-DDF1119E7ACF}" type="slidenum">
              <a:rPr lang="en-US" smtClean="0"/>
              <a:t>‹#›</a:t>
            </a:fld>
            <a:endParaRPr lang="en-US"/>
          </a:p>
        </p:txBody>
      </p:sp>
    </p:spTree>
    <p:extLst>
      <p:ext uri="{BB962C8B-B14F-4D97-AF65-F5344CB8AC3E}">
        <p14:creationId xmlns:p14="http://schemas.microsoft.com/office/powerpoint/2010/main" val="8301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AAF8BD-10F3-4C26-9CED-D09957099BC4}" type="datetime1">
              <a:rPr lang="en-US" smtClean="0"/>
              <a:t>9/21/2016</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r>
              <a:rPr lang="en-US" smtClean="0"/>
              <a:t>TFOPA WG2 NG9-1-1 Optinal PSAP Architecture</a:t>
            </a:r>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588FE2A7-B5D1-4C7D-9101-E3815B5F57F9}"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8F03D-99EE-43B6-8196-94E4CDFE1BC6}" type="datetime1">
              <a:rPr lang="en-US" smtClean="0"/>
              <a:t>9/21/2016</a:t>
            </a:fld>
            <a:endParaRPr lang="en-US"/>
          </a:p>
        </p:txBody>
      </p:sp>
      <p:sp>
        <p:nvSpPr>
          <p:cNvPr id="5" name="Footer Placeholder 4"/>
          <p:cNvSpPr>
            <a:spLocks noGrp="1"/>
          </p:cNvSpPr>
          <p:nvPr>
            <p:ph type="ftr" sz="quarter" idx="11"/>
          </p:nvPr>
        </p:nvSpPr>
        <p:spPr/>
        <p:txBody>
          <a:bodyPr/>
          <a:lstStyle/>
          <a:p>
            <a:r>
              <a:rPr lang="en-US" smtClean="0"/>
              <a:t>TFOPA WG2 NG9-1-1 Optinal PSAP Architecture</a:t>
            </a:r>
            <a:endParaRPr lang="en-US"/>
          </a:p>
        </p:txBody>
      </p:sp>
      <p:sp>
        <p:nvSpPr>
          <p:cNvPr id="6" name="Slide Number Placeholder 5"/>
          <p:cNvSpPr>
            <a:spLocks noGrp="1"/>
          </p:cNvSpPr>
          <p:nvPr>
            <p:ph type="sldNum" sz="quarter" idx="12"/>
          </p:nvPr>
        </p:nvSpPr>
        <p:spPr/>
        <p:txBody>
          <a:bodyPr/>
          <a:lstStyle/>
          <a:p>
            <a:fld id="{588FE2A7-B5D1-4C7D-9101-E3815B5F57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1B42A-3B2A-4F28-84FF-37C1CA17CC71}" type="datetime1">
              <a:rPr lang="en-US" smtClean="0"/>
              <a:t>9/21/2016</a:t>
            </a:fld>
            <a:endParaRPr lang="en-US"/>
          </a:p>
        </p:txBody>
      </p:sp>
      <p:sp>
        <p:nvSpPr>
          <p:cNvPr id="5" name="Footer Placeholder 4"/>
          <p:cNvSpPr>
            <a:spLocks noGrp="1"/>
          </p:cNvSpPr>
          <p:nvPr>
            <p:ph type="ftr" sz="quarter" idx="11"/>
          </p:nvPr>
        </p:nvSpPr>
        <p:spPr/>
        <p:txBody>
          <a:bodyPr/>
          <a:lstStyle/>
          <a:p>
            <a:r>
              <a:rPr lang="en-US" smtClean="0"/>
              <a:t>TFOPA WG2 NG9-1-1 Optinal PSAP Architecture</a:t>
            </a:r>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588FE2A7-B5D1-4C7D-9101-E3815B5F57F9}"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6A2DB2-6F78-40F5-88FC-5A60F127F760}" type="datetime1">
              <a:rPr lang="en-US" smtClean="0"/>
              <a:t>9/21/2016</a:t>
            </a:fld>
            <a:endParaRPr lang="en-US"/>
          </a:p>
        </p:txBody>
      </p:sp>
      <p:sp>
        <p:nvSpPr>
          <p:cNvPr id="5" name="Footer Placeholder 4"/>
          <p:cNvSpPr>
            <a:spLocks noGrp="1"/>
          </p:cNvSpPr>
          <p:nvPr>
            <p:ph type="ftr" sz="quarter" idx="11"/>
          </p:nvPr>
        </p:nvSpPr>
        <p:spPr/>
        <p:txBody>
          <a:bodyPr/>
          <a:lstStyle/>
          <a:p>
            <a:r>
              <a:rPr lang="en-US" smtClean="0"/>
              <a:t>TFOPA WG2 NG9-1-1 Optinal PSAP Architecture</a:t>
            </a:r>
            <a:endParaRPr lang="en-US"/>
          </a:p>
        </p:txBody>
      </p:sp>
      <p:sp>
        <p:nvSpPr>
          <p:cNvPr id="6" name="Slide Number Placeholder 5"/>
          <p:cNvSpPr>
            <a:spLocks noGrp="1"/>
          </p:cNvSpPr>
          <p:nvPr>
            <p:ph type="sldNum" sz="quarter" idx="12"/>
          </p:nvPr>
        </p:nvSpPr>
        <p:spPr/>
        <p:txBody>
          <a:bodyPr/>
          <a:lstStyle/>
          <a:p>
            <a:fld id="{588FE2A7-B5D1-4C7D-9101-E3815B5F57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3A484-6968-434F-A8B0-872429C4C521}" type="datetime1">
              <a:rPr lang="en-US" smtClean="0"/>
              <a:t>9/21/2016</a:t>
            </a:fld>
            <a:endParaRPr lang="en-US"/>
          </a:p>
        </p:txBody>
      </p:sp>
      <p:sp>
        <p:nvSpPr>
          <p:cNvPr id="5" name="Footer Placeholder 4"/>
          <p:cNvSpPr>
            <a:spLocks noGrp="1"/>
          </p:cNvSpPr>
          <p:nvPr>
            <p:ph type="ftr" sz="quarter" idx="11"/>
          </p:nvPr>
        </p:nvSpPr>
        <p:spPr>
          <a:xfrm>
            <a:off x="5791200" y="6356350"/>
            <a:ext cx="2895600" cy="365125"/>
          </a:xfrm>
        </p:spPr>
        <p:txBody>
          <a:bodyPr/>
          <a:lstStyle/>
          <a:p>
            <a:r>
              <a:rPr lang="en-US" smtClean="0"/>
              <a:t>TFOPA WG2 NG9-1-1 Optinal PSAP Architecture</a:t>
            </a:r>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588FE2A7-B5D1-4C7D-9101-E3815B5F57F9}"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0E71-FC63-4CE1-B270-6CA8A8281903}" type="datetime1">
              <a:rPr lang="en-US" smtClean="0"/>
              <a:t>9/21/2016</a:t>
            </a:fld>
            <a:endParaRPr lang="en-US"/>
          </a:p>
        </p:txBody>
      </p:sp>
      <p:sp>
        <p:nvSpPr>
          <p:cNvPr id="6" name="Footer Placeholder 5"/>
          <p:cNvSpPr>
            <a:spLocks noGrp="1"/>
          </p:cNvSpPr>
          <p:nvPr>
            <p:ph type="ftr" sz="quarter" idx="11"/>
          </p:nvPr>
        </p:nvSpPr>
        <p:spPr/>
        <p:txBody>
          <a:bodyPr/>
          <a:lstStyle/>
          <a:p>
            <a:r>
              <a:rPr lang="en-US" smtClean="0"/>
              <a:t>TFOPA WG2 NG9-1-1 Optinal PSAP Architecture</a:t>
            </a:r>
            <a:endParaRPr lang="en-US"/>
          </a:p>
        </p:txBody>
      </p:sp>
      <p:sp>
        <p:nvSpPr>
          <p:cNvPr id="7" name="Slide Number Placeholder 6"/>
          <p:cNvSpPr>
            <a:spLocks noGrp="1"/>
          </p:cNvSpPr>
          <p:nvPr>
            <p:ph type="sldNum" sz="quarter" idx="12"/>
          </p:nvPr>
        </p:nvSpPr>
        <p:spPr/>
        <p:txBody>
          <a:bodyPr/>
          <a:lstStyle/>
          <a:p>
            <a:fld id="{588FE2A7-B5D1-4C7D-9101-E3815B5F57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9EFB75-86DA-4F59-BEE9-5B23DB550A6D}" type="datetime1">
              <a:rPr lang="en-US" smtClean="0"/>
              <a:t>9/21/2016</a:t>
            </a:fld>
            <a:endParaRPr lang="en-US"/>
          </a:p>
        </p:txBody>
      </p:sp>
      <p:sp>
        <p:nvSpPr>
          <p:cNvPr id="8" name="Footer Placeholder 7"/>
          <p:cNvSpPr>
            <a:spLocks noGrp="1"/>
          </p:cNvSpPr>
          <p:nvPr>
            <p:ph type="ftr" sz="quarter" idx="11"/>
          </p:nvPr>
        </p:nvSpPr>
        <p:spPr/>
        <p:txBody>
          <a:bodyPr/>
          <a:lstStyle/>
          <a:p>
            <a:r>
              <a:rPr lang="en-US" smtClean="0"/>
              <a:t>TFOPA WG2 NG9-1-1 Optinal PSAP Architecture</a:t>
            </a:r>
            <a:endParaRPr lang="en-US"/>
          </a:p>
        </p:txBody>
      </p:sp>
      <p:sp>
        <p:nvSpPr>
          <p:cNvPr id="9" name="Slide Number Placeholder 8"/>
          <p:cNvSpPr>
            <a:spLocks noGrp="1"/>
          </p:cNvSpPr>
          <p:nvPr>
            <p:ph type="sldNum" sz="quarter" idx="12"/>
          </p:nvPr>
        </p:nvSpPr>
        <p:spPr/>
        <p:txBody>
          <a:bodyPr/>
          <a:lstStyle/>
          <a:p>
            <a:fld id="{588FE2A7-B5D1-4C7D-9101-E3815B5F57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F52B15-7DD3-4C37-A15C-150C98C3C597}" type="datetime1">
              <a:rPr lang="en-US" smtClean="0"/>
              <a:t>9/21/2016</a:t>
            </a:fld>
            <a:endParaRPr lang="en-US"/>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
        <p:nvSpPr>
          <p:cNvPr id="5" name="Slide Number Placeholder 4"/>
          <p:cNvSpPr>
            <a:spLocks noGrp="1"/>
          </p:cNvSpPr>
          <p:nvPr>
            <p:ph type="sldNum" sz="quarter" idx="12"/>
          </p:nvPr>
        </p:nvSpPr>
        <p:spPr/>
        <p:txBody>
          <a:bodyPr/>
          <a:lstStyle/>
          <a:p>
            <a:fld id="{588FE2A7-B5D1-4C7D-9101-E3815B5F57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68B5B-A219-4A7E-8345-01F62836DB61}" type="datetime1">
              <a:rPr lang="en-US" smtClean="0"/>
              <a:t>9/21/2016</a:t>
            </a:fld>
            <a:endParaRPr lang="en-US"/>
          </a:p>
        </p:txBody>
      </p:sp>
      <p:sp>
        <p:nvSpPr>
          <p:cNvPr id="3" name="Footer Placeholder 2"/>
          <p:cNvSpPr>
            <a:spLocks noGrp="1"/>
          </p:cNvSpPr>
          <p:nvPr>
            <p:ph type="ftr" sz="quarter" idx="11"/>
          </p:nvPr>
        </p:nvSpPr>
        <p:spPr/>
        <p:txBody>
          <a:bodyPr/>
          <a:lstStyle/>
          <a:p>
            <a:r>
              <a:rPr lang="en-US" smtClean="0"/>
              <a:t>TFOPA WG2 NG9-1-1 Optinal PSAP Architecture</a:t>
            </a:r>
            <a:endParaRPr lang="en-US"/>
          </a:p>
        </p:txBody>
      </p:sp>
      <p:sp>
        <p:nvSpPr>
          <p:cNvPr id="4" name="Slide Number Placeholder 3"/>
          <p:cNvSpPr>
            <a:spLocks noGrp="1"/>
          </p:cNvSpPr>
          <p:nvPr>
            <p:ph type="sldNum" sz="quarter" idx="12"/>
          </p:nvPr>
        </p:nvSpPr>
        <p:spPr/>
        <p:txBody>
          <a:bodyPr/>
          <a:lstStyle/>
          <a:p>
            <a:fld id="{588FE2A7-B5D1-4C7D-9101-E3815B5F57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C0BB7F-6416-4E01-A91C-AA0C2A4169D3}" type="datetime1">
              <a:rPr lang="en-US" smtClean="0"/>
              <a:t>9/21/2016</a:t>
            </a:fld>
            <a:endParaRPr lang="en-US"/>
          </a:p>
        </p:txBody>
      </p:sp>
      <p:sp>
        <p:nvSpPr>
          <p:cNvPr id="6" name="Footer Placeholder 5"/>
          <p:cNvSpPr>
            <a:spLocks noGrp="1"/>
          </p:cNvSpPr>
          <p:nvPr>
            <p:ph type="ftr" sz="quarter" idx="11"/>
          </p:nvPr>
        </p:nvSpPr>
        <p:spPr/>
        <p:txBody>
          <a:bodyPr/>
          <a:lstStyle/>
          <a:p>
            <a:r>
              <a:rPr lang="en-US" smtClean="0"/>
              <a:t>TFOPA WG2 NG9-1-1 Optinal PSAP Architecture</a:t>
            </a:r>
            <a:endParaRPr lang="en-US"/>
          </a:p>
        </p:txBody>
      </p:sp>
      <p:sp>
        <p:nvSpPr>
          <p:cNvPr id="7" name="Slide Number Placeholder 6"/>
          <p:cNvSpPr>
            <a:spLocks noGrp="1"/>
          </p:cNvSpPr>
          <p:nvPr>
            <p:ph type="sldNum" sz="quarter" idx="12"/>
          </p:nvPr>
        </p:nvSpPr>
        <p:spPr/>
        <p:txBody>
          <a:bodyPr/>
          <a:lstStyle/>
          <a:p>
            <a:fld id="{588FE2A7-B5D1-4C7D-9101-E3815B5F57F9}"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A90CF25-1A7D-4B0E-B9A3-2A4AFC7335A8}" type="datetime1">
              <a:rPr lang="en-US" smtClean="0"/>
              <a:t>9/21/2016</a:t>
            </a:fld>
            <a:endParaRPr lang="en-US"/>
          </a:p>
        </p:txBody>
      </p:sp>
      <p:sp>
        <p:nvSpPr>
          <p:cNvPr id="6" name="Footer Placeholder 5"/>
          <p:cNvSpPr>
            <a:spLocks noGrp="1"/>
          </p:cNvSpPr>
          <p:nvPr>
            <p:ph type="ftr" sz="quarter" idx="11"/>
          </p:nvPr>
        </p:nvSpPr>
        <p:spPr/>
        <p:txBody>
          <a:bodyPr/>
          <a:lstStyle/>
          <a:p>
            <a:r>
              <a:rPr lang="en-US" smtClean="0"/>
              <a:t>TFOPA WG2 NG9-1-1 Optinal PSAP Architecture</a:t>
            </a:r>
            <a:endParaRPr lang="en-US"/>
          </a:p>
        </p:txBody>
      </p:sp>
      <p:sp>
        <p:nvSpPr>
          <p:cNvPr id="7" name="Slide Number Placeholder 6"/>
          <p:cNvSpPr>
            <a:spLocks noGrp="1"/>
          </p:cNvSpPr>
          <p:nvPr>
            <p:ph type="sldNum" sz="quarter" idx="12"/>
          </p:nvPr>
        </p:nvSpPr>
        <p:spPr/>
        <p:txBody>
          <a:bodyPr/>
          <a:lstStyle/>
          <a:p>
            <a:fld id="{588FE2A7-B5D1-4C7D-9101-E3815B5F57F9}"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458A916-00F0-4C67-A40C-5BBE7CFE865B}" type="datetime1">
              <a:rPr lang="en-US" smtClean="0"/>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TFOPA WG2 NG9-1-1 Optinal PSAP Architecture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88FE2A7-B5D1-4C7D-9101-E3815B5F57F9}"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86800" cy="1470025"/>
          </a:xfrm>
        </p:spPr>
        <p:txBody>
          <a:bodyPr>
            <a:normAutofit fontScale="90000"/>
          </a:bodyPr>
          <a:lstStyle/>
          <a:p>
            <a:r>
              <a:rPr lang="en-US" sz="6000" dirty="0" smtClean="0">
                <a:solidFill>
                  <a:srgbClr val="FFC000"/>
                </a:solidFill>
              </a:rPr>
              <a:t>Federal Communications Commission</a:t>
            </a:r>
            <a:r>
              <a:rPr lang="en-US" dirty="0" smtClean="0"/>
              <a:t/>
            </a:r>
            <a:br>
              <a:rPr lang="en-US" dirty="0" smtClean="0"/>
            </a:br>
            <a:r>
              <a:rPr lang="en-US" sz="4900" dirty="0" smtClean="0"/>
              <a:t>Task Force on Optimal PSAP Architectur</a:t>
            </a:r>
            <a:r>
              <a:rPr lang="en-US" sz="4400" dirty="0" smtClean="0"/>
              <a:t>e </a:t>
            </a:r>
            <a:endParaRPr lang="en-US" sz="4400" dirty="0"/>
          </a:p>
        </p:txBody>
      </p:sp>
      <p:sp>
        <p:nvSpPr>
          <p:cNvPr id="3" name="Subtitle 2"/>
          <p:cNvSpPr>
            <a:spLocks noGrp="1"/>
          </p:cNvSpPr>
          <p:nvPr>
            <p:ph type="subTitle" idx="1"/>
          </p:nvPr>
        </p:nvSpPr>
        <p:spPr>
          <a:xfrm>
            <a:off x="1219200" y="2743200"/>
            <a:ext cx="6781800" cy="1600200"/>
          </a:xfrm>
        </p:spPr>
        <p:txBody>
          <a:bodyPr>
            <a:normAutofit/>
          </a:bodyPr>
          <a:lstStyle/>
          <a:p>
            <a:r>
              <a:rPr lang="en-US" sz="2800" b="1" dirty="0" smtClean="0"/>
              <a:t>Working Group 2:</a:t>
            </a:r>
          </a:p>
          <a:p>
            <a:r>
              <a:rPr lang="en-US" sz="2800" dirty="0" smtClean="0"/>
              <a:t>Optimal Approach to NG9-1-1 </a:t>
            </a:r>
          </a:p>
          <a:p>
            <a:r>
              <a:rPr lang="en-US" sz="2800" dirty="0" smtClean="0"/>
              <a:t>Implementation</a:t>
            </a:r>
          </a:p>
        </p:txBody>
      </p:sp>
      <p:sp>
        <p:nvSpPr>
          <p:cNvPr id="4" name="TextBox 3"/>
          <p:cNvSpPr txBox="1"/>
          <p:nvPr/>
        </p:nvSpPr>
        <p:spPr>
          <a:xfrm>
            <a:off x="3137440" y="4760009"/>
            <a:ext cx="2869119" cy="646331"/>
          </a:xfrm>
          <a:prstGeom prst="rect">
            <a:avLst/>
          </a:prstGeom>
          <a:noFill/>
        </p:spPr>
        <p:txBody>
          <a:bodyPr wrap="none" rtlCol="0">
            <a:spAutoFit/>
          </a:bodyPr>
          <a:lstStyle/>
          <a:p>
            <a:r>
              <a:rPr lang="en-US" sz="3600" dirty="0" smtClean="0"/>
              <a:t>Status Report</a:t>
            </a:r>
            <a:endParaRPr lang="en-US" sz="3600" dirty="0"/>
          </a:p>
        </p:txBody>
      </p:sp>
      <p:sp>
        <p:nvSpPr>
          <p:cNvPr id="6" name="TextBox 5"/>
          <p:cNvSpPr txBox="1"/>
          <p:nvPr/>
        </p:nvSpPr>
        <p:spPr>
          <a:xfrm>
            <a:off x="3276600" y="6063734"/>
            <a:ext cx="2279791" cy="369332"/>
          </a:xfrm>
          <a:prstGeom prst="rect">
            <a:avLst/>
          </a:prstGeom>
          <a:noFill/>
        </p:spPr>
        <p:txBody>
          <a:bodyPr wrap="none" rtlCol="0">
            <a:spAutoFit/>
          </a:bodyPr>
          <a:lstStyle/>
          <a:p>
            <a:r>
              <a:rPr lang="en-US" dirty="0"/>
              <a:t>September </a:t>
            </a:r>
            <a:r>
              <a:rPr lang="en-US" dirty="0" smtClean="0"/>
              <a:t>23, 2016 </a:t>
            </a:r>
            <a:endParaRPr lang="en-US" dirty="0"/>
          </a:p>
        </p:txBody>
      </p:sp>
    </p:spTree>
    <p:extLst>
      <p:ext uri="{BB962C8B-B14F-4D97-AF65-F5344CB8AC3E}">
        <p14:creationId xmlns:p14="http://schemas.microsoft.com/office/powerpoint/2010/main" val="337361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89744"/>
          </a:xfrm>
        </p:spPr>
        <p:txBody>
          <a:bodyPr>
            <a:noAutofit/>
          </a:bodyPr>
          <a:lstStyle/>
          <a:p>
            <a:r>
              <a:rPr lang="en-US" sz="3600" b="1" dirty="0" smtClean="0">
                <a:solidFill>
                  <a:schemeClr val="bg1"/>
                </a:solidFill>
              </a:rPr>
              <a:t>Introduction</a:t>
            </a:r>
            <a:endParaRPr lang="en-US" sz="36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endParaRPr lang="en-US" b="1" dirty="0" smtClean="0"/>
          </a:p>
          <a:p>
            <a:pPr marL="0" indent="0">
              <a:buNone/>
            </a:pPr>
            <a:r>
              <a:rPr lang="en-US" b="1" dirty="0" smtClean="0"/>
              <a:t>WG2 Subgroup Divisions </a:t>
            </a:r>
            <a:endParaRPr lang="en-US" b="1" dirty="0"/>
          </a:p>
          <a:p>
            <a:pPr marL="514350" indent="-514350">
              <a:buFont typeface="+mj-lt"/>
              <a:buAutoNum type="arabicPeriod"/>
            </a:pPr>
            <a:r>
              <a:rPr lang="en-US" b="1" dirty="0" smtClean="0"/>
              <a:t>NG911 Framework</a:t>
            </a:r>
            <a:endParaRPr lang="en-US" b="1" dirty="0"/>
          </a:p>
          <a:p>
            <a:pPr marL="514350" indent="-514350">
              <a:buFont typeface="+mj-lt"/>
              <a:buAutoNum type="arabicPeriod"/>
            </a:pPr>
            <a:r>
              <a:rPr lang="en-US" b="1" dirty="0" smtClean="0"/>
              <a:t>NG911 Scorecard</a:t>
            </a:r>
          </a:p>
          <a:p>
            <a:pPr marL="514350" indent="-514350">
              <a:buFont typeface="+mj-lt"/>
              <a:buAutoNum type="arabicPeriod"/>
            </a:pPr>
            <a:r>
              <a:rPr lang="en-US" b="1" dirty="0" smtClean="0"/>
              <a:t>NG911 Training and Education</a:t>
            </a:r>
            <a:endParaRPr lang="en-US" b="1" dirty="0"/>
          </a:p>
          <a:p>
            <a:pPr marL="514350" indent="-514350">
              <a:buFont typeface="+mj-lt"/>
              <a:buAutoNum type="arabicPeriod"/>
            </a:pPr>
            <a:r>
              <a:rPr lang="en-US" b="1" dirty="0" smtClean="0"/>
              <a:t>NG911 Transport - ESInet Implementation Case Studies – Lessons Learned </a:t>
            </a:r>
            <a:endParaRPr lang="en-US" b="1" dirty="0"/>
          </a:p>
          <a:p>
            <a:pPr marL="514350" indent="-514350">
              <a:buFont typeface="+mj-lt"/>
              <a:buAutoNum type="arabicPeriod"/>
            </a:pPr>
            <a:endParaRPr lang="en-US" dirty="0"/>
          </a:p>
          <a:p>
            <a:r>
              <a:rPr lang="en-US" dirty="0"/>
              <a:t>Each group</a:t>
            </a:r>
            <a:r>
              <a:rPr lang="en-US" dirty="0">
                <a:solidFill>
                  <a:srgbClr val="D34817"/>
                </a:solidFill>
              </a:rPr>
              <a:t> </a:t>
            </a:r>
            <a:r>
              <a:rPr lang="en-US" dirty="0">
                <a:solidFill>
                  <a:schemeClr val="tx1">
                    <a:lumMod val="65000"/>
                    <a:lumOff val="35000"/>
                  </a:schemeClr>
                </a:solidFill>
              </a:rPr>
              <a:t>is</a:t>
            </a:r>
            <a:r>
              <a:rPr lang="en-US" dirty="0"/>
              <a:t> tasked with research, analysis, and discussions pertaining to their subject area(s) and developing drafts of the anticipated final report sections and recommendations. WG2 holds weekly conference calls to discuss subgroup work.</a:t>
            </a:r>
          </a:p>
          <a:p>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10</a:t>
            </a:fld>
            <a:endParaRPr lang="en-US"/>
          </a:p>
        </p:txBody>
      </p:sp>
    </p:spTree>
    <p:extLst>
      <p:ext uri="{BB962C8B-B14F-4D97-AF65-F5344CB8AC3E}">
        <p14:creationId xmlns:p14="http://schemas.microsoft.com/office/powerpoint/2010/main" val="223711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971800"/>
            <a:ext cx="8534401" cy="1524000"/>
          </a:xfrm>
        </p:spPr>
        <p:txBody>
          <a:bodyPr/>
          <a:lstStyle/>
          <a:p>
            <a:r>
              <a:rPr lang="en-US" sz="6000" b="1" dirty="0">
                <a:solidFill>
                  <a:schemeClr val="bg1"/>
                </a:solidFill>
              </a:rPr>
              <a:t>Task 2A – </a:t>
            </a:r>
            <a:r>
              <a:rPr lang="en-US" sz="6000" b="1" dirty="0" smtClean="0">
                <a:solidFill>
                  <a:schemeClr val="bg1"/>
                </a:solidFill>
              </a:rPr>
              <a:t>NG9-1-1 </a:t>
            </a:r>
            <a:r>
              <a:rPr lang="en-US" sz="6000" b="1" dirty="0">
                <a:solidFill>
                  <a:schemeClr val="bg1"/>
                </a:solidFill>
              </a:rPr>
              <a:t>Planning Framework</a:t>
            </a:r>
            <a:endParaRPr lang="en-US" sz="6000" dirty="0"/>
          </a:p>
        </p:txBody>
      </p:sp>
      <p:sp>
        <p:nvSpPr>
          <p:cNvPr id="3" name="Text Placeholder 2"/>
          <p:cNvSpPr>
            <a:spLocks noGrp="1"/>
          </p:cNvSpPr>
          <p:nvPr>
            <p:ph type="body" idx="1"/>
          </p:nvPr>
        </p:nvSpPr>
        <p:spPr/>
        <p:txBody>
          <a:bodyPr>
            <a:noAutofit/>
          </a:bodyPr>
          <a:lstStyle/>
          <a:p>
            <a:r>
              <a:rPr lang="en-US" sz="3200" dirty="0" smtClean="0"/>
              <a:t>Roger Hixson</a:t>
            </a:r>
            <a:endParaRPr lang="en-US" sz="3200" dirty="0"/>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Tree>
    <p:extLst>
      <p:ext uri="{BB962C8B-B14F-4D97-AF65-F5344CB8AC3E}">
        <p14:creationId xmlns:p14="http://schemas.microsoft.com/office/powerpoint/2010/main" val="299012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2A – NG Planning Framework</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b="1" dirty="0" smtClean="0"/>
              <a:t>WG 2A members:</a:t>
            </a:r>
          </a:p>
          <a:p>
            <a:pPr lvl="1"/>
            <a:endParaRPr lang="en-US" b="1" dirty="0" smtClean="0"/>
          </a:p>
          <a:p>
            <a:pPr marL="457200" lvl="1" indent="0">
              <a:buNone/>
            </a:pPr>
            <a:r>
              <a:rPr lang="en-US" b="1" dirty="0" smtClean="0"/>
              <a:t>Roger Hixson – co-lead</a:t>
            </a:r>
          </a:p>
          <a:p>
            <a:pPr marL="457200" lvl="1" indent="0">
              <a:buNone/>
            </a:pPr>
            <a:r>
              <a:rPr lang="en-US" b="1" dirty="0" smtClean="0"/>
              <a:t>Bill Mertka – co-lead</a:t>
            </a:r>
          </a:p>
          <a:p>
            <a:pPr lvl="1"/>
            <a:r>
              <a:rPr lang="en-US" b="1" dirty="0" smtClean="0"/>
              <a:t>Bob </a:t>
            </a:r>
            <a:r>
              <a:rPr lang="en-US" b="1" dirty="0"/>
              <a:t>Brown</a:t>
            </a:r>
          </a:p>
          <a:p>
            <a:pPr lvl="1"/>
            <a:r>
              <a:rPr lang="en-US" b="1" dirty="0"/>
              <a:t>Dusty Rhoads</a:t>
            </a:r>
          </a:p>
          <a:p>
            <a:pPr lvl="1"/>
            <a:r>
              <a:rPr lang="en-US" b="1" dirty="0" smtClean="0"/>
              <a:t>Bernard Aboba</a:t>
            </a:r>
            <a:endParaRPr lang="en-US" b="1" dirty="0"/>
          </a:p>
          <a:p>
            <a:pPr lvl="1"/>
            <a:r>
              <a:rPr lang="en-US" b="1" dirty="0"/>
              <a:t>Mark </a:t>
            </a:r>
            <a:r>
              <a:rPr lang="en-US" b="1" dirty="0" smtClean="0"/>
              <a:t>Fletcher</a:t>
            </a:r>
          </a:p>
          <a:p>
            <a:pPr lvl="1"/>
            <a:r>
              <a:rPr lang="en-US" b="1" dirty="0" smtClean="0"/>
              <a:t>Chuck Vick</a:t>
            </a:r>
            <a:endParaRPr lang="en-US" b="1" dirty="0"/>
          </a:p>
          <a:p>
            <a:pPr lvl="1"/>
            <a:r>
              <a:rPr lang="en-US" b="1" dirty="0"/>
              <a:t>Mike Nelson</a:t>
            </a:r>
          </a:p>
          <a:p>
            <a:pPr lvl="1"/>
            <a:r>
              <a:rPr lang="en-US" b="1" dirty="0"/>
              <a:t>Jim Goerke</a:t>
            </a:r>
          </a:p>
          <a:p>
            <a:pPr lvl="1"/>
            <a:r>
              <a:rPr lang="en-US" b="1" dirty="0" smtClean="0"/>
              <a:t>Jeff Wittek</a:t>
            </a:r>
            <a:endParaRPr lang="en-US" b="1" dirty="0"/>
          </a:p>
          <a:p>
            <a:pPr marL="457200" lvl="1" indent="0">
              <a:buNone/>
            </a:pPr>
            <a:endParaRPr lang="en-US" b="1" dirty="0" smtClean="0"/>
          </a:p>
          <a:p>
            <a:pPr lvl="1"/>
            <a:endParaRPr lang="en-US" dirty="0"/>
          </a:p>
          <a:p>
            <a:endParaRPr lang="en-US" dirty="0"/>
          </a:p>
        </p:txBody>
      </p:sp>
      <p:sp>
        <p:nvSpPr>
          <p:cNvPr id="4" name="Footer Placeholder 3"/>
          <p:cNvSpPr>
            <a:spLocks noGrp="1"/>
          </p:cNvSpPr>
          <p:nvPr>
            <p:ph type="ftr" sz="quarter" idx="11"/>
          </p:nvPr>
        </p:nvSpPr>
        <p:spPr>
          <a:xfrm>
            <a:off x="3124200" y="6248400"/>
            <a:ext cx="2895600" cy="473075"/>
          </a:xfrm>
        </p:spPr>
        <p:txBody>
          <a:bodyPr/>
          <a:lstStyle/>
          <a:p>
            <a:r>
              <a:rPr lang="en-US" dirty="0"/>
              <a:t>TFOPA WG2 Optimal NG9-1-1 </a:t>
            </a:r>
            <a:endParaRPr lang="en-US" dirty="0" smtClean="0"/>
          </a:p>
          <a:p>
            <a:r>
              <a:rPr lang="en-US" dirty="0" smtClean="0"/>
              <a:t>Service </a:t>
            </a:r>
            <a:r>
              <a:rPr lang="en-US" dirty="0"/>
              <a:t>Architecture</a:t>
            </a:r>
          </a:p>
          <a:p>
            <a:endParaRPr lang="en-US" dirty="0" smtClean="0"/>
          </a:p>
        </p:txBody>
      </p:sp>
      <p:sp>
        <p:nvSpPr>
          <p:cNvPr id="5" name="Slide Number Placeholder 4"/>
          <p:cNvSpPr>
            <a:spLocks noGrp="1"/>
          </p:cNvSpPr>
          <p:nvPr>
            <p:ph type="sldNum" sz="quarter" idx="12"/>
          </p:nvPr>
        </p:nvSpPr>
        <p:spPr/>
        <p:txBody>
          <a:bodyPr/>
          <a:lstStyle/>
          <a:p>
            <a:fld id="{588FE2A7-B5D1-4C7D-9101-E3815B5F57F9}" type="slidenum">
              <a:rPr lang="en-US" smtClean="0"/>
              <a:t>12</a:t>
            </a:fld>
            <a:endParaRPr lang="en-US" dirty="0"/>
          </a:p>
        </p:txBody>
      </p:sp>
    </p:spTree>
    <p:extLst>
      <p:ext uri="{BB962C8B-B14F-4D97-AF65-F5344CB8AC3E}">
        <p14:creationId xmlns:p14="http://schemas.microsoft.com/office/powerpoint/2010/main" val="962599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2A – NG Planning Framework</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sz="2600" dirty="0" smtClean="0"/>
              <a:t>Objectives:  Expansion of Report 1’s content to support specific NG9-1-1 planning efforts by 9-1-1 Authorities</a:t>
            </a:r>
          </a:p>
          <a:p>
            <a:pPr lvl="1"/>
            <a:r>
              <a:rPr lang="en-US" sz="2200" dirty="0"/>
              <a:t>Guidance document for 911 authorities planning their transition to NG911</a:t>
            </a:r>
            <a:endParaRPr lang="en-US" sz="3500" dirty="0"/>
          </a:p>
          <a:p>
            <a:pPr lvl="1"/>
            <a:r>
              <a:rPr lang="en-US" sz="2200" dirty="0"/>
              <a:t>Implementations following state and local considerations using the TFOPA Final Report (January 2016) in planning for an optimal configuration of the necessary components</a:t>
            </a:r>
            <a:endParaRPr lang="en-US" sz="3500" dirty="0"/>
          </a:p>
          <a:p>
            <a:pPr lvl="1"/>
            <a:r>
              <a:rPr lang="en-US" sz="2200" dirty="0"/>
              <a:t>Combining narrative and </a:t>
            </a:r>
            <a:r>
              <a:rPr lang="en-US" sz="2200" dirty="0" smtClean="0"/>
              <a:t>diagrams</a:t>
            </a:r>
          </a:p>
          <a:p>
            <a:r>
              <a:rPr lang="en-US" sz="2600" dirty="0" smtClean="0"/>
              <a:t>Integration with the NG9-1-1 Readiness Checklist (SG 2B)</a:t>
            </a:r>
          </a:p>
          <a:p>
            <a:endParaRPr lang="en-US" sz="2600" dirty="0"/>
          </a:p>
          <a:p>
            <a:r>
              <a:rPr lang="en-US" sz="2600" dirty="0" smtClean="0"/>
              <a:t>Begin by describing current 9-1-1 environment </a:t>
            </a:r>
          </a:p>
          <a:p>
            <a:pPr marL="400050" lvl="1" indent="0">
              <a:buNone/>
            </a:pPr>
            <a:r>
              <a:rPr lang="en-US" sz="2200" dirty="0" smtClean="0"/>
              <a:t>(support readers who do not have the basics, because they weren’t around for E9-1-1 implementations) </a:t>
            </a:r>
          </a:p>
          <a:p>
            <a:endParaRPr lang="en-US" dirty="0"/>
          </a:p>
        </p:txBody>
      </p:sp>
      <p:sp>
        <p:nvSpPr>
          <p:cNvPr id="4" name="Footer Placeholder 3"/>
          <p:cNvSpPr>
            <a:spLocks noGrp="1"/>
          </p:cNvSpPr>
          <p:nvPr>
            <p:ph type="ftr" sz="quarter" idx="11"/>
          </p:nvPr>
        </p:nvSpPr>
        <p:spPr>
          <a:xfrm>
            <a:off x="3124200" y="6248400"/>
            <a:ext cx="2895600" cy="473075"/>
          </a:xfrm>
        </p:spPr>
        <p:txBody>
          <a:bodyPr/>
          <a:lstStyle/>
          <a:p>
            <a:r>
              <a:rPr lang="en-US" dirty="0"/>
              <a:t>TFOPA WG2 Optimal NG9-1-1 </a:t>
            </a:r>
            <a:endParaRPr lang="en-US" dirty="0" smtClean="0"/>
          </a:p>
          <a:p>
            <a:r>
              <a:rPr lang="en-US" dirty="0" smtClean="0"/>
              <a:t>Service </a:t>
            </a:r>
            <a:r>
              <a:rPr lang="en-US" dirty="0"/>
              <a:t>Architecture</a:t>
            </a:r>
          </a:p>
          <a:p>
            <a:endParaRPr lang="en-US" dirty="0" smtClean="0"/>
          </a:p>
        </p:txBody>
      </p:sp>
      <p:sp>
        <p:nvSpPr>
          <p:cNvPr id="5" name="Slide Number Placeholder 4"/>
          <p:cNvSpPr>
            <a:spLocks noGrp="1"/>
          </p:cNvSpPr>
          <p:nvPr>
            <p:ph type="sldNum" sz="quarter" idx="12"/>
          </p:nvPr>
        </p:nvSpPr>
        <p:spPr/>
        <p:txBody>
          <a:bodyPr/>
          <a:lstStyle/>
          <a:p>
            <a:fld id="{588FE2A7-B5D1-4C7D-9101-E3815B5F57F9}" type="slidenum">
              <a:rPr lang="en-US" smtClean="0"/>
              <a:t>13</a:t>
            </a:fld>
            <a:endParaRPr lang="en-US"/>
          </a:p>
        </p:txBody>
      </p:sp>
    </p:spTree>
    <p:extLst>
      <p:ext uri="{BB962C8B-B14F-4D97-AF65-F5344CB8AC3E}">
        <p14:creationId xmlns:p14="http://schemas.microsoft.com/office/powerpoint/2010/main" val="153093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2A – NG Planning Framework</a:t>
            </a:r>
            <a:endParaRPr lang="en-US" dirty="0">
              <a:solidFill>
                <a:schemeClr val="bg1"/>
              </a:solidFill>
            </a:endParaRPr>
          </a:p>
        </p:txBody>
      </p:sp>
      <p:sp>
        <p:nvSpPr>
          <p:cNvPr id="3" name="Content Placeholder 2"/>
          <p:cNvSpPr>
            <a:spLocks noGrp="1"/>
          </p:cNvSpPr>
          <p:nvPr>
            <p:ph idx="1"/>
          </p:nvPr>
        </p:nvSpPr>
        <p:spPr>
          <a:xfrm>
            <a:off x="533400" y="1600200"/>
            <a:ext cx="8229600" cy="4525963"/>
          </a:xfrm>
        </p:spPr>
        <p:txBody>
          <a:bodyPr>
            <a:normAutofit lnSpcReduction="10000"/>
          </a:bodyPr>
          <a:lstStyle/>
          <a:p>
            <a:pPr marL="0" indent="0">
              <a:buNone/>
            </a:pPr>
            <a:r>
              <a:rPr lang="en-US" sz="2800" dirty="0" smtClean="0"/>
              <a:t>Planning for Transition utilizing the 2015 Report content</a:t>
            </a:r>
          </a:p>
          <a:p>
            <a:pPr marL="0" indent="0">
              <a:buNone/>
            </a:pPr>
            <a:r>
              <a:rPr lang="en-US" sz="2800" dirty="0" smtClean="0"/>
              <a:t>Report Structure:</a:t>
            </a:r>
          </a:p>
          <a:p>
            <a:r>
              <a:rPr lang="en-US" sz="2800" dirty="0" smtClean="0"/>
              <a:t>Readiness and Readiness Assessment</a:t>
            </a:r>
          </a:p>
          <a:p>
            <a:r>
              <a:rPr lang="en-US" sz="2800" dirty="0" smtClean="0"/>
              <a:t>The Need for Planning and Strong Governance</a:t>
            </a:r>
          </a:p>
          <a:p>
            <a:r>
              <a:rPr lang="en-US" sz="2800" dirty="0" smtClean="0"/>
              <a:t>OSE Access to NG9-1-1 Systems locally and nationally</a:t>
            </a:r>
          </a:p>
          <a:p>
            <a:r>
              <a:rPr lang="en-US" sz="2800" dirty="0" smtClean="0"/>
              <a:t>Governance and Planning for NG9-1-1 central Core Services</a:t>
            </a:r>
          </a:p>
          <a:p>
            <a:r>
              <a:rPr lang="en-US" sz="2800" dirty="0" smtClean="0"/>
              <a:t>ESInet transport network planning</a:t>
            </a:r>
          </a:p>
          <a:p>
            <a:endParaRPr lang="en-US" dirty="0" smtClean="0"/>
          </a:p>
          <a:p>
            <a:endParaRPr lang="en-US" dirty="0"/>
          </a:p>
        </p:txBody>
      </p:sp>
      <p:sp>
        <p:nvSpPr>
          <p:cNvPr id="4" name="Footer Placeholder 3"/>
          <p:cNvSpPr>
            <a:spLocks noGrp="1"/>
          </p:cNvSpPr>
          <p:nvPr>
            <p:ph type="ftr" sz="quarter" idx="11"/>
          </p:nvPr>
        </p:nvSpPr>
        <p:spPr>
          <a:xfrm>
            <a:off x="3124200" y="6248400"/>
            <a:ext cx="2895600" cy="473075"/>
          </a:xfrm>
        </p:spPr>
        <p:txBody>
          <a:bodyPr/>
          <a:lstStyle/>
          <a:p>
            <a:r>
              <a:rPr lang="en-US" dirty="0"/>
              <a:t>TFOPA WG2 Optimal NG9-1-1 </a:t>
            </a:r>
            <a:endParaRPr lang="en-US" dirty="0" smtClean="0"/>
          </a:p>
          <a:p>
            <a:r>
              <a:rPr lang="en-US" dirty="0" smtClean="0"/>
              <a:t>Service </a:t>
            </a:r>
            <a:r>
              <a:rPr lang="en-US" dirty="0"/>
              <a:t>Architecture</a:t>
            </a:r>
          </a:p>
          <a:p>
            <a:endParaRPr lang="en-US" dirty="0" smtClean="0"/>
          </a:p>
        </p:txBody>
      </p:sp>
      <p:sp>
        <p:nvSpPr>
          <p:cNvPr id="5" name="Slide Number Placeholder 4"/>
          <p:cNvSpPr>
            <a:spLocks noGrp="1"/>
          </p:cNvSpPr>
          <p:nvPr>
            <p:ph type="sldNum" sz="quarter" idx="12"/>
          </p:nvPr>
        </p:nvSpPr>
        <p:spPr/>
        <p:txBody>
          <a:bodyPr/>
          <a:lstStyle/>
          <a:p>
            <a:fld id="{588FE2A7-B5D1-4C7D-9101-E3815B5F57F9}" type="slidenum">
              <a:rPr lang="en-US" smtClean="0"/>
              <a:t>14</a:t>
            </a:fld>
            <a:endParaRPr lang="en-US"/>
          </a:p>
        </p:txBody>
      </p:sp>
    </p:spTree>
    <p:extLst>
      <p:ext uri="{BB962C8B-B14F-4D97-AF65-F5344CB8AC3E}">
        <p14:creationId xmlns:p14="http://schemas.microsoft.com/office/powerpoint/2010/main" val="273484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2A – NG Planning Framework</a:t>
            </a:r>
            <a:endParaRPr lang="en-US" dirty="0">
              <a:solidFill>
                <a:schemeClr val="bg1"/>
              </a:solidFill>
            </a:endParaRPr>
          </a:p>
        </p:txBody>
      </p:sp>
      <p:sp>
        <p:nvSpPr>
          <p:cNvPr id="3" name="Content Placeholder 2"/>
          <p:cNvSpPr>
            <a:spLocks noGrp="1"/>
          </p:cNvSpPr>
          <p:nvPr>
            <p:ph idx="1"/>
          </p:nvPr>
        </p:nvSpPr>
        <p:spPr>
          <a:xfrm>
            <a:off x="533400" y="1600200"/>
            <a:ext cx="8229600" cy="4525963"/>
          </a:xfrm>
        </p:spPr>
        <p:txBody>
          <a:bodyPr>
            <a:normAutofit/>
          </a:bodyPr>
          <a:lstStyle/>
          <a:p>
            <a:pPr marL="0" indent="0">
              <a:buNone/>
            </a:pPr>
            <a:r>
              <a:rPr lang="en-US" sz="2800" dirty="0" smtClean="0"/>
              <a:t>Report Structure  </a:t>
            </a:r>
            <a:r>
              <a:rPr lang="en-US" dirty="0" smtClean="0"/>
              <a:t>(cont’d)</a:t>
            </a:r>
            <a:endParaRPr lang="en-US" sz="2800" dirty="0" smtClean="0"/>
          </a:p>
          <a:p>
            <a:endParaRPr lang="en-US" sz="2800" dirty="0" smtClean="0"/>
          </a:p>
          <a:p>
            <a:r>
              <a:rPr lang="en-US" sz="2800" dirty="0" smtClean="0"/>
              <a:t>PSAP Planning and Transition (assumed part of 2B content)</a:t>
            </a:r>
          </a:p>
          <a:p>
            <a:r>
              <a:rPr lang="en-US" sz="2800" dirty="0" smtClean="0"/>
              <a:t>Interaction with Responder Broadband Networks</a:t>
            </a:r>
          </a:p>
          <a:p>
            <a:r>
              <a:rPr lang="en-US" sz="2800" dirty="0" smtClean="0"/>
              <a:t>Pros and Cons for County, region, State, and multi-state hosted options</a:t>
            </a:r>
          </a:p>
          <a:p>
            <a:r>
              <a:rPr lang="en-US" sz="2800" dirty="0" smtClean="0"/>
              <a:t>Considerations and Recommendations</a:t>
            </a:r>
          </a:p>
          <a:p>
            <a:r>
              <a:rPr lang="en-US" sz="2800" dirty="0" smtClean="0"/>
              <a:t>Appendices</a:t>
            </a:r>
          </a:p>
          <a:p>
            <a:endParaRPr lang="en-US" dirty="0" smtClean="0"/>
          </a:p>
          <a:p>
            <a:endParaRPr lang="en-US" dirty="0"/>
          </a:p>
        </p:txBody>
      </p:sp>
      <p:sp>
        <p:nvSpPr>
          <p:cNvPr id="4" name="Footer Placeholder 3"/>
          <p:cNvSpPr>
            <a:spLocks noGrp="1"/>
          </p:cNvSpPr>
          <p:nvPr>
            <p:ph type="ftr" sz="quarter" idx="11"/>
          </p:nvPr>
        </p:nvSpPr>
        <p:spPr>
          <a:xfrm>
            <a:off x="3124200" y="6248400"/>
            <a:ext cx="2895600" cy="473075"/>
          </a:xfrm>
        </p:spPr>
        <p:txBody>
          <a:bodyPr/>
          <a:lstStyle/>
          <a:p>
            <a:r>
              <a:rPr lang="en-US" dirty="0"/>
              <a:t>TFOPA WG2 Optimal NG9-1-1 </a:t>
            </a:r>
            <a:endParaRPr lang="en-US" dirty="0" smtClean="0"/>
          </a:p>
          <a:p>
            <a:r>
              <a:rPr lang="en-US" dirty="0" smtClean="0"/>
              <a:t>Service </a:t>
            </a:r>
            <a:r>
              <a:rPr lang="en-US" dirty="0"/>
              <a:t>Architecture</a:t>
            </a:r>
          </a:p>
          <a:p>
            <a:endParaRPr lang="en-US" dirty="0" smtClean="0"/>
          </a:p>
        </p:txBody>
      </p:sp>
      <p:sp>
        <p:nvSpPr>
          <p:cNvPr id="5" name="Slide Number Placeholder 4"/>
          <p:cNvSpPr>
            <a:spLocks noGrp="1"/>
          </p:cNvSpPr>
          <p:nvPr>
            <p:ph type="sldNum" sz="quarter" idx="12"/>
          </p:nvPr>
        </p:nvSpPr>
        <p:spPr/>
        <p:txBody>
          <a:bodyPr/>
          <a:lstStyle/>
          <a:p>
            <a:fld id="{588FE2A7-B5D1-4C7D-9101-E3815B5F57F9}" type="slidenum">
              <a:rPr lang="en-US" smtClean="0"/>
              <a:t>15</a:t>
            </a:fld>
            <a:endParaRPr lang="en-US"/>
          </a:p>
        </p:txBody>
      </p:sp>
    </p:spTree>
    <p:extLst>
      <p:ext uri="{BB962C8B-B14F-4D97-AF65-F5344CB8AC3E}">
        <p14:creationId xmlns:p14="http://schemas.microsoft.com/office/powerpoint/2010/main" val="1200644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2A – NG Planning Framework</a:t>
            </a:r>
            <a:endParaRPr lang="en-US" dirty="0">
              <a:solidFill>
                <a:schemeClr val="bg1"/>
              </a:solidFill>
            </a:endParaRPr>
          </a:p>
        </p:txBody>
      </p:sp>
      <p:sp>
        <p:nvSpPr>
          <p:cNvPr id="3" name="Content Placeholder 2"/>
          <p:cNvSpPr>
            <a:spLocks noGrp="1"/>
          </p:cNvSpPr>
          <p:nvPr>
            <p:ph idx="1"/>
          </p:nvPr>
        </p:nvSpPr>
        <p:spPr>
          <a:xfrm>
            <a:off x="533400" y="1600200"/>
            <a:ext cx="8229600" cy="4525963"/>
          </a:xfrm>
        </p:spPr>
        <p:txBody>
          <a:bodyPr>
            <a:normAutofit/>
          </a:bodyPr>
          <a:lstStyle/>
          <a:p>
            <a:pPr marL="0" indent="0">
              <a:buNone/>
            </a:pPr>
            <a:r>
              <a:rPr lang="en-US" sz="2800" dirty="0" smtClean="0"/>
              <a:t>Status:</a:t>
            </a:r>
          </a:p>
          <a:p>
            <a:endParaRPr lang="en-US" sz="2800" dirty="0" smtClean="0"/>
          </a:p>
          <a:p>
            <a:r>
              <a:rPr lang="en-US" sz="2800" dirty="0" smtClean="0"/>
              <a:t>SG 2A meets weekly, and will meet as necessary as final content is developed and reviewed</a:t>
            </a:r>
          </a:p>
          <a:p>
            <a:r>
              <a:rPr lang="en-US" sz="2800" dirty="0" smtClean="0"/>
              <a:t>About 70% of text is drafted and in review</a:t>
            </a:r>
          </a:p>
          <a:p>
            <a:r>
              <a:rPr lang="en-US" sz="2800" dirty="0" smtClean="0"/>
              <a:t>Coordination with the SG 2B Checklist is underway</a:t>
            </a:r>
          </a:p>
          <a:p>
            <a:r>
              <a:rPr lang="en-US" sz="2800" dirty="0"/>
              <a:t>Conduct additional discussions </a:t>
            </a:r>
            <a:r>
              <a:rPr lang="en-US" sz="2800" dirty="0" smtClean="0"/>
              <a:t>with other </a:t>
            </a:r>
            <a:r>
              <a:rPr lang="en-US" sz="2800" dirty="0"/>
              <a:t>Workgroups to insure alignment   </a:t>
            </a:r>
          </a:p>
          <a:p>
            <a:endParaRPr lang="en-US" dirty="0"/>
          </a:p>
        </p:txBody>
      </p:sp>
      <p:sp>
        <p:nvSpPr>
          <p:cNvPr id="4" name="Footer Placeholder 3"/>
          <p:cNvSpPr>
            <a:spLocks noGrp="1"/>
          </p:cNvSpPr>
          <p:nvPr>
            <p:ph type="ftr" sz="quarter" idx="11"/>
          </p:nvPr>
        </p:nvSpPr>
        <p:spPr>
          <a:xfrm>
            <a:off x="3124200" y="6248400"/>
            <a:ext cx="2895600" cy="473075"/>
          </a:xfrm>
        </p:spPr>
        <p:txBody>
          <a:bodyPr/>
          <a:lstStyle/>
          <a:p>
            <a:r>
              <a:rPr lang="en-US" dirty="0"/>
              <a:t>TFOPA WG2 Optimal NG9-1-1 </a:t>
            </a:r>
            <a:endParaRPr lang="en-US" dirty="0" smtClean="0"/>
          </a:p>
          <a:p>
            <a:r>
              <a:rPr lang="en-US" dirty="0" smtClean="0"/>
              <a:t>Service </a:t>
            </a:r>
            <a:r>
              <a:rPr lang="en-US" dirty="0"/>
              <a:t>Architecture</a:t>
            </a:r>
          </a:p>
          <a:p>
            <a:endParaRPr lang="en-US" dirty="0" smtClean="0"/>
          </a:p>
        </p:txBody>
      </p:sp>
      <p:sp>
        <p:nvSpPr>
          <p:cNvPr id="5" name="Slide Number Placeholder 4"/>
          <p:cNvSpPr>
            <a:spLocks noGrp="1"/>
          </p:cNvSpPr>
          <p:nvPr>
            <p:ph type="sldNum" sz="quarter" idx="12"/>
          </p:nvPr>
        </p:nvSpPr>
        <p:spPr/>
        <p:txBody>
          <a:bodyPr/>
          <a:lstStyle/>
          <a:p>
            <a:fld id="{588FE2A7-B5D1-4C7D-9101-E3815B5F57F9}" type="slidenum">
              <a:rPr lang="en-US" smtClean="0"/>
              <a:t>16</a:t>
            </a:fld>
            <a:endParaRPr lang="en-US"/>
          </a:p>
        </p:txBody>
      </p:sp>
    </p:spTree>
    <p:extLst>
      <p:ext uri="{BB962C8B-B14F-4D97-AF65-F5344CB8AC3E}">
        <p14:creationId xmlns:p14="http://schemas.microsoft.com/office/powerpoint/2010/main" val="2382618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Task 2B – NG911 Scorecard</a:t>
            </a:r>
            <a:endParaRPr lang="en-US" dirty="0"/>
          </a:p>
        </p:txBody>
      </p:sp>
      <p:sp>
        <p:nvSpPr>
          <p:cNvPr id="3" name="Text Placeholder 2"/>
          <p:cNvSpPr>
            <a:spLocks noGrp="1"/>
          </p:cNvSpPr>
          <p:nvPr>
            <p:ph type="body" idx="1"/>
          </p:nvPr>
        </p:nvSpPr>
        <p:spPr/>
        <p:txBody>
          <a:bodyPr>
            <a:noAutofit/>
          </a:bodyPr>
          <a:lstStyle/>
          <a:p>
            <a:r>
              <a:rPr lang="en-US" sz="3200" dirty="0" smtClean="0"/>
              <a:t>Jeff Wittek</a:t>
            </a:r>
            <a:endParaRPr lang="en-US" sz="3200" dirty="0"/>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Tree>
    <p:extLst>
      <p:ext uri="{BB962C8B-B14F-4D97-AF65-F5344CB8AC3E}">
        <p14:creationId xmlns:p14="http://schemas.microsoft.com/office/powerpoint/2010/main" val="355228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2B – NG911 Scorecard</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b="1" u="sng" dirty="0" smtClean="0"/>
              <a:t>WG2B MEMBERS</a:t>
            </a:r>
          </a:p>
          <a:p>
            <a:pPr lvl="1"/>
            <a:r>
              <a:rPr lang="en-US" dirty="0" smtClean="0"/>
              <a:t>Dave Holl, WG2 Chair</a:t>
            </a:r>
          </a:p>
          <a:p>
            <a:pPr lvl="1"/>
            <a:r>
              <a:rPr lang="en-US" dirty="0" smtClean="0"/>
              <a:t>Mary Boyd, WG2B Subgroup Co-Chair</a:t>
            </a:r>
          </a:p>
          <a:p>
            <a:pPr lvl="1"/>
            <a:r>
              <a:rPr lang="en-US" dirty="0" smtClean="0"/>
              <a:t>Jeff Wittek</a:t>
            </a:r>
            <a:r>
              <a:rPr lang="en-US" dirty="0"/>
              <a:t>, WG2B Subgroup Co-Chair</a:t>
            </a:r>
          </a:p>
          <a:p>
            <a:pPr lvl="1"/>
            <a:r>
              <a:rPr lang="en-US" dirty="0" smtClean="0"/>
              <a:t>Alfredo Bocanegra</a:t>
            </a:r>
          </a:p>
          <a:p>
            <a:pPr lvl="1"/>
            <a:r>
              <a:rPr lang="en-US" dirty="0" smtClean="0"/>
              <a:t>April Heinze</a:t>
            </a:r>
          </a:p>
          <a:p>
            <a:pPr lvl="1"/>
            <a:r>
              <a:rPr lang="en-US" dirty="0" smtClean="0"/>
              <a:t>Bob Brown</a:t>
            </a:r>
          </a:p>
          <a:p>
            <a:pPr lvl="1"/>
            <a:r>
              <a:rPr lang="en-US" dirty="0" smtClean="0"/>
              <a:t>Dusty Rhoads</a:t>
            </a:r>
          </a:p>
          <a:p>
            <a:pPr lvl="1"/>
            <a:r>
              <a:rPr lang="en-US" dirty="0" smtClean="0"/>
              <a:t>Laurie Flaherty</a:t>
            </a:r>
          </a:p>
          <a:p>
            <a:pPr lvl="1"/>
            <a:r>
              <a:rPr lang="en-US" dirty="0" smtClean="0"/>
              <a:t>Mark Fletcher</a:t>
            </a:r>
          </a:p>
          <a:p>
            <a:pPr lvl="1"/>
            <a:r>
              <a:rPr lang="en-US" dirty="0" smtClean="0"/>
              <a:t>Mike Nelson</a:t>
            </a:r>
          </a:p>
          <a:p>
            <a:pPr lvl="1"/>
            <a:r>
              <a:rPr lang="en-US" dirty="0" smtClean="0"/>
              <a:t>Jim Goerke</a:t>
            </a:r>
          </a:p>
          <a:p>
            <a:pPr lvl="1"/>
            <a:r>
              <a:rPr lang="en-US" dirty="0" smtClean="0"/>
              <a:t>Joe Heaps</a:t>
            </a:r>
          </a:p>
          <a:p>
            <a:pPr lvl="1"/>
            <a:r>
              <a:rPr lang="en-US" dirty="0" smtClean="0"/>
              <a:t>Roger Hixson</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18</a:t>
            </a:fld>
            <a:endParaRPr lang="en-US"/>
          </a:p>
        </p:txBody>
      </p:sp>
    </p:spTree>
    <p:extLst>
      <p:ext uri="{BB962C8B-B14F-4D97-AF65-F5344CB8AC3E}">
        <p14:creationId xmlns:p14="http://schemas.microsoft.com/office/powerpoint/2010/main" val="1989921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2B – NG911 Scorecard</a:t>
            </a:r>
            <a:endParaRPr lang="en-US" dirty="0">
              <a:solidFill>
                <a:schemeClr val="bg1"/>
              </a:solidFill>
            </a:endParaRPr>
          </a:p>
        </p:txBody>
      </p:sp>
      <p:sp>
        <p:nvSpPr>
          <p:cNvPr id="3" name="Content Placeholder 2"/>
          <p:cNvSpPr>
            <a:spLocks noGrp="1"/>
          </p:cNvSpPr>
          <p:nvPr>
            <p:ph idx="1"/>
          </p:nvPr>
        </p:nvSpPr>
        <p:spPr/>
        <p:txBody>
          <a:bodyPr/>
          <a:lstStyle/>
          <a:p>
            <a:r>
              <a:rPr lang="en-US" b="1" u="sng" dirty="0" smtClean="0"/>
              <a:t>TASK</a:t>
            </a:r>
          </a:p>
          <a:p>
            <a:pPr marL="0" indent="0">
              <a:buNone/>
            </a:pPr>
            <a:endParaRPr lang="en-US" dirty="0" smtClean="0"/>
          </a:p>
          <a:p>
            <a:pPr marL="0" indent="0">
              <a:buNone/>
            </a:pPr>
            <a:r>
              <a:rPr lang="en-US" dirty="0" smtClean="0"/>
              <a:t>Development </a:t>
            </a:r>
            <a:r>
              <a:rPr lang="en-US" dirty="0"/>
              <a:t>of a NG9-1-1 Readiness Scorecard describing the operational, technical, cyber, and workforce factors that would constitute declaring a PSAP “NG911 Ready</a:t>
            </a:r>
            <a:r>
              <a:rPr lang="en-US" dirty="0" smtClean="0"/>
              <a:t>.”</a:t>
            </a:r>
          </a:p>
          <a:p>
            <a:pPr marL="0" indent="0">
              <a:buNone/>
            </a:pPr>
            <a:endParaRPr lang="en-US" dirty="0"/>
          </a:p>
          <a:p>
            <a:pPr marL="0" indent="0">
              <a:buNone/>
            </a:pPr>
            <a:r>
              <a:rPr lang="en-US" dirty="0" smtClean="0"/>
              <a:t>From </a:t>
            </a:r>
            <a:r>
              <a:rPr lang="en-US" dirty="0"/>
              <a:t>a cyber perspective the scorecard will include the minimum identity, credentialing, and access management measures (</a:t>
            </a:r>
            <a:r>
              <a:rPr lang="en-US" dirty="0" err="1"/>
              <a:t>iCAM</a:t>
            </a:r>
            <a:r>
              <a:rPr lang="en-US" dirty="0"/>
              <a:t>) that need to be in place for a PSAP to be considered “NG911 ready”.   </a:t>
            </a:r>
          </a:p>
          <a:p>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19</a:t>
            </a:fld>
            <a:endParaRPr lang="en-US" dirty="0"/>
          </a:p>
        </p:txBody>
      </p:sp>
    </p:spTree>
    <p:extLst>
      <p:ext uri="{BB962C8B-B14F-4D97-AF65-F5344CB8AC3E}">
        <p14:creationId xmlns:p14="http://schemas.microsoft.com/office/powerpoint/2010/main" val="1802414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r>
              <a:rPr lang="en-US" dirty="0" smtClean="0"/>
              <a:t>David Holl, ENP, WG2 Chair</a:t>
            </a:r>
            <a:endParaRPr lang="en-US" dirty="0"/>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
        <p:nvSpPr>
          <p:cNvPr id="5" name="Slide Number Placeholder 4"/>
          <p:cNvSpPr>
            <a:spLocks noGrp="1"/>
          </p:cNvSpPr>
          <p:nvPr>
            <p:ph type="sldNum" sz="quarter" idx="12"/>
          </p:nvPr>
        </p:nvSpPr>
        <p:spPr/>
        <p:txBody>
          <a:bodyPr/>
          <a:lstStyle/>
          <a:p>
            <a:fld id="{588FE2A7-B5D1-4C7D-9101-E3815B5F57F9}" type="slidenum">
              <a:rPr lang="en-US" smtClean="0"/>
              <a:t>2</a:t>
            </a:fld>
            <a:endParaRPr lang="en-US"/>
          </a:p>
        </p:txBody>
      </p:sp>
    </p:spTree>
    <p:extLst>
      <p:ext uri="{BB962C8B-B14F-4D97-AF65-F5344CB8AC3E}">
        <p14:creationId xmlns:p14="http://schemas.microsoft.com/office/powerpoint/2010/main" val="1647800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2B – NG911 Scorecard</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b="1" u="sng" dirty="0" smtClean="0"/>
              <a:t>WORK TO DATE</a:t>
            </a:r>
          </a:p>
          <a:p>
            <a:pPr lvl="1"/>
            <a:r>
              <a:rPr lang="en-US" dirty="0" smtClean="0"/>
              <a:t>WG2B subgroup meeting weekly</a:t>
            </a:r>
          </a:p>
          <a:p>
            <a:pPr lvl="1"/>
            <a:r>
              <a:rPr lang="en-US" dirty="0" smtClean="0"/>
              <a:t>During those meetings the subgroup has dealt with several fundamental issues;</a:t>
            </a:r>
          </a:p>
          <a:p>
            <a:pPr lvl="2"/>
            <a:r>
              <a:rPr lang="en-US" dirty="0" smtClean="0"/>
              <a:t>NG911 Definition</a:t>
            </a:r>
          </a:p>
          <a:p>
            <a:pPr lvl="2"/>
            <a:r>
              <a:rPr lang="en-US" dirty="0" smtClean="0"/>
              <a:t>NG911 Implementation Maturity Continuum</a:t>
            </a:r>
          </a:p>
          <a:p>
            <a:pPr lvl="2"/>
            <a:r>
              <a:rPr lang="en-US" dirty="0" smtClean="0"/>
              <a:t>NG911 Implementation Maturity State Definitions</a:t>
            </a:r>
          </a:p>
          <a:p>
            <a:pPr lvl="2"/>
            <a:r>
              <a:rPr lang="en-US" dirty="0" smtClean="0"/>
              <a:t>Identification of key NG911 required elements (components, functions, processes and procedures) and their placement within the NG911 Implementation Maturity Continuum </a:t>
            </a:r>
          </a:p>
          <a:p>
            <a:r>
              <a:rPr lang="en-US" b="1" u="sng" dirty="0" smtClean="0"/>
              <a:t>WORK PRODUCT</a:t>
            </a:r>
          </a:p>
          <a:p>
            <a:pPr lvl="1"/>
            <a:r>
              <a:rPr lang="en-US" dirty="0" smtClean="0"/>
              <a:t>DRAFT NG911 Readiness Scorecard spreadsheet created </a:t>
            </a:r>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20</a:t>
            </a:fld>
            <a:endParaRPr lang="en-US" dirty="0"/>
          </a:p>
        </p:txBody>
      </p:sp>
    </p:spTree>
    <p:extLst>
      <p:ext uri="{BB962C8B-B14F-4D97-AF65-F5344CB8AC3E}">
        <p14:creationId xmlns:p14="http://schemas.microsoft.com/office/powerpoint/2010/main" val="2167242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2B – NG911 Scorecard</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b="1" u="sng" dirty="0" smtClean="0"/>
              <a:t>NEXT STEPS</a:t>
            </a:r>
          </a:p>
          <a:p>
            <a:r>
              <a:rPr lang="en-US" dirty="0" smtClean="0"/>
              <a:t>Finalize certain NG911 </a:t>
            </a:r>
            <a:r>
              <a:rPr lang="en-US" dirty="0"/>
              <a:t>Readiness </a:t>
            </a:r>
            <a:r>
              <a:rPr lang="en-US" dirty="0" smtClean="0"/>
              <a:t>Scorecard sections</a:t>
            </a:r>
          </a:p>
          <a:p>
            <a:r>
              <a:rPr lang="en-US" dirty="0" smtClean="0"/>
              <a:t>Conduct additional discussions other Workgroups to insure alignment   </a:t>
            </a:r>
          </a:p>
          <a:p>
            <a:r>
              <a:rPr lang="en-US" dirty="0" smtClean="0"/>
              <a:t>Transfer NG911 Readiness Scorecard into report format</a:t>
            </a:r>
          </a:p>
          <a:p>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21</a:t>
            </a:fld>
            <a:endParaRPr lang="en-US" dirty="0"/>
          </a:p>
        </p:txBody>
      </p:sp>
    </p:spTree>
    <p:extLst>
      <p:ext uri="{BB962C8B-B14F-4D97-AF65-F5344CB8AC3E}">
        <p14:creationId xmlns:p14="http://schemas.microsoft.com/office/powerpoint/2010/main" val="1828620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2B – NG911 Scorecard</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000" b="1" u="sng" dirty="0" smtClean="0"/>
              <a:t>REPORT STRUCTURE</a:t>
            </a:r>
          </a:p>
          <a:p>
            <a:pPr lvl="0"/>
            <a:r>
              <a:rPr lang="en-US" sz="2000" dirty="0" smtClean="0"/>
              <a:t>Introduction</a:t>
            </a:r>
            <a:endParaRPr lang="en-US" sz="2000" dirty="0"/>
          </a:p>
          <a:p>
            <a:pPr lvl="1"/>
            <a:r>
              <a:rPr lang="en-US" sz="1800" dirty="0"/>
              <a:t>Project Scope </a:t>
            </a:r>
          </a:p>
          <a:p>
            <a:pPr lvl="1"/>
            <a:r>
              <a:rPr lang="en-US" sz="1800" dirty="0"/>
              <a:t>Limitations</a:t>
            </a:r>
          </a:p>
          <a:p>
            <a:pPr lvl="0"/>
            <a:r>
              <a:rPr lang="en-US" sz="2000" dirty="0" smtClean="0"/>
              <a:t>What </a:t>
            </a:r>
            <a:r>
              <a:rPr lang="en-US" sz="2000" dirty="0"/>
              <a:t>is NG911?</a:t>
            </a:r>
          </a:p>
          <a:p>
            <a:pPr lvl="1"/>
            <a:r>
              <a:rPr lang="en-US" sz="1800" dirty="0"/>
              <a:t>NENA NG911 Definition</a:t>
            </a:r>
          </a:p>
          <a:p>
            <a:pPr lvl="1"/>
            <a:r>
              <a:rPr lang="en-US" sz="1800" dirty="0"/>
              <a:t>How the NG911 Readiness Scorecard further defines NG911</a:t>
            </a:r>
          </a:p>
          <a:p>
            <a:pPr lvl="0"/>
            <a:r>
              <a:rPr lang="en-US" sz="2000" dirty="0" smtClean="0"/>
              <a:t>NG9-1-1 </a:t>
            </a:r>
            <a:r>
              <a:rPr lang="en-US" sz="2000" dirty="0"/>
              <a:t>Transition</a:t>
            </a:r>
          </a:p>
          <a:p>
            <a:pPr lvl="1"/>
            <a:r>
              <a:rPr lang="en-US" sz="1800" dirty="0"/>
              <a:t>National 9-1-1 Program Office NG911 Implementation Maturity Model</a:t>
            </a:r>
          </a:p>
          <a:p>
            <a:pPr lvl="2"/>
            <a:r>
              <a:rPr lang="en-US" sz="1600" dirty="0"/>
              <a:t>Maturity State Definitions</a:t>
            </a:r>
          </a:p>
          <a:p>
            <a:pPr lvl="1"/>
            <a:r>
              <a:rPr lang="en-US" sz="1800" dirty="0"/>
              <a:t>NG911 Readiness Scorecard Implementation Maturity Continuum</a:t>
            </a:r>
          </a:p>
          <a:p>
            <a:pPr lvl="2"/>
            <a:r>
              <a:rPr lang="en-US" sz="1600" dirty="0"/>
              <a:t>Maturity State </a:t>
            </a:r>
            <a:r>
              <a:rPr lang="en-US" sz="1600" dirty="0" smtClean="0"/>
              <a:t>Definitions</a:t>
            </a:r>
          </a:p>
          <a:p>
            <a:r>
              <a:rPr lang="en-US" sz="2000" dirty="0" smtClean="0"/>
              <a:t>Glossary of Terms</a:t>
            </a:r>
            <a:endParaRPr lang="en-US" sz="2000" dirty="0"/>
          </a:p>
          <a:p>
            <a:endParaRPr lang="en-US" sz="2000"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22</a:t>
            </a:fld>
            <a:endParaRPr lang="en-US" dirty="0"/>
          </a:p>
        </p:txBody>
      </p:sp>
    </p:spTree>
    <p:extLst>
      <p:ext uri="{BB962C8B-B14F-4D97-AF65-F5344CB8AC3E}">
        <p14:creationId xmlns:p14="http://schemas.microsoft.com/office/powerpoint/2010/main" val="4005819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Task 2B – NG911 Scorecard</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2000" b="1" u="sng" dirty="0" smtClean="0"/>
              <a:t>REPORT STRUCTURE</a:t>
            </a:r>
          </a:p>
          <a:p>
            <a:r>
              <a:rPr lang="en-US" sz="2000" dirty="0"/>
              <a:t> </a:t>
            </a:r>
            <a:r>
              <a:rPr lang="en-US" sz="2000" dirty="0" smtClean="0"/>
              <a:t>NG911 </a:t>
            </a:r>
            <a:r>
              <a:rPr lang="en-US" sz="2000" dirty="0"/>
              <a:t>Readiness Scorecard </a:t>
            </a:r>
            <a:r>
              <a:rPr lang="en-US" sz="2000" dirty="0" smtClean="0"/>
              <a:t>&amp; Explanation</a:t>
            </a:r>
            <a:endParaRPr lang="en-US" sz="2000" dirty="0"/>
          </a:p>
          <a:p>
            <a:pPr lvl="1"/>
            <a:r>
              <a:rPr lang="en-US" sz="1800" dirty="0"/>
              <a:t>Purpose </a:t>
            </a:r>
          </a:p>
          <a:p>
            <a:pPr lvl="1"/>
            <a:r>
              <a:rPr lang="en-US" sz="1800" dirty="0"/>
              <a:t>Benefit</a:t>
            </a:r>
          </a:p>
          <a:p>
            <a:pPr lvl="1"/>
            <a:r>
              <a:rPr lang="en-US" sz="1800" dirty="0"/>
              <a:t>Structure</a:t>
            </a:r>
          </a:p>
          <a:p>
            <a:pPr lvl="1"/>
            <a:r>
              <a:rPr lang="en-US" sz="1800" dirty="0" smtClean="0"/>
              <a:t>Usage</a:t>
            </a:r>
          </a:p>
          <a:p>
            <a:r>
              <a:rPr lang="en-US" sz="2000" dirty="0"/>
              <a:t> </a:t>
            </a:r>
            <a:r>
              <a:rPr lang="en-US" sz="2000" dirty="0" smtClean="0"/>
              <a:t>Self-Assessment </a:t>
            </a:r>
            <a:r>
              <a:rPr lang="en-US" sz="2000" dirty="0"/>
              <a:t>Matrix </a:t>
            </a:r>
            <a:r>
              <a:rPr lang="en-US" sz="2000" dirty="0" smtClean="0"/>
              <a:t>&amp; Explanation</a:t>
            </a:r>
            <a:endParaRPr lang="en-US" sz="2000" dirty="0"/>
          </a:p>
          <a:p>
            <a:pPr lvl="1"/>
            <a:r>
              <a:rPr lang="en-US" sz="1800" dirty="0"/>
              <a:t>Purpose </a:t>
            </a:r>
          </a:p>
          <a:p>
            <a:pPr lvl="1"/>
            <a:r>
              <a:rPr lang="en-US" sz="1800" dirty="0"/>
              <a:t>Benefit</a:t>
            </a:r>
          </a:p>
          <a:p>
            <a:pPr lvl="1"/>
            <a:r>
              <a:rPr lang="en-US" sz="1800" dirty="0"/>
              <a:t>Structure</a:t>
            </a:r>
          </a:p>
          <a:p>
            <a:pPr lvl="1"/>
            <a:r>
              <a:rPr lang="en-US" sz="1800" dirty="0" smtClean="0"/>
              <a:t>Usage</a:t>
            </a:r>
          </a:p>
          <a:p>
            <a:r>
              <a:rPr lang="en-US" sz="2000" dirty="0"/>
              <a:t> </a:t>
            </a:r>
            <a:r>
              <a:rPr lang="en-US" sz="2000" dirty="0" smtClean="0"/>
              <a:t>Appendices</a:t>
            </a:r>
            <a:endParaRPr lang="en-US" sz="2000" dirty="0"/>
          </a:p>
          <a:p>
            <a:endParaRPr lang="en-US" sz="2000"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23</a:t>
            </a:fld>
            <a:endParaRPr lang="en-US" dirty="0"/>
          </a:p>
        </p:txBody>
      </p:sp>
    </p:spTree>
    <p:extLst>
      <p:ext uri="{BB962C8B-B14F-4D97-AF65-F5344CB8AC3E}">
        <p14:creationId xmlns:p14="http://schemas.microsoft.com/office/powerpoint/2010/main" val="1103056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chemeClr val="bg1"/>
                </a:solidFill>
              </a:rPr>
              <a:t>Task 2C – Training and Education</a:t>
            </a:r>
            <a:endParaRPr lang="en-US" sz="6000" dirty="0"/>
          </a:p>
        </p:txBody>
      </p:sp>
      <p:sp>
        <p:nvSpPr>
          <p:cNvPr id="3" name="Text Placeholder 2"/>
          <p:cNvSpPr>
            <a:spLocks noGrp="1"/>
          </p:cNvSpPr>
          <p:nvPr>
            <p:ph type="body" idx="1"/>
          </p:nvPr>
        </p:nvSpPr>
        <p:spPr/>
        <p:txBody>
          <a:bodyPr>
            <a:noAutofit/>
          </a:bodyPr>
          <a:lstStyle/>
          <a:p>
            <a:r>
              <a:rPr lang="en-US" sz="3200" dirty="0" smtClean="0"/>
              <a:t>April </a:t>
            </a:r>
            <a:r>
              <a:rPr lang="en-US" sz="3200" dirty="0" err="1" smtClean="0"/>
              <a:t>Heinze</a:t>
            </a:r>
            <a:endParaRPr lang="en-US" sz="3200" dirty="0"/>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Tree>
    <p:extLst>
      <p:ext uri="{BB962C8B-B14F-4D97-AF65-F5344CB8AC3E}">
        <p14:creationId xmlns:p14="http://schemas.microsoft.com/office/powerpoint/2010/main" val="3796900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11664"/>
          </a:xfrm>
        </p:spPr>
        <p:txBody>
          <a:bodyPr>
            <a:normAutofit/>
          </a:bodyPr>
          <a:lstStyle/>
          <a:p>
            <a:r>
              <a:rPr lang="en-US" b="1" dirty="0" smtClean="0">
                <a:solidFill>
                  <a:schemeClr val="bg1"/>
                </a:solidFill>
              </a:rPr>
              <a:t>Task 2C – Training and Education</a:t>
            </a:r>
            <a:endParaRPr lang="en-US" dirty="0">
              <a:solidFill>
                <a:schemeClr val="bg1"/>
              </a:solidFill>
            </a:endParaRPr>
          </a:p>
        </p:txBody>
      </p:sp>
      <p:sp>
        <p:nvSpPr>
          <p:cNvPr id="3" name="Content Placeholder 2"/>
          <p:cNvSpPr>
            <a:spLocks noGrp="1"/>
          </p:cNvSpPr>
          <p:nvPr>
            <p:ph idx="1"/>
          </p:nvPr>
        </p:nvSpPr>
        <p:spPr/>
        <p:txBody>
          <a:bodyPr/>
          <a:lstStyle/>
          <a:p>
            <a:r>
              <a:rPr lang="en-US" b="1" u="sng" dirty="0" smtClean="0"/>
              <a:t>WG2C </a:t>
            </a:r>
            <a:r>
              <a:rPr lang="en-US" b="1" u="sng" dirty="0"/>
              <a:t>MEMBERS</a:t>
            </a:r>
          </a:p>
          <a:p>
            <a:pPr lvl="1"/>
            <a:r>
              <a:rPr lang="en-US" dirty="0"/>
              <a:t>Dave </a:t>
            </a:r>
            <a:r>
              <a:rPr lang="en-US" dirty="0" err="1"/>
              <a:t>Holl</a:t>
            </a:r>
            <a:r>
              <a:rPr lang="en-US" dirty="0"/>
              <a:t>, WG2 Chair</a:t>
            </a:r>
          </a:p>
          <a:p>
            <a:pPr lvl="1"/>
            <a:r>
              <a:rPr lang="en-US" dirty="0"/>
              <a:t>Mary Boyd, WG2C Subgroup Co-Chair</a:t>
            </a:r>
          </a:p>
          <a:p>
            <a:pPr lvl="1"/>
            <a:r>
              <a:rPr lang="en-US" dirty="0"/>
              <a:t>April Heinze, WG2C Subgroup Co-Chair</a:t>
            </a:r>
          </a:p>
          <a:p>
            <a:pPr lvl="1"/>
            <a:r>
              <a:rPr lang="en-US" dirty="0" smtClean="0"/>
              <a:t>Patti West</a:t>
            </a:r>
          </a:p>
          <a:p>
            <a:pPr lvl="1"/>
            <a:r>
              <a:rPr lang="en-US" dirty="0"/>
              <a:t>Alfredo </a:t>
            </a:r>
            <a:r>
              <a:rPr lang="en-US" dirty="0" err="1"/>
              <a:t>Bocanegra</a:t>
            </a:r>
            <a:endParaRPr lang="en-US" dirty="0"/>
          </a:p>
          <a:p>
            <a:pPr lvl="1"/>
            <a:r>
              <a:rPr lang="en-US" dirty="0"/>
              <a:t>Mark Fletcher</a:t>
            </a:r>
          </a:p>
          <a:p>
            <a:pPr lvl="1"/>
            <a:r>
              <a:rPr lang="en-US" dirty="0"/>
              <a:t>Bradley </a:t>
            </a:r>
            <a:r>
              <a:rPr lang="en-US" dirty="0" err="1"/>
              <a:t>Blanken</a:t>
            </a:r>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25</a:t>
            </a:fld>
            <a:endParaRPr lang="en-US"/>
          </a:p>
        </p:txBody>
      </p:sp>
    </p:spTree>
    <p:extLst>
      <p:ext uri="{BB962C8B-B14F-4D97-AF65-F5344CB8AC3E}">
        <p14:creationId xmlns:p14="http://schemas.microsoft.com/office/powerpoint/2010/main" val="1447864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11664"/>
          </a:xfrm>
        </p:spPr>
        <p:txBody>
          <a:bodyPr>
            <a:normAutofit/>
          </a:bodyPr>
          <a:lstStyle/>
          <a:p>
            <a:r>
              <a:rPr lang="en-US" b="1" dirty="0" smtClean="0">
                <a:solidFill>
                  <a:schemeClr val="bg1"/>
                </a:solidFill>
              </a:rPr>
              <a:t>Task 2C – Training and Education</a:t>
            </a:r>
            <a:endParaRPr lang="en-US" dirty="0">
              <a:solidFill>
                <a:schemeClr val="bg1"/>
              </a:solidFill>
            </a:endParaRPr>
          </a:p>
        </p:txBody>
      </p:sp>
      <p:sp>
        <p:nvSpPr>
          <p:cNvPr id="3" name="Content Placeholder 2"/>
          <p:cNvSpPr>
            <a:spLocks noGrp="1"/>
          </p:cNvSpPr>
          <p:nvPr>
            <p:ph idx="1"/>
          </p:nvPr>
        </p:nvSpPr>
        <p:spPr/>
        <p:txBody>
          <a:bodyPr/>
          <a:lstStyle/>
          <a:p>
            <a:r>
              <a:rPr lang="en-US" b="1" u="sng" dirty="0" smtClean="0"/>
              <a:t>TASK</a:t>
            </a:r>
          </a:p>
          <a:p>
            <a:r>
              <a:rPr lang="en-US" dirty="0" smtClean="0"/>
              <a:t>Study </a:t>
            </a:r>
            <a:r>
              <a:rPr lang="en-US" dirty="0"/>
              <a:t>workforce challenges associated with the NG911 Architecture described in the Final Report, with special considerations to:</a:t>
            </a:r>
          </a:p>
          <a:p>
            <a:pPr lvl="1"/>
            <a:r>
              <a:rPr lang="en-US" sz="2200" dirty="0"/>
              <a:t>Potential staffing impacts and requirements for PSAPs and any shared resource facilities for NG911</a:t>
            </a:r>
          </a:p>
          <a:p>
            <a:pPr lvl="1"/>
            <a:r>
              <a:rPr lang="en-US" sz="2200" dirty="0"/>
              <a:t>Identify any operation guidelines for proper use of facilities and/or shared services that may need to be created.</a:t>
            </a:r>
          </a:p>
          <a:p>
            <a:pPr lvl="1"/>
            <a:r>
              <a:rPr lang="en-US" sz="2200" dirty="0"/>
              <a:t>Determine Cybersecurity training and education that will need to be created.</a:t>
            </a:r>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26</a:t>
            </a:fld>
            <a:endParaRPr lang="en-US"/>
          </a:p>
        </p:txBody>
      </p:sp>
    </p:spTree>
    <p:extLst>
      <p:ext uri="{BB962C8B-B14F-4D97-AF65-F5344CB8AC3E}">
        <p14:creationId xmlns:p14="http://schemas.microsoft.com/office/powerpoint/2010/main" val="1381782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11664"/>
          </a:xfrm>
        </p:spPr>
        <p:txBody>
          <a:bodyPr>
            <a:normAutofit/>
          </a:bodyPr>
          <a:lstStyle/>
          <a:p>
            <a:r>
              <a:rPr lang="en-US" b="1" dirty="0" smtClean="0">
                <a:solidFill>
                  <a:schemeClr val="bg1"/>
                </a:solidFill>
              </a:rPr>
              <a:t>Task 2C – Training and Education</a:t>
            </a:r>
            <a:endParaRPr lang="en-US" dirty="0">
              <a:solidFill>
                <a:schemeClr val="bg1"/>
              </a:solidFill>
            </a:endParaRPr>
          </a:p>
        </p:txBody>
      </p:sp>
      <p:sp>
        <p:nvSpPr>
          <p:cNvPr id="3" name="Content Placeholder 2"/>
          <p:cNvSpPr>
            <a:spLocks noGrp="1"/>
          </p:cNvSpPr>
          <p:nvPr>
            <p:ph idx="1"/>
          </p:nvPr>
        </p:nvSpPr>
        <p:spPr/>
        <p:txBody>
          <a:bodyPr/>
          <a:lstStyle/>
          <a:p>
            <a:r>
              <a:rPr lang="en-US" b="1" u="sng" dirty="0" smtClean="0"/>
              <a:t>STAFFING IMPACTS </a:t>
            </a:r>
          </a:p>
          <a:p>
            <a:pPr lvl="1"/>
            <a:r>
              <a:rPr lang="en-US" sz="2400" dirty="0" smtClean="0"/>
              <a:t>Technical </a:t>
            </a:r>
          </a:p>
          <a:p>
            <a:pPr lvl="1"/>
            <a:r>
              <a:rPr lang="en-US" sz="2400" dirty="0" smtClean="0"/>
              <a:t>Alarm Processing</a:t>
            </a:r>
          </a:p>
          <a:p>
            <a:pPr lvl="1"/>
            <a:r>
              <a:rPr lang="en-US" sz="2400" dirty="0" smtClean="0"/>
              <a:t>GIS Data</a:t>
            </a:r>
          </a:p>
          <a:p>
            <a:pPr lvl="1"/>
            <a:r>
              <a:rPr lang="en-US" sz="2400" dirty="0" smtClean="0"/>
              <a:t>MSAG/GIS Routing</a:t>
            </a:r>
          </a:p>
          <a:p>
            <a:pPr lvl="1"/>
            <a:r>
              <a:rPr lang="en-US" sz="2400" dirty="0" smtClean="0"/>
              <a:t>Recording</a:t>
            </a:r>
          </a:p>
          <a:p>
            <a:pPr lvl="1"/>
            <a:r>
              <a:rPr lang="en-US" sz="2400" dirty="0" smtClean="0"/>
              <a:t>Cutover </a:t>
            </a:r>
          </a:p>
          <a:p>
            <a:pPr lvl="1"/>
            <a:endParaRPr lang="en-US" dirty="0" smtClean="0"/>
          </a:p>
          <a:p>
            <a:pPr lvl="1"/>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27</a:t>
            </a:fld>
            <a:endParaRPr lang="en-US"/>
          </a:p>
        </p:txBody>
      </p:sp>
    </p:spTree>
    <p:extLst>
      <p:ext uri="{BB962C8B-B14F-4D97-AF65-F5344CB8AC3E}">
        <p14:creationId xmlns:p14="http://schemas.microsoft.com/office/powerpoint/2010/main" val="378784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11664"/>
          </a:xfrm>
        </p:spPr>
        <p:txBody>
          <a:bodyPr>
            <a:normAutofit/>
          </a:bodyPr>
          <a:lstStyle/>
          <a:p>
            <a:r>
              <a:rPr lang="en-US" b="1" dirty="0" smtClean="0">
                <a:solidFill>
                  <a:schemeClr val="bg1"/>
                </a:solidFill>
              </a:rPr>
              <a:t>Task 2C – Training and Education</a:t>
            </a:r>
            <a:endParaRPr lang="en-US" dirty="0">
              <a:solidFill>
                <a:schemeClr val="bg1"/>
              </a:solidFill>
            </a:endParaRPr>
          </a:p>
        </p:txBody>
      </p:sp>
      <p:sp>
        <p:nvSpPr>
          <p:cNvPr id="3" name="Content Placeholder 2"/>
          <p:cNvSpPr>
            <a:spLocks noGrp="1"/>
          </p:cNvSpPr>
          <p:nvPr>
            <p:ph idx="1"/>
          </p:nvPr>
        </p:nvSpPr>
        <p:spPr/>
        <p:txBody>
          <a:bodyPr/>
          <a:lstStyle/>
          <a:p>
            <a:r>
              <a:rPr lang="en-US" b="1" u="sng" dirty="0" smtClean="0"/>
              <a:t>OPERATIONAL CONSIDERATIONS</a:t>
            </a:r>
          </a:p>
          <a:p>
            <a:pPr lvl="1"/>
            <a:r>
              <a:rPr lang="en-US" sz="2400" dirty="0" smtClean="0"/>
              <a:t>Project Management </a:t>
            </a:r>
          </a:p>
          <a:p>
            <a:pPr lvl="1"/>
            <a:r>
              <a:rPr lang="en-US" sz="2400" dirty="0" smtClean="0"/>
              <a:t>Updating PSAP 9-1-1 Plans and/or Strategic Plans</a:t>
            </a:r>
          </a:p>
          <a:p>
            <a:pPr lvl="1"/>
            <a:r>
              <a:rPr lang="en-US" sz="2400" dirty="0" smtClean="0"/>
              <a:t>Identify All Operational Impacts</a:t>
            </a:r>
          </a:p>
          <a:p>
            <a:pPr lvl="1"/>
            <a:r>
              <a:rPr lang="en-US" sz="2400" dirty="0" smtClean="0"/>
              <a:t>Hiring Considerations</a:t>
            </a:r>
          </a:p>
          <a:p>
            <a:pPr lvl="1"/>
            <a:r>
              <a:rPr lang="en-US" sz="2400" dirty="0" smtClean="0"/>
              <a:t>Standard Operating Procedures</a:t>
            </a:r>
          </a:p>
          <a:p>
            <a:pPr lvl="1"/>
            <a:r>
              <a:rPr lang="en-US" sz="2400" dirty="0" smtClean="0"/>
              <a:t>Training</a:t>
            </a:r>
          </a:p>
          <a:p>
            <a:pPr lvl="1"/>
            <a:r>
              <a:rPr lang="en-US" sz="2400" dirty="0" smtClean="0"/>
              <a:t>Ongoing Operational Review</a:t>
            </a:r>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28</a:t>
            </a:fld>
            <a:endParaRPr lang="en-US"/>
          </a:p>
        </p:txBody>
      </p:sp>
    </p:spTree>
    <p:extLst>
      <p:ext uri="{BB962C8B-B14F-4D97-AF65-F5344CB8AC3E}">
        <p14:creationId xmlns:p14="http://schemas.microsoft.com/office/powerpoint/2010/main" val="621695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11664"/>
          </a:xfrm>
        </p:spPr>
        <p:txBody>
          <a:bodyPr>
            <a:normAutofit/>
          </a:bodyPr>
          <a:lstStyle/>
          <a:p>
            <a:r>
              <a:rPr lang="en-US" b="1" dirty="0" smtClean="0">
                <a:solidFill>
                  <a:schemeClr val="bg1"/>
                </a:solidFill>
              </a:rPr>
              <a:t>Task 2C – Training and Education</a:t>
            </a:r>
            <a:endParaRPr lang="en-US" dirty="0">
              <a:solidFill>
                <a:schemeClr val="bg1"/>
              </a:solidFill>
            </a:endParaRPr>
          </a:p>
        </p:txBody>
      </p:sp>
      <p:sp>
        <p:nvSpPr>
          <p:cNvPr id="3" name="Content Placeholder 2"/>
          <p:cNvSpPr>
            <a:spLocks noGrp="1"/>
          </p:cNvSpPr>
          <p:nvPr>
            <p:ph idx="1"/>
          </p:nvPr>
        </p:nvSpPr>
        <p:spPr/>
        <p:txBody>
          <a:bodyPr/>
          <a:lstStyle/>
          <a:p>
            <a:r>
              <a:rPr lang="en-US" b="1" u="sng" dirty="0" smtClean="0"/>
              <a:t>TECHNICAL CONSIDERATIONS</a:t>
            </a:r>
          </a:p>
          <a:p>
            <a:pPr lvl="1"/>
            <a:r>
              <a:rPr lang="en-US" sz="2400" dirty="0" smtClean="0"/>
              <a:t>Most PSAPs do not have their own IT or GIS employees</a:t>
            </a:r>
          </a:p>
          <a:p>
            <a:pPr lvl="2"/>
            <a:r>
              <a:rPr lang="en-US" sz="2000" dirty="0" smtClean="0"/>
              <a:t>PSAPs must evaluate the impacts of the workload level for:</a:t>
            </a:r>
          </a:p>
          <a:p>
            <a:pPr lvl="3"/>
            <a:r>
              <a:rPr lang="en-US" sz="1800" dirty="0" smtClean="0"/>
              <a:t>Implementation</a:t>
            </a:r>
          </a:p>
          <a:p>
            <a:pPr lvl="3"/>
            <a:r>
              <a:rPr lang="en-US" sz="1800" dirty="0" smtClean="0"/>
              <a:t>overall system care</a:t>
            </a:r>
          </a:p>
          <a:p>
            <a:pPr lvl="3"/>
            <a:r>
              <a:rPr lang="en-US" sz="1800" dirty="0" smtClean="0"/>
              <a:t>alarm processing</a:t>
            </a:r>
          </a:p>
          <a:p>
            <a:pPr lvl="3"/>
            <a:r>
              <a:rPr lang="en-US" sz="1800" dirty="0" smtClean="0"/>
              <a:t>recording needs</a:t>
            </a:r>
          </a:p>
          <a:p>
            <a:pPr lvl="3"/>
            <a:r>
              <a:rPr lang="en-US" sz="1800" dirty="0"/>
              <a:t>on-going </a:t>
            </a:r>
            <a:r>
              <a:rPr lang="en-US" sz="1800" dirty="0" smtClean="0"/>
              <a:t>maintenance</a:t>
            </a:r>
          </a:p>
          <a:p>
            <a:pPr lvl="2"/>
            <a:r>
              <a:rPr lang="en-US" sz="2000" dirty="0" smtClean="0"/>
              <a:t>GIS data accuracy levels </a:t>
            </a:r>
          </a:p>
          <a:p>
            <a:pPr lvl="2"/>
            <a:r>
              <a:rPr lang="en-US" sz="2000" dirty="0" smtClean="0"/>
              <a:t>MSAG/GIS routing  </a:t>
            </a:r>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29</a:t>
            </a:fld>
            <a:endParaRPr lang="en-US"/>
          </a:p>
        </p:txBody>
      </p:sp>
    </p:spTree>
    <p:extLst>
      <p:ext uri="{BB962C8B-B14F-4D97-AF65-F5344CB8AC3E}">
        <p14:creationId xmlns:p14="http://schemas.microsoft.com/office/powerpoint/2010/main" val="24476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Task Force on Optimal PSAP Architecture (TFOPA) released an Adopted Final Report January 29, 2016</a:t>
            </a:r>
          </a:p>
          <a:p>
            <a:r>
              <a:rPr lang="en-US" dirty="0" smtClean="0"/>
              <a:t>Section 5 of the Report was titled “Optimal Approach to NG9-1-1 Architecture Implementation by PSAPs” and contained the initial efforts of WG2 in laying a foundational understanding of the various component parts of the Next Generation 9-1-1 environment. </a:t>
            </a:r>
          </a:p>
          <a:p>
            <a:r>
              <a:rPr lang="en-US" dirty="0" smtClean="0"/>
              <a:t>Part of this work was to initiate a discussion and understanding of what we termed the </a:t>
            </a:r>
          </a:p>
          <a:p>
            <a:pPr marL="2286000" lvl="5" indent="0">
              <a:buNone/>
            </a:pPr>
            <a:r>
              <a:rPr lang="en-US" sz="4400" dirty="0" smtClean="0">
                <a:solidFill>
                  <a:srgbClr val="FF0000"/>
                </a:solidFill>
              </a:rPr>
              <a:t>NG9-1-1 “Ecosystem”</a:t>
            </a:r>
            <a:endParaRPr lang="en-US" sz="4400" dirty="0">
              <a:solidFill>
                <a:srgbClr val="FF0000"/>
              </a:solidFill>
            </a:endParaRPr>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
        <p:nvSpPr>
          <p:cNvPr id="5" name="Slide Number Placeholder 4"/>
          <p:cNvSpPr>
            <a:spLocks noGrp="1"/>
          </p:cNvSpPr>
          <p:nvPr>
            <p:ph type="sldNum" sz="quarter" idx="12"/>
          </p:nvPr>
        </p:nvSpPr>
        <p:spPr/>
        <p:txBody>
          <a:bodyPr/>
          <a:lstStyle/>
          <a:p>
            <a:fld id="{588FE2A7-B5D1-4C7D-9101-E3815B5F57F9}" type="slidenum">
              <a:rPr lang="en-US" smtClean="0"/>
              <a:t>3</a:t>
            </a:fld>
            <a:endParaRPr lang="en-US"/>
          </a:p>
        </p:txBody>
      </p:sp>
    </p:spTree>
    <p:extLst>
      <p:ext uri="{BB962C8B-B14F-4D97-AF65-F5344CB8AC3E}">
        <p14:creationId xmlns:p14="http://schemas.microsoft.com/office/powerpoint/2010/main" val="2072197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11664"/>
          </a:xfrm>
        </p:spPr>
        <p:txBody>
          <a:bodyPr>
            <a:normAutofit/>
          </a:bodyPr>
          <a:lstStyle/>
          <a:p>
            <a:r>
              <a:rPr lang="en-US" b="1" dirty="0" smtClean="0">
                <a:solidFill>
                  <a:schemeClr val="bg1"/>
                </a:solidFill>
              </a:rPr>
              <a:t>Task 2C – Training and Education</a:t>
            </a:r>
            <a:endParaRPr lang="en-US" dirty="0">
              <a:solidFill>
                <a:schemeClr val="bg1"/>
              </a:solidFill>
            </a:endParaRPr>
          </a:p>
        </p:txBody>
      </p:sp>
      <p:sp>
        <p:nvSpPr>
          <p:cNvPr id="3" name="Content Placeholder 2"/>
          <p:cNvSpPr>
            <a:spLocks noGrp="1"/>
          </p:cNvSpPr>
          <p:nvPr>
            <p:ph idx="1"/>
          </p:nvPr>
        </p:nvSpPr>
        <p:spPr/>
        <p:txBody>
          <a:bodyPr/>
          <a:lstStyle/>
          <a:p>
            <a:r>
              <a:rPr lang="en-US" sz="2600" b="1" u="sng" dirty="0" smtClean="0"/>
              <a:t>Workgroup Progress To Date</a:t>
            </a:r>
            <a:endParaRPr lang="en-US" sz="2600" b="1" u="sng" dirty="0"/>
          </a:p>
          <a:p>
            <a:pPr lvl="1"/>
            <a:r>
              <a:rPr lang="en-US" sz="2200" dirty="0" smtClean="0"/>
              <a:t>WG2C </a:t>
            </a:r>
            <a:r>
              <a:rPr lang="en-US" sz="2200" dirty="0"/>
              <a:t>subgroup meeting weekly</a:t>
            </a:r>
          </a:p>
          <a:p>
            <a:pPr lvl="1"/>
            <a:r>
              <a:rPr lang="en-US" sz="2200" dirty="0" smtClean="0"/>
              <a:t>Report framework is completed</a:t>
            </a:r>
          </a:p>
          <a:p>
            <a:pPr lvl="1"/>
            <a:r>
              <a:rPr lang="en-US" sz="2200" dirty="0" smtClean="0"/>
              <a:t>Draft is in progress</a:t>
            </a:r>
          </a:p>
          <a:p>
            <a:r>
              <a:rPr lang="en-US" sz="2600" b="1" u="sng" dirty="0" smtClean="0"/>
              <a:t>Next Steps</a:t>
            </a:r>
          </a:p>
          <a:p>
            <a:pPr lvl="1"/>
            <a:r>
              <a:rPr lang="en-US" sz="2200" dirty="0" smtClean="0"/>
              <a:t>Will work with WG2B to incorporate necessary checklist items into the training and education document</a:t>
            </a:r>
          </a:p>
          <a:p>
            <a:pPr lvl="1"/>
            <a:r>
              <a:rPr lang="en-US" sz="2200" dirty="0" smtClean="0"/>
              <a:t>Will work with WG1 to incorporate cybersecurity training and educational needs</a:t>
            </a:r>
            <a:endParaRPr lang="en-US" dirty="0"/>
          </a:p>
          <a:p>
            <a:pPr lvl="1"/>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30</a:t>
            </a:fld>
            <a:endParaRPr lang="en-US"/>
          </a:p>
        </p:txBody>
      </p:sp>
    </p:spTree>
    <p:extLst>
      <p:ext uri="{BB962C8B-B14F-4D97-AF65-F5344CB8AC3E}">
        <p14:creationId xmlns:p14="http://schemas.microsoft.com/office/powerpoint/2010/main" val="1771692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458200" cy="1828800"/>
          </a:xfrm>
        </p:spPr>
        <p:txBody>
          <a:bodyPr/>
          <a:lstStyle/>
          <a:p>
            <a:r>
              <a:rPr lang="en-US" sz="6000" b="1" dirty="0">
                <a:solidFill>
                  <a:schemeClr val="bg1"/>
                </a:solidFill>
              </a:rPr>
              <a:t>Task 2D – ESInet Lessons </a:t>
            </a:r>
            <a:r>
              <a:rPr lang="en-US" sz="6000" b="1" dirty="0" smtClean="0">
                <a:solidFill>
                  <a:schemeClr val="bg1"/>
                </a:solidFill>
              </a:rPr>
              <a:t>Learned </a:t>
            </a:r>
            <a:endParaRPr lang="en-US" sz="6000" dirty="0"/>
          </a:p>
        </p:txBody>
      </p:sp>
      <p:sp>
        <p:nvSpPr>
          <p:cNvPr id="3" name="Text Placeholder 2"/>
          <p:cNvSpPr>
            <a:spLocks noGrp="1"/>
          </p:cNvSpPr>
          <p:nvPr>
            <p:ph type="body" idx="1"/>
          </p:nvPr>
        </p:nvSpPr>
        <p:spPr/>
        <p:txBody>
          <a:bodyPr>
            <a:noAutofit/>
          </a:bodyPr>
          <a:lstStyle/>
          <a:p>
            <a:r>
              <a:rPr lang="en-US" sz="3200" dirty="0" smtClean="0"/>
              <a:t>Alicia Burns</a:t>
            </a:r>
            <a:endParaRPr lang="en-US" sz="3200" dirty="0"/>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
        <p:nvSpPr>
          <p:cNvPr id="5" name="Slide Number Placeholder 4"/>
          <p:cNvSpPr>
            <a:spLocks noGrp="1"/>
          </p:cNvSpPr>
          <p:nvPr>
            <p:ph type="sldNum" sz="quarter" idx="12"/>
          </p:nvPr>
        </p:nvSpPr>
        <p:spPr/>
        <p:txBody>
          <a:bodyPr/>
          <a:lstStyle/>
          <a:p>
            <a:fld id="{588FE2A7-B5D1-4C7D-9101-E3815B5F57F9}" type="slidenum">
              <a:rPr lang="en-US" smtClean="0"/>
              <a:t>31</a:t>
            </a:fld>
            <a:endParaRPr lang="en-US"/>
          </a:p>
        </p:txBody>
      </p:sp>
    </p:spTree>
    <p:extLst>
      <p:ext uri="{BB962C8B-B14F-4D97-AF65-F5344CB8AC3E}">
        <p14:creationId xmlns:p14="http://schemas.microsoft.com/office/powerpoint/2010/main" val="1604999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a:xfrm>
            <a:off x="457200" y="2261506"/>
            <a:ext cx="7848600" cy="4215493"/>
          </a:xfrm>
        </p:spPr>
        <p:txBody>
          <a:bodyPr>
            <a:normAutofit fontScale="85000" lnSpcReduction="20000"/>
          </a:bodyPr>
          <a:lstStyle/>
          <a:p>
            <a:pPr marL="85725" indent="0">
              <a:buNone/>
            </a:pPr>
            <a:r>
              <a:rPr lang="en-US" sz="3200" dirty="0"/>
              <a:t>Interview various ESInet  Deployment “early adopters” </a:t>
            </a:r>
          </a:p>
          <a:p>
            <a:pPr marL="85725" indent="0" algn="just">
              <a:buNone/>
            </a:pPr>
            <a:r>
              <a:rPr lang="en-US" sz="3200" dirty="0"/>
              <a:t>       </a:t>
            </a:r>
            <a:r>
              <a:rPr lang="en-US" sz="3200" dirty="0" smtClean="0"/>
              <a:t>   </a:t>
            </a:r>
          </a:p>
          <a:p>
            <a:pPr marL="85725" indent="0" algn="just">
              <a:buNone/>
            </a:pPr>
            <a:r>
              <a:rPr lang="en-US" sz="3200" dirty="0" smtClean="0"/>
              <a:t>Gleaning </a:t>
            </a:r>
            <a:r>
              <a:rPr lang="en-US" sz="3200" dirty="0"/>
              <a:t>information :</a:t>
            </a:r>
          </a:p>
          <a:p>
            <a:pPr marL="542925" indent="-457200" algn="just">
              <a:lnSpc>
                <a:spcPct val="110000"/>
              </a:lnSpc>
            </a:pPr>
            <a:r>
              <a:rPr lang="en-US" sz="3200" dirty="0" smtClean="0"/>
              <a:t>Best </a:t>
            </a:r>
            <a:r>
              <a:rPr lang="en-US" sz="3200" dirty="0"/>
              <a:t>Practices</a:t>
            </a:r>
          </a:p>
          <a:p>
            <a:pPr marL="542925" indent="-457200" algn="just">
              <a:lnSpc>
                <a:spcPct val="110000"/>
              </a:lnSpc>
            </a:pPr>
            <a:r>
              <a:rPr lang="en-US" sz="3200" dirty="0" smtClean="0"/>
              <a:t>Overall </a:t>
            </a:r>
            <a:r>
              <a:rPr lang="en-US" sz="3200" dirty="0"/>
              <a:t>Challenges</a:t>
            </a:r>
          </a:p>
          <a:p>
            <a:pPr marL="542925" indent="-457200" algn="just">
              <a:lnSpc>
                <a:spcPct val="110000"/>
              </a:lnSpc>
            </a:pPr>
            <a:r>
              <a:rPr lang="en-US" sz="3200" dirty="0" smtClean="0"/>
              <a:t>Lessons </a:t>
            </a:r>
            <a:r>
              <a:rPr lang="en-US" sz="3200" dirty="0"/>
              <a:t>Learned </a:t>
            </a:r>
          </a:p>
          <a:p>
            <a:pPr marL="85725" indent="0" algn="just">
              <a:buNone/>
            </a:pPr>
            <a:endParaRPr lang="en-US" dirty="0" smtClean="0"/>
          </a:p>
          <a:p>
            <a:pPr marL="85725" indent="0">
              <a:buNone/>
            </a:pPr>
            <a:endParaRPr lang="en-US" dirty="0" smtClean="0"/>
          </a:p>
          <a:p>
            <a:pPr>
              <a:buFont typeface="Arial" charset="0"/>
              <a:buChar char="•"/>
            </a:pPr>
            <a:endParaRPr lang="en-US" dirty="0" smtClean="0"/>
          </a:p>
          <a:p>
            <a:pPr marL="85725" indent="0">
              <a:buNone/>
            </a:pPr>
            <a:r>
              <a:rPr lang="en-US" dirty="0"/>
              <a:t> </a:t>
            </a:r>
            <a:r>
              <a:rPr lang="en-US" dirty="0" smtClean="0"/>
              <a:t>       </a:t>
            </a:r>
          </a:p>
          <a:p>
            <a:endParaRPr lang="en-US" dirty="0"/>
          </a:p>
        </p:txBody>
      </p:sp>
    </p:spTree>
    <p:extLst>
      <p:ext uri="{BB962C8B-B14F-4D97-AF65-F5344CB8AC3E}">
        <p14:creationId xmlns:p14="http://schemas.microsoft.com/office/powerpoint/2010/main" val="3020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85725" indent="0">
              <a:buNone/>
            </a:pPr>
            <a:r>
              <a:rPr lang="en-US" dirty="0"/>
              <a:t>As a separate sub-group effort </a:t>
            </a:r>
            <a:r>
              <a:rPr lang="en-US" dirty="0" smtClean="0"/>
              <a:t>: </a:t>
            </a:r>
            <a:endParaRPr lang="en-US" dirty="0"/>
          </a:p>
          <a:p>
            <a:pPr marL="85725" indent="0">
              <a:buNone/>
            </a:pPr>
            <a:endParaRPr lang="en-US" dirty="0"/>
          </a:p>
          <a:p>
            <a:pPr marL="428625"/>
            <a:r>
              <a:rPr lang="en-US" dirty="0"/>
              <a:t>Conduct a series of Interviews/User Case Studies</a:t>
            </a:r>
          </a:p>
          <a:p>
            <a:pPr marL="428625"/>
            <a:endParaRPr lang="en-US" dirty="0"/>
          </a:p>
          <a:p>
            <a:pPr marL="428625"/>
            <a:r>
              <a:rPr lang="en-US" dirty="0"/>
              <a:t>Selected Guest speakers from a variety of ‘Early Adopter’  ESInet deployment situations (statewide, regional, local, etc.).</a:t>
            </a:r>
          </a:p>
          <a:p>
            <a:pPr marL="428625"/>
            <a:endParaRPr lang="en-US" dirty="0"/>
          </a:p>
          <a:p>
            <a:pPr marL="428625"/>
            <a:r>
              <a:rPr lang="en-US" dirty="0"/>
              <a:t>Each Guest Speaker would address a set of common, ‘data gathering’ type questions related to areas of interest (challenges, lessons learned, and funding, architecture, cybersecurity, etc.)  </a:t>
            </a:r>
          </a:p>
          <a:p>
            <a:pPr marL="85725" indent="0">
              <a:buNone/>
            </a:pPr>
            <a:endParaRPr lang="en-US" dirty="0"/>
          </a:p>
          <a:p>
            <a:pPr marL="85725" indent="0">
              <a:buNone/>
            </a:pPr>
            <a:r>
              <a:rPr lang="en-US" dirty="0" smtClean="0"/>
              <a:t> </a:t>
            </a:r>
          </a:p>
          <a:p>
            <a:pPr marL="85725" indent="0">
              <a:buNone/>
            </a:pPr>
            <a:endParaRPr lang="en-US" sz="1350" dirty="0"/>
          </a:p>
          <a:p>
            <a:pPr marL="85725" indent="0">
              <a:buNone/>
            </a:pPr>
            <a:endParaRPr lang="en-US" sz="1350" dirty="0"/>
          </a:p>
          <a:p>
            <a:pPr>
              <a:lnSpc>
                <a:spcPct val="100000"/>
              </a:lnSpc>
            </a:pPr>
            <a:endParaRPr lang="en-US" dirty="0" smtClean="0"/>
          </a:p>
          <a:p>
            <a:endParaRPr lang="en-US" dirty="0"/>
          </a:p>
        </p:txBody>
      </p:sp>
    </p:spTree>
    <p:extLst>
      <p:ext uri="{BB962C8B-B14F-4D97-AF65-F5344CB8AC3E}">
        <p14:creationId xmlns:p14="http://schemas.microsoft.com/office/powerpoint/2010/main" val="157072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457200" y="1913164"/>
            <a:ext cx="8001000" cy="4487636"/>
          </a:xfrm>
        </p:spPr>
        <p:txBody>
          <a:bodyPr>
            <a:normAutofit/>
          </a:bodyPr>
          <a:lstStyle/>
          <a:p>
            <a:pPr marL="85725" indent="0">
              <a:buNone/>
            </a:pPr>
            <a:endParaRPr lang="en-US" sz="750" dirty="0"/>
          </a:p>
          <a:p>
            <a:pPr marL="85725" indent="0">
              <a:buNone/>
            </a:pPr>
            <a:r>
              <a:rPr lang="en-US" sz="2000" dirty="0"/>
              <a:t>All entities we spoke with, were asked the same, common set of criteria and questions. </a:t>
            </a:r>
          </a:p>
          <a:p>
            <a:pPr marL="85725" indent="0">
              <a:buNone/>
            </a:pPr>
            <a:endParaRPr lang="en-US" sz="2000" dirty="0"/>
          </a:p>
          <a:p>
            <a:pPr marL="85725" indent="0">
              <a:buNone/>
            </a:pPr>
            <a:r>
              <a:rPr lang="en-US" sz="2000" dirty="0"/>
              <a:t>Areas covered included:</a:t>
            </a:r>
          </a:p>
          <a:p>
            <a:pPr marL="85725" indent="0">
              <a:buNone/>
            </a:pPr>
            <a:endParaRPr lang="en-US" sz="2000" dirty="0"/>
          </a:p>
          <a:p>
            <a:pPr marL="85725" indent="0">
              <a:buNone/>
            </a:pPr>
            <a:r>
              <a:rPr lang="en-US" sz="2000" dirty="0"/>
              <a:t>1.      Planning  </a:t>
            </a:r>
          </a:p>
          <a:p>
            <a:pPr marL="85725" indent="0">
              <a:buNone/>
            </a:pPr>
            <a:r>
              <a:rPr lang="en-US" sz="2000" dirty="0"/>
              <a:t>2.      Procurement/financials </a:t>
            </a:r>
          </a:p>
          <a:p>
            <a:pPr marL="85725" indent="0">
              <a:buNone/>
            </a:pPr>
            <a:r>
              <a:rPr lang="en-US" sz="2000" dirty="0"/>
              <a:t>3.      Implementation</a:t>
            </a:r>
          </a:p>
          <a:p>
            <a:pPr marL="85725" indent="0">
              <a:buNone/>
            </a:pPr>
            <a:r>
              <a:rPr lang="en-US" sz="2000" dirty="0"/>
              <a:t>4.      Ongoing Operations</a:t>
            </a:r>
          </a:p>
          <a:p>
            <a:pPr marL="85725" indent="0">
              <a:buNone/>
            </a:pPr>
            <a:endParaRPr lang="en-US" sz="2000" b="1" dirty="0"/>
          </a:p>
          <a:p>
            <a:r>
              <a:rPr lang="en-US" sz="2000" dirty="0"/>
              <a:t>If you started the project  over today, what  3 things would you change? </a:t>
            </a:r>
          </a:p>
          <a:p>
            <a:pPr marL="85725" indent="0">
              <a:buNone/>
            </a:pPr>
            <a:endParaRPr lang="en-US" sz="1800" dirty="0"/>
          </a:p>
          <a:p>
            <a:pPr marL="85725" indent="0">
              <a:buNone/>
            </a:pPr>
            <a:endParaRPr lang="en-US" dirty="0"/>
          </a:p>
          <a:p>
            <a:pPr marL="85725" indent="0">
              <a:buNone/>
            </a:pPr>
            <a:endParaRPr lang="en-US" b="1" dirty="0" smtClean="0"/>
          </a:p>
          <a:p>
            <a:endParaRPr lang="en-US" dirty="0"/>
          </a:p>
        </p:txBody>
      </p:sp>
    </p:spTree>
    <p:extLst>
      <p:ext uri="{BB962C8B-B14F-4D97-AF65-F5344CB8AC3E}">
        <p14:creationId xmlns:p14="http://schemas.microsoft.com/office/powerpoint/2010/main" val="346685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p:txBody>
          <a:bodyPr>
            <a:normAutofit/>
          </a:bodyPr>
          <a:lstStyle/>
          <a:p>
            <a:pPr marL="85725" indent="0">
              <a:buNone/>
            </a:pPr>
            <a:r>
              <a:rPr lang="en-US" sz="2800" dirty="0"/>
              <a:t>Interviews with 5 PSAP entities have been completed</a:t>
            </a:r>
          </a:p>
          <a:p>
            <a:pPr marL="85725" indent="0">
              <a:buNone/>
            </a:pPr>
            <a:endParaRPr lang="en-US" sz="900" dirty="0"/>
          </a:p>
          <a:p>
            <a:pPr marL="651510" lvl="1" indent="-342900">
              <a:lnSpc>
                <a:spcPct val="150000"/>
              </a:lnSpc>
            </a:pPr>
            <a:r>
              <a:rPr lang="en-US" sz="2400" dirty="0" smtClean="0"/>
              <a:t>  State of Maine</a:t>
            </a:r>
          </a:p>
          <a:p>
            <a:pPr marL="651510" lvl="1" indent="-342900">
              <a:lnSpc>
                <a:spcPct val="150000"/>
              </a:lnSpc>
            </a:pPr>
            <a:r>
              <a:rPr lang="en-US" sz="2400" dirty="0" smtClean="0"/>
              <a:t>  State of Iowa</a:t>
            </a:r>
          </a:p>
          <a:p>
            <a:pPr marL="651510" lvl="1" indent="-342900">
              <a:lnSpc>
                <a:spcPct val="150000"/>
              </a:lnSpc>
            </a:pPr>
            <a:r>
              <a:rPr lang="en-US" sz="2400" dirty="0" smtClean="0"/>
              <a:t>  State of Massachusetts</a:t>
            </a:r>
          </a:p>
          <a:p>
            <a:pPr marL="651510" lvl="1" indent="-342900">
              <a:lnSpc>
                <a:spcPct val="150000"/>
              </a:lnSpc>
            </a:pPr>
            <a:r>
              <a:rPr lang="en-US" sz="2400" dirty="0" smtClean="0"/>
              <a:t>  Palm Beach County Florida</a:t>
            </a:r>
          </a:p>
          <a:p>
            <a:pPr marL="651510" lvl="1" indent="-342900">
              <a:lnSpc>
                <a:spcPct val="150000"/>
              </a:lnSpc>
            </a:pPr>
            <a:r>
              <a:rPr lang="en-US" sz="2400" dirty="0" smtClean="0"/>
              <a:t>  NCTCOG – North Central Texas Council of Governments  </a:t>
            </a:r>
            <a:endParaRPr lang="en-US" sz="2400" dirty="0"/>
          </a:p>
        </p:txBody>
      </p:sp>
    </p:spTree>
    <p:extLst>
      <p:ext uri="{BB962C8B-B14F-4D97-AF65-F5344CB8AC3E}">
        <p14:creationId xmlns:p14="http://schemas.microsoft.com/office/powerpoint/2010/main" val="321350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p:txBody>
          <a:bodyPr>
            <a:normAutofit/>
          </a:bodyPr>
          <a:lstStyle/>
          <a:p>
            <a:pPr marL="85725" indent="0">
              <a:buNone/>
            </a:pPr>
            <a:r>
              <a:rPr lang="en-US" sz="2000" dirty="0"/>
              <a:t>Status</a:t>
            </a:r>
          </a:p>
          <a:p>
            <a:pPr marL="85725" indent="0">
              <a:buNone/>
            </a:pPr>
            <a:endParaRPr lang="en-US" sz="2000" dirty="0"/>
          </a:p>
          <a:p>
            <a:pPr marL="85725" indent="0">
              <a:buNone/>
            </a:pPr>
            <a:r>
              <a:rPr lang="en-US" sz="2000" dirty="0"/>
              <a:t>We’re finishing interviews. Remaining sites include:  State of Utah, BRETSA/Boulder County CO, State of Indiana, and State of Minnesota.</a:t>
            </a:r>
          </a:p>
          <a:p>
            <a:pPr marL="85725" indent="0">
              <a:buNone/>
            </a:pPr>
            <a:endParaRPr lang="en-US" sz="2000" dirty="0"/>
          </a:p>
          <a:p>
            <a:pPr marL="85725" indent="0">
              <a:buNone/>
            </a:pPr>
            <a:r>
              <a:rPr lang="en-US" sz="2000" dirty="0"/>
              <a:t>Completing the summaries for each, analyzing/trending the responses we got, and drafting the executive summary for our final report. </a:t>
            </a:r>
          </a:p>
          <a:p>
            <a:pPr marL="85725" indent="0">
              <a:buNone/>
            </a:pPr>
            <a:endParaRPr lang="en-US" sz="2000" dirty="0"/>
          </a:p>
          <a:p>
            <a:pPr marL="85725" indent="0">
              <a:buNone/>
            </a:pPr>
            <a:r>
              <a:rPr lang="en-US" sz="2000" dirty="0"/>
              <a:t>Sharing these interviews with the entire TFOPA membership.</a:t>
            </a:r>
          </a:p>
          <a:p>
            <a:pPr marL="85725" indent="0">
              <a:buNone/>
            </a:pPr>
            <a:endParaRPr lang="en-US" sz="2000" dirty="0"/>
          </a:p>
          <a:p>
            <a:pPr marL="85725" indent="0">
              <a:buNone/>
            </a:pPr>
            <a:r>
              <a:rPr lang="en-US" sz="2000" dirty="0"/>
              <a:t>Coordinating with the other WG2/WG3 sub-groups, sharing information.</a:t>
            </a:r>
          </a:p>
        </p:txBody>
      </p:sp>
    </p:spTree>
    <p:extLst>
      <p:ext uri="{BB962C8B-B14F-4D97-AF65-F5344CB8AC3E}">
        <p14:creationId xmlns:p14="http://schemas.microsoft.com/office/powerpoint/2010/main" val="39789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509717" y="1978478"/>
            <a:ext cx="7872283" cy="4498522"/>
          </a:xfrm>
        </p:spPr>
        <p:txBody>
          <a:bodyPr/>
          <a:lstStyle/>
          <a:p>
            <a:pPr marL="85725" indent="0">
              <a:buNone/>
            </a:pPr>
            <a:r>
              <a:rPr lang="en-US" sz="2000" dirty="0"/>
              <a:t>From the start, we recognized these ‘interviews’ would yield an incredible amount of invaluable information, for the ‘next guy’ PSAP who is getting ready.  </a:t>
            </a:r>
          </a:p>
          <a:p>
            <a:pPr marL="85725" indent="0">
              <a:buNone/>
            </a:pPr>
            <a:endParaRPr lang="en-US" sz="2000" dirty="0"/>
          </a:p>
          <a:p>
            <a:pPr marL="85725" indent="0">
              <a:buNone/>
            </a:pPr>
            <a:r>
              <a:rPr lang="en-US" sz="2000" dirty="0"/>
              <a:t>Every one of our interviews to date, has done that, </a:t>
            </a:r>
            <a:r>
              <a:rPr lang="en-US" sz="2000" i="1" dirty="0"/>
              <a:t>plus more!</a:t>
            </a:r>
          </a:p>
          <a:p>
            <a:pPr marL="85725" indent="0">
              <a:buNone/>
            </a:pPr>
            <a:r>
              <a:rPr lang="en-US" sz="2000" dirty="0"/>
              <a:t>From how they paid for it, how it went together, to what their struggles were, etc.  </a:t>
            </a:r>
          </a:p>
          <a:p>
            <a:pPr marL="85725" indent="0">
              <a:buNone/>
            </a:pPr>
            <a:endParaRPr lang="en-US" sz="2000" dirty="0"/>
          </a:p>
          <a:p>
            <a:pPr marL="85725" indent="0">
              <a:buNone/>
            </a:pPr>
            <a:r>
              <a:rPr lang="en-US" sz="2000" dirty="0"/>
              <a:t>Collectively, our sub-group members all agree, a look into </a:t>
            </a:r>
            <a:r>
              <a:rPr lang="en-US" sz="2000" dirty="0" err="1"/>
              <a:t>ESInet</a:t>
            </a:r>
            <a:r>
              <a:rPr lang="en-US" sz="2000" dirty="0"/>
              <a:t> ‘early adopters/Lessons Learned is beneficial, and should be continued for some time to come.  These completed interviews should be shared within the Public Safety industry, and stored in a library, available when requested.  </a:t>
            </a:r>
          </a:p>
          <a:p>
            <a:endParaRPr lang="en-US" dirty="0"/>
          </a:p>
          <a:p>
            <a:endParaRPr lang="en-US" dirty="0"/>
          </a:p>
        </p:txBody>
      </p:sp>
    </p:spTree>
    <p:extLst>
      <p:ext uri="{BB962C8B-B14F-4D97-AF65-F5344CB8AC3E}">
        <p14:creationId xmlns:p14="http://schemas.microsoft.com/office/powerpoint/2010/main" val="46773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WG2 Summary</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Tree>
    <p:extLst>
      <p:ext uri="{BB962C8B-B14F-4D97-AF65-F5344CB8AC3E}">
        <p14:creationId xmlns:p14="http://schemas.microsoft.com/office/powerpoint/2010/main" val="1396064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WG2 Summary</a:t>
            </a:r>
            <a:r>
              <a:rPr lang="en-US" b="1" dirty="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457200" y="1600200"/>
            <a:ext cx="8229600" cy="4756150"/>
          </a:xfrm>
        </p:spPr>
        <p:txBody>
          <a:bodyPr>
            <a:normAutofit fontScale="70000" lnSpcReduction="20000"/>
          </a:bodyPr>
          <a:lstStyle/>
          <a:p>
            <a:r>
              <a:rPr lang="en-US" sz="4800" dirty="0" smtClean="0"/>
              <a:t>WG2’s continued goal is to further refine and define to component parts of the Ecosystem that is and will be Next Generation 9-1-1 to assist PSAPs, 9-1-1 Authorities, government interests, policy development groups and all parties committed to NG9-1-1 in the planning, framework, and implementation checklist (scorecard) necessary to move from legacy, to transitional, to fully deployed NG9-1-1</a:t>
            </a:r>
          </a:p>
          <a:p>
            <a:endParaRPr lang="en-US" dirty="0" smtClean="0"/>
          </a:p>
          <a:p>
            <a:endParaRPr lang="en-US" sz="2400" dirty="0"/>
          </a:p>
          <a:p>
            <a:endParaRPr lang="en-US" dirty="0"/>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39</a:t>
            </a:fld>
            <a:endParaRPr lang="en-US" dirty="0"/>
          </a:p>
        </p:txBody>
      </p:sp>
    </p:spTree>
    <p:extLst>
      <p:ext uri="{BB962C8B-B14F-4D97-AF65-F5344CB8AC3E}">
        <p14:creationId xmlns:p14="http://schemas.microsoft.com/office/powerpoint/2010/main" val="138463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911\1FCC TASK FORCE\WG Architecture\REPORT\Diagrams\TFOPA 911Ecosystem.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p:spPr>
      </p:pic>
      <p:sp>
        <p:nvSpPr>
          <p:cNvPr id="3" name="TextBox 2"/>
          <p:cNvSpPr txBox="1"/>
          <p:nvPr/>
        </p:nvSpPr>
        <p:spPr>
          <a:xfrm>
            <a:off x="381000" y="609600"/>
            <a:ext cx="1828800" cy="861774"/>
          </a:xfrm>
          <a:prstGeom prst="rect">
            <a:avLst/>
          </a:prstGeom>
          <a:noFill/>
        </p:spPr>
        <p:txBody>
          <a:bodyPr wrap="square" rtlCol="0">
            <a:spAutoFit/>
          </a:bodyPr>
          <a:lstStyle/>
          <a:p>
            <a:r>
              <a:rPr lang="en-US" sz="2500" b="1" dirty="0" smtClean="0">
                <a:solidFill>
                  <a:srgbClr val="C00000"/>
                </a:solidFill>
              </a:rPr>
              <a:t>NG9-1-1 </a:t>
            </a:r>
          </a:p>
          <a:p>
            <a:r>
              <a:rPr lang="en-US" sz="2500" b="1" dirty="0" smtClean="0">
                <a:solidFill>
                  <a:srgbClr val="C00000"/>
                </a:solidFill>
              </a:rPr>
              <a:t>EcoSystem</a:t>
            </a:r>
            <a:endParaRPr lang="en-US" sz="2500" b="1" dirty="0">
              <a:solidFill>
                <a:srgbClr val="C00000"/>
              </a:solidFill>
            </a:endParaRPr>
          </a:p>
        </p:txBody>
      </p:sp>
      <p:sp>
        <p:nvSpPr>
          <p:cNvPr id="4" name="Slide Number Placeholder 3"/>
          <p:cNvSpPr>
            <a:spLocks noGrp="1"/>
          </p:cNvSpPr>
          <p:nvPr>
            <p:ph type="sldNum" sz="quarter" idx="12"/>
          </p:nvPr>
        </p:nvSpPr>
        <p:spPr/>
        <p:txBody>
          <a:bodyPr/>
          <a:lstStyle/>
          <a:p>
            <a:fld id="{DBC1499B-7656-4DD0-98BE-B454AFA54BDF}" type="slidenum">
              <a:rPr lang="en-US" smtClean="0"/>
              <a:t>4</a:t>
            </a:fld>
            <a:endParaRPr lang="en-US"/>
          </a:p>
        </p:txBody>
      </p:sp>
    </p:spTree>
    <p:extLst>
      <p:ext uri="{BB962C8B-B14F-4D97-AF65-F5344CB8AC3E}">
        <p14:creationId xmlns:p14="http://schemas.microsoft.com/office/powerpoint/2010/main" val="90977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0"/>
            <a:ext cx="8382001" cy="4910329"/>
          </a:xfrm>
        </p:spPr>
        <p:txBody>
          <a:bodyPr>
            <a:noAutofit/>
          </a:bodyPr>
          <a:lstStyle/>
          <a:p>
            <a:r>
              <a:rPr lang="en-US" sz="2800" dirty="0"/>
              <a:t>PSAPs should work with their 9-1-1 Authority to create an overall plan and progression chart for their particular </a:t>
            </a:r>
            <a:r>
              <a:rPr lang="en-US" sz="2800" dirty="0" smtClean="0"/>
              <a:t>situation  </a:t>
            </a:r>
          </a:p>
          <a:p>
            <a:r>
              <a:rPr lang="en-US" sz="2800" dirty="0" smtClean="0"/>
              <a:t>In </a:t>
            </a:r>
            <a:r>
              <a:rPr lang="en-US" sz="2800" dirty="0"/>
              <a:t>cases where there is no established 9-1-1 Authority, PSAPs should first address their organizational approach and financial capabilities to move </a:t>
            </a:r>
            <a:r>
              <a:rPr lang="en-US" sz="2800" dirty="0" smtClean="0"/>
              <a:t>forward  </a:t>
            </a:r>
          </a:p>
          <a:p>
            <a:r>
              <a:rPr lang="en-US" sz="2800" dirty="0" smtClean="0"/>
              <a:t>A </a:t>
            </a:r>
            <a:r>
              <a:rPr lang="en-US" sz="2800" dirty="0"/>
              <a:t>plan should include the basic migration steps explained above and move toward the more detailed functional capabilities and functional </a:t>
            </a:r>
            <a:r>
              <a:rPr lang="en-US" sz="2800" dirty="0" smtClean="0"/>
              <a:t>elements</a:t>
            </a:r>
            <a:endParaRPr lang="en-US" sz="2800" dirty="0"/>
          </a:p>
        </p:txBody>
      </p:sp>
      <p:sp>
        <p:nvSpPr>
          <p:cNvPr id="3" name="Title 2"/>
          <p:cNvSpPr>
            <a:spLocks noGrp="1"/>
          </p:cNvSpPr>
          <p:nvPr>
            <p:ph type="title"/>
          </p:nvPr>
        </p:nvSpPr>
        <p:spPr/>
        <p:txBody>
          <a:bodyPr>
            <a:normAutofit fontScale="90000"/>
          </a:bodyPr>
          <a:lstStyle/>
          <a:p>
            <a:r>
              <a:rPr lang="en-US" dirty="0" smtClean="0"/>
              <a:t>Ng9-1-1 migration and deployment planning</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40</a:t>
            </a:fld>
            <a:endParaRPr lang="en-US" dirty="0"/>
          </a:p>
        </p:txBody>
      </p:sp>
    </p:spTree>
    <p:extLst>
      <p:ext uri="{BB962C8B-B14F-4D97-AF65-F5344CB8AC3E}">
        <p14:creationId xmlns:p14="http://schemas.microsoft.com/office/powerpoint/2010/main" val="5939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6564" t="3830" r="5641" b="34223"/>
          <a:stretch/>
        </p:blipFill>
        <p:spPr bwMode="auto">
          <a:xfrm>
            <a:off x="228600" y="228600"/>
            <a:ext cx="8686800" cy="6400800"/>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DBC1499B-7656-4DD0-98BE-B454AFA54BDF}" type="slidenum">
              <a:rPr lang="en-US" smtClean="0"/>
              <a:t>41</a:t>
            </a:fld>
            <a:endParaRPr lang="en-US"/>
          </a:p>
        </p:txBody>
      </p:sp>
    </p:spTree>
    <p:extLst>
      <p:ext uri="{BB962C8B-B14F-4D97-AF65-F5344CB8AC3E}">
        <p14:creationId xmlns:p14="http://schemas.microsoft.com/office/powerpoint/2010/main" val="1348078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 </a:t>
            </a:r>
            <a:r>
              <a:rPr lang="en-US" dirty="0"/>
              <a:t>F</a:t>
            </a:r>
            <a:r>
              <a:rPr lang="en-US" dirty="0" smtClean="0"/>
              <a:t>orward to NG9-1-1 Deployment</a:t>
            </a:r>
            <a:endParaRPr lang="en-US" dirty="0"/>
          </a:p>
        </p:txBody>
      </p:sp>
      <p:sp>
        <p:nvSpPr>
          <p:cNvPr id="3" name="Content Placeholder 2"/>
          <p:cNvSpPr>
            <a:spLocks noGrp="1"/>
          </p:cNvSpPr>
          <p:nvPr>
            <p:ph idx="1"/>
          </p:nvPr>
        </p:nvSpPr>
        <p:spPr/>
        <p:txBody>
          <a:bodyPr>
            <a:noAutofit/>
          </a:bodyPr>
          <a:lstStyle/>
          <a:p>
            <a:r>
              <a:rPr lang="en-US" sz="2800" dirty="0" smtClean="0"/>
              <a:t>The overarching GOAL of WG2 in this Phase of TFOPA is to assist PSAPs, 9-1-1 Authorities, and all entities with vested interests in the advancement of NG9-1-1 Nationwide to develop a better understanding of where we are and were we need to go by putting forth a:</a:t>
            </a:r>
          </a:p>
          <a:p>
            <a:pPr lvl="1"/>
            <a:r>
              <a:rPr lang="en-US" sz="2800" dirty="0" smtClean="0"/>
              <a:t>Planning Framework</a:t>
            </a:r>
          </a:p>
          <a:p>
            <a:pPr lvl="1"/>
            <a:r>
              <a:rPr lang="en-US" sz="2800" dirty="0" smtClean="0"/>
              <a:t>Scorecard of NG9-1-1 Transitional Evolution</a:t>
            </a:r>
          </a:p>
          <a:p>
            <a:pPr lvl="1"/>
            <a:r>
              <a:rPr lang="en-US" sz="2800" dirty="0" smtClean="0"/>
              <a:t>Education and Training Required for NG9-1-1</a:t>
            </a:r>
          </a:p>
          <a:p>
            <a:pPr lvl="1"/>
            <a:r>
              <a:rPr lang="en-US" sz="2800" dirty="0" smtClean="0"/>
              <a:t>ESInet (transport medium) lessons learned</a:t>
            </a:r>
            <a:endParaRPr lang="en-US" sz="2800" dirty="0"/>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
        <p:nvSpPr>
          <p:cNvPr id="5" name="Slide Number Placeholder 4"/>
          <p:cNvSpPr>
            <a:spLocks noGrp="1"/>
          </p:cNvSpPr>
          <p:nvPr>
            <p:ph type="sldNum" sz="quarter" idx="12"/>
          </p:nvPr>
        </p:nvSpPr>
        <p:spPr/>
        <p:txBody>
          <a:bodyPr/>
          <a:lstStyle/>
          <a:p>
            <a:fld id="{588FE2A7-B5D1-4C7D-9101-E3815B5F57F9}" type="slidenum">
              <a:rPr lang="en-US" smtClean="0"/>
              <a:t>42</a:t>
            </a:fld>
            <a:endParaRPr lang="en-US"/>
          </a:p>
        </p:txBody>
      </p:sp>
    </p:spTree>
    <p:extLst>
      <p:ext uri="{BB962C8B-B14F-4D97-AF65-F5344CB8AC3E}">
        <p14:creationId xmlns:p14="http://schemas.microsoft.com/office/powerpoint/2010/main" val="3039985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PSAP and 9-1-1 Authorities Challenge</a:t>
            </a:r>
            <a:endParaRPr lang="en-US" dirty="0"/>
          </a:p>
        </p:txBody>
      </p:sp>
      <p:sp>
        <p:nvSpPr>
          <p:cNvPr id="3" name="Content Placeholder 2"/>
          <p:cNvSpPr>
            <a:spLocks noGrp="1"/>
          </p:cNvSpPr>
          <p:nvPr>
            <p:ph idx="1"/>
          </p:nvPr>
        </p:nvSpPr>
        <p:spPr/>
        <p:txBody>
          <a:bodyPr>
            <a:normAutofit/>
          </a:bodyPr>
          <a:lstStyle/>
          <a:p>
            <a:r>
              <a:rPr lang="en-US" sz="2800" dirty="0" smtClean="0"/>
              <a:t>The challenge for the 9-1-1 community is to openly embrace the new NG9-1-1 Paradigm and build new cooperative relationships  for Planning and Implementing NG9-1-1 systems</a:t>
            </a:r>
          </a:p>
          <a:p>
            <a:r>
              <a:rPr lang="en-US" sz="2800" dirty="0" smtClean="0"/>
              <a:t>With the tools that will be provided by this Working Group we believe conscientious members of the 9-1-1 community will continue to make progress in efficiently and effectively transitioning the 9-1-1 system from legacy to full deployment of NG9-1-1</a:t>
            </a:r>
            <a:endParaRPr lang="en-US" sz="2800" dirty="0"/>
          </a:p>
        </p:txBody>
      </p:sp>
      <p:sp>
        <p:nvSpPr>
          <p:cNvPr id="4" name="Footer Placeholder 3"/>
          <p:cNvSpPr>
            <a:spLocks noGrp="1"/>
          </p:cNvSpPr>
          <p:nvPr>
            <p:ph type="ftr" sz="quarter" idx="11"/>
          </p:nvPr>
        </p:nvSpPr>
        <p:spPr/>
        <p:txBody>
          <a:bodyPr/>
          <a:lstStyle/>
          <a:p>
            <a:r>
              <a:rPr lang="en-US" smtClean="0"/>
              <a:t>TFOPA WG2 NG9-1-1 Optinal PSAP Architecture</a:t>
            </a:r>
            <a:endParaRPr lang="en-US"/>
          </a:p>
        </p:txBody>
      </p:sp>
      <p:sp>
        <p:nvSpPr>
          <p:cNvPr id="5" name="Slide Number Placeholder 4"/>
          <p:cNvSpPr>
            <a:spLocks noGrp="1"/>
          </p:cNvSpPr>
          <p:nvPr>
            <p:ph type="sldNum" sz="quarter" idx="12"/>
          </p:nvPr>
        </p:nvSpPr>
        <p:spPr/>
        <p:txBody>
          <a:bodyPr/>
          <a:lstStyle/>
          <a:p>
            <a:fld id="{588FE2A7-B5D1-4C7D-9101-E3815B5F57F9}" type="slidenum">
              <a:rPr lang="en-US" smtClean="0"/>
              <a:t>43</a:t>
            </a:fld>
            <a:endParaRPr lang="en-US"/>
          </a:p>
        </p:txBody>
      </p:sp>
    </p:spTree>
    <p:extLst>
      <p:ext uri="{BB962C8B-B14F-4D97-AF65-F5344CB8AC3E}">
        <p14:creationId xmlns:p14="http://schemas.microsoft.com/office/powerpoint/2010/main" val="4222433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Questions or Comments</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dirty="0"/>
              <a:t>TFOPA WG2 Optimal NG9-1-1 </a:t>
            </a:r>
            <a:endParaRPr lang="en-US" dirty="0" smtClean="0"/>
          </a:p>
          <a:p>
            <a:r>
              <a:rPr lang="en-US" dirty="0" smtClean="0"/>
              <a:t>Service </a:t>
            </a:r>
            <a:r>
              <a:rPr lang="en-US" dirty="0"/>
              <a:t>Architecture</a:t>
            </a:r>
          </a:p>
        </p:txBody>
      </p:sp>
      <p:sp>
        <p:nvSpPr>
          <p:cNvPr id="5" name="Slide Number Placeholder 4"/>
          <p:cNvSpPr>
            <a:spLocks noGrp="1"/>
          </p:cNvSpPr>
          <p:nvPr>
            <p:ph type="sldNum" sz="quarter" idx="12"/>
          </p:nvPr>
        </p:nvSpPr>
        <p:spPr/>
        <p:txBody>
          <a:bodyPr/>
          <a:lstStyle/>
          <a:p>
            <a:fld id="{588FE2A7-B5D1-4C7D-9101-E3815B5F57F9}" type="slidenum">
              <a:rPr lang="en-US" smtClean="0"/>
              <a:t>44</a:t>
            </a:fld>
            <a:endParaRPr lang="en-US"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0"/>
            <a:ext cx="6934200" cy="4612879"/>
          </a:xfrm>
        </p:spPr>
      </p:pic>
    </p:spTree>
    <p:extLst>
      <p:ext uri="{BB962C8B-B14F-4D97-AF65-F5344CB8AC3E}">
        <p14:creationId xmlns:p14="http://schemas.microsoft.com/office/powerpoint/2010/main" val="266794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NG9-1-1 Transition Steps</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nvPr>
        </p:nvGraphicFramePr>
        <p:xfrm>
          <a:off x="228600" y="1730402"/>
          <a:ext cx="8686800" cy="4814862"/>
        </p:xfrm>
        <a:graphic>
          <a:graphicData uri="http://schemas.openxmlformats.org/presentationml/2006/ole">
            <mc:AlternateContent xmlns:mc="http://schemas.openxmlformats.org/markup-compatibility/2006">
              <mc:Choice xmlns:v="urn:schemas-microsoft-com:vml" Requires="v">
                <p:oleObj spid="_x0000_s1047" r:id="rId3" imgW="7590561" imgH="5190649" progId="Visio.Drawing.11">
                  <p:embed/>
                </p:oleObj>
              </mc:Choice>
              <mc:Fallback>
                <p:oleObj r:id="rId3" imgW="7590561" imgH="519064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30402"/>
                        <a:ext cx="8686800" cy="4814862"/>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a:xfrm>
            <a:off x="8234680" y="6096000"/>
            <a:ext cx="582966" cy="533400"/>
          </a:xfrm>
        </p:spPr>
        <p:txBody>
          <a:bodyPr/>
          <a:lstStyle/>
          <a:p>
            <a:fld id="{DBC1499B-7656-4DD0-98BE-B454AFA54BDF}" type="slidenum">
              <a:rPr lang="en-US" smtClean="0"/>
              <a:t>5</a:t>
            </a:fld>
            <a:r>
              <a:rPr lang="en-US" dirty="0" smtClean="0"/>
              <a:t>-D</a:t>
            </a:r>
            <a:endParaRPr lang="en-US" dirty="0"/>
          </a:p>
        </p:txBody>
      </p:sp>
    </p:spTree>
    <p:extLst>
      <p:ext uri="{BB962C8B-B14F-4D97-AF65-F5344CB8AC3E}">
        <p14:creationId xmlns:p14="http://schemas.microsoft.com/office/powerpoint/2010/main" val="4018304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52400" y="152400"/>
          <a:ext cx="8763000" cy="6477000"/>
        </p:xfrm>
        <a:graphic>
          <a:graphicData uri="http://schemas.openxmlformats.org/presentationml/2006/ole">
            <mc:AlternateContent xmlns:mc="http://schemas.openxmlformats.org/markup-compatibility/2006">
              <mc:Choice xmlns:v="urn:schemas-microsoft-com:vml" Requires="v">
                <p:oleObj spid="_x0000_s2071" r:id="rId3" imgW="9619550" imgH="6418099" progId="Visio.Drawing.11">
                  <p:embed/>
                </p:oleObj>
              </mc:Choice>
              <mc:Fallback>
                <p:oleObj r:id="rId3" imgW="9619550" imgH="641809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63000" cy="6477000"/>
                      </a:xfrm>
                      <a:prstGeom prst="rect">
                        <a:avLst/>
                      </a:prstGeom>
                      <a:noFill/>
                      <a:ln>
                        <a:noFill/>
                      </a:ln>
                    </p:spPr>
                  </p:pic>
                </p:oleObj>
              </mc:Fallback>
            </mc:AlternateContent>
          </a:graphicData>
        </a:graphic>
      </p:graphicFrame>
      <p:sp>
        <p:nvSpPr>
          <p:cNvPr id="3" name="Slide Number Placeholder 2"/>
          <p:cNvSpPr>
            <a:spLocks noGrp="1"/>
          </p:cNvSpPr>
          <p:nvPr>
            <p:ph type="sldNum" sz="quarter" idx="12"/>
          </p:nvPr>
        </p:nvSpPr>
        <p:spPr>
          <a:xfrm>
            <a:off x="8234680" y="6355080"/>
            <a:ext cx="582966" cy="502920"/>
          </a:xfrm>
        </p:spPr>
        <p:txBody>
          <a:bodyPr/>
          <a:lstStyle/>
          <a:p>
            <a:fld id="{DBC1499B-7656-4DD0-98BE-B454AFA54BDF}" type="slidenum">
              <a:rPr lang="en-US" smtClean="0"/>
              <a:t>6</a:t>
            </a:fld>
            <a:r>
              <a:rPr lang="en-US" dirty="0" smtClean="0"/>
              <a:t>-D</a:t>
            </a:r>
            <a:endParaRPr lang="en-US" dirty="0"/>
          </a:p>
        </p:txBody>
      </p:sp>
    </p:spTree>
    <p:extLst>
      <p:ext uri="{BB962C8B-B14F-4D97-AF65-F5344CB8AC3E}">
        <p14:creationId xmlns:p14="http://schemas.microsoft.com/office/powerpoint/2010/main" val="2144180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382001" cy="4910329"/>
          </a:xfrm>
        </p:spPr>
        <p:txBody>
          <a:bodyPr>
            <a:noAutofit/>
          </a:bodyPr>
          <a:lstStyle/>
          <a:p>
            <a:r>
              <a:rPr lang="en-US" sz="2400" dirty="0"/>
              <a:t>9-1-1 Authorities need to develop an understanding of the steps appropriate for them and their specific </a:t>
            </a:r>
            <a:r>
              <a:rPr lang="en-US" sz="2400" dirty="0" smtClean="0"/>
              <a:t>situation  </a:t>
            </a:r>
          </a:p>
          <a:p>
            <a:r>
              <a:rPr lang="en-US" sz="2400" dirty="0" smtClean="0"/>
              <a:t>There </a:t>
            </a:r>
            <a:r>
              <a:rPr lang="en-US" sz="2400" dirty="0"/>
              <a:t>are </a:t>
            </a:r>
            <a:r>
              <a:rPr lang="en-US" sz="2400" dirty="0" smtClean="0"/>
              <a:t>three </a:t>
            </a:r>
            <a:r>
              <a:rPr lang="en-US" sz="2400" dirty="0"/>
              <a:t>primary capabilities or “Foundation Elements” that must be </a:t>
            </a:r>
            <a:r>
              <a:rPr lang="en-US" sz="2400" dirty="0" smtClean="0"/>
              <a:t>established to prepare for NG9-1-1: </a:t>
            </a:r>
          </a:p>
          <a:p>
            <a:pPr lvl="1"/>
            <a:r>
              <a:rPr lang="en-US" sz="2400" dirty="0" smtClean="0"/>
              <a:t>ESInet</a:t>
            </a:r>
            <a:r>
              <a:rPr lang="en-US" sz="2200" dirty="0" smtClean="0"/>
              <a:t> (transport network)</a:t>
            </a:r>
          </a:p>
          <a:p>
            <a:pPr lvl="1"/>
            <a:r>
              <a:rPr lang="en-US" sz="2400" dirty="0" smtClean="0"/>
              <a:t>IP PSAP (i3 capable)</a:t>
            </a:r>
          </a:p>
          <a:p>
            <a:pPr lvl="1"/>
            <a:r>
              <a:rPr lang="en-US" sz="2400" dirty="0" smtClean="0"/>
              <a:t>GIS </a:t>
            </a:r>
            <a:r>
              <a:rPr lang="en-US" sz="2400" dirty="0"/>
              <a:t>Data </a:t>
            </a:r>
            <a:r>
              <a:rPr lang="en-US" sz="2400" dirty="0" smtClean="0"/>
              <a:t>Preparation</a:t>
            </a:r>
          </a:p>
          <a:p>
            <a:r>
              <a:rPr lang="en-US" sz="2400" dirty="0" smtClean="0"/>
              <a:t>These elements do </a:t>
            </a:r>
            <a:r>
              <a:rPr lang="en-US" sz="2400" dirty="0"/>
              <a:t>not necessarily need to be accomplished simultaneously or in any particular order, but </a:t>
            </a:r>
            <a:r>
              <a:rPr lang="en-US" sz="2400" dirty="0" smtClean="0"/>
              <a:t>will </a:t>
            </a:r>
            <a:r>
              <a:rPr lang="en-US" sz="2400" dirty="0"/>
              <a:t>be driven by the 9-1-1 Authorities goals and NG9-1-1 transition </a:t>
            </a:r>
            <a:r>
              <a:rPr lang="en-US" sz="2400" dirty="0" smtClean="0"/>
              <a:t>plan</a:t>
            </a:r>
            <a:endParaRPr lang="en-US" sz="2400" dirty="0"/>
          </a:p>
        </p:txBody>
      </p:sp>
      <p:sp>
        <p:nvSpPr>
          <p:cNvPr id="4" name="Title 3"/>
          <p:cNvSpPr>
            <a:spLocks noGrp="1"/>
          </p:cNvSpPr>
          <p:nvPr>
            <p:ph type="title"/>
          </p:nvPr>
        </p:nvSpPr>
        <p:spPr/>
        <p:txBody>
          <a:bodyPr>
            <a:normAutofit/>
          </a:bodyPr>
          <a:lstStyle/>
          <a:p>
            <a:r>
              <a:rPr lang="en-US" dirty="0" smtClean="0"/>
              <a:t>NG9-1-1 Foundational Elements</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7</a:t>
            </a:fld>
            <a:r>
              <a:rPr lang="en-US" dirty="0" smtClean="0"/>
              <a:t>-D</a:t>
            </a:r>
            <a:endParaRPr lang="en-US" dirty="0"/>
          </a:p>
        </p:txBody>
      </p:sp>
    </p:spTree>
    <p:extLst>
      <p:ext uri="{BB962C8B-B14F-4D97-AF65-F5344CB8AC3E}">
        <p14:creationId xmlns:p14="http://schemas.microsoft.com/office/powerpoint/2010/main" val="3494210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NG9-1-1 Deployment Chart</a:t>
            </a:r>
            <a:endParaRPr lang="en-US" dirty="0"/>
          </a:p>
        </p:txBody>
      </p:sp>
      <p:graphicFrame>
        <p:nvGraphicFramePr>
          <p:cNvPr id="3" name="Diagram 2"/>
          <p:cNvGraphicFramePr/>
          <p:nvPr>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BC1499B-7656-4DD0-98BE-B454AFA54BDF}" type="slidenum">
              <a:rPr lang="en-US" smtClean="0"/>
              <a:t>8</a:t>
            </a:fld>
            <a:r>
              <a:rPr lang="en-US" dirty="0" smtClean="0"/>
              <a:t>-D</a:t>
            </a:r>
            <a:endParaRPr lang="en-US" dirty="0"/>
          </a:p>
        </p:txBody>
      </p:sp>
    </p:spTree>
    <p:extLst>
      <p:ext uri="{BB962C8B-B14F-4D97-AF65-F5344CB8AC3E}">
        <p14:creationId xmlns:p14="http://schemas.microsoft.com/office/powerpoint/2010/main" val="3805882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lnSpcReduction="10000"/>
          </a:bodyPr>
          <a:lstStyle/>
          <a:p>
            <a:r>
              <a:rPr lang="en-US" sz="2800" dirty="0" smtClean="0"/>
              <a:t>9-1-1 Authorities need to understand that NG91-1-1 is a NEW Paradigm in 9-1-1 technology and processes</a:t>
            </a:r>
          </a:p>
          <a:p>
            <a:r>
              <a:rPr lang="en-US" sz="2800" dirty="0" smtClean="0"/>
              <a:t>9-1-1 </a:t>
            </a:r>
            <a:r>
              <a:rPr lang="en-US" sz="2800" dirty="0"/>
              <a:t>Authorities </a:t>
            </a:r>
            <a:r>
              <a:rPr lang="en-US" sz="2800" dirty="0" smtClean="0"/>
              <a:t>need to </a:t>
            </a:r>
            <a:r>
              <a:rPr lang="en-US" sz="2800" dirty="0"/>
              <a:t>develop an in-depth </a:t>
            </a:r>
            <a:r>
              <a:rPr lang="en-US" sz="2800" dirty="0" smtClean="0"/>
              <a:t>     NG9-1-1 </a:t>
            </a:r>
            <a:r>
              <a:rPr lang="en-US" sz="2800" dirty="0"/>
              <a:t>transition </a:t>
            </a:r>
            <a:r>
              <a:rPr lang="en-US" sz="2800" dirty="0" smtClean="0"/>
              <a:t>plan </a:t>
            </a:r>
          </a:p>
          <a:p>
            <a:r>
              <a:rPr lang="en-US" sz="2800" dirty="0" smtClean="0"/>
              <a:t>With </a:t>
            </a:r>
            <a:r>
              <a:rPr lang="en-US" sz="2800" dirty="0"/>
              <a:t>proper planning, Next Generation 9-1-1 Core Services, as described in </a:t>
            </a:r>
            <a:r>
              <a:rPr lang="en-US" sz="2800" dirty="0" smtClean="0"/>
              <a:t>Working Group reporting, </a:t>
            </a:r>
            <a:r>
              <a:rPr lang="en-US" sz="2800" dirty="0"/>
              <a:t>can be implemented in a reasonable time </a:t>
            </a:r>
            <a:r>
              <a:rPr lang="en-US" sz="2800" dirty="0" smtClean="0"/>
              <a:t>frame  </a:t>
            </a:r>
          </a:p>
          <a:p>
            <a:r>
              <a:rPr lang="en-US" sz="2800" dirty="0" smtClean="0"/>
              <a:t>Through </a:t>
            </a:r>
            <a:r>
              <a:rPr lang="en-US" sz="2800" dirty="0"/>
              <a:t>economies of scale 9-1-1 Authorities can minimize transitional costs and maintain positive outcomes with maximum fiscal </a:t>
            </a:r>
            <a:r>
              <a:rPr lang="en-US" sz="2800" dirty="0" smtClean="0"/>
              <a:t>responsibility   </a:t>
            </a:r>
            <a:endParaRPr lang="en-US" sz="2800" dirty="0"/>
          </a:p>
          <a:p>
            <a:endParaRPr lang="en-US" dirty="0"/>
          </a:p>
        </p:txBody>
      </p:sp>
      <p:sp>
        <p:nvSpPr>
          <p:cNvPr id="3" name="Title 2"/>
          <p:cNvSpPr>
            <a:spLocks noGrp="1"/>
          </p:cNvSpPr>
          <p:nvPr>
            <p:ph type="title"/>
          </p:nvPr>
        </p:nvSpPr>
        <p:spPr/>
        <p:txBody>
          <a:bodyPr>
            <a:normAutofit/>
          </a:bodyPr>
          <a:lstStyle/>
          <a:p>
            <a:r>
              <a:rPr lang="en-US" dirty="0" smtClean="0"/>
              <a:t>NG9-1-1 Transition Planning Essential</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9</a:t>
            </a:fld>
            <a:r>
              <a:rPr lang="en-US" dirty="0" smtClean="0"/>
              <a:t>-T</a:t>
            </a:r>
            <a:endParaRPr lang="en-US" dirty="0"/>
          </a:p>
        </p:txBody>
      </p:sp>
    </p:spTree>
    <p:extLst>
      <p:ext uri="{BB962C8B-B14F-4D97-AF65-F5344CB8AC3E}">
        <p14:creationId xmlns:p14="http://schemas.microsoft.com/office/powerpoint/2010/main" val="514262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TM01790490[[fn=Decatur]]</Template>
  <TotalTime>9129</TotalTime>
  <Words>2082</Words>
  <Application>Microsoft Office PowerPoint</Application>
  <PresentationFormat>On-screen Show (4:3)</PresentationFormat>
  <Paragraphs>393</Paragraphs>
  <Slides>44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Arial</vt:lpstr>
      <vt:lpstr>Bodoni MT Condensed</vt:lpstr>
      <vt:lpstr>Calibri</vt:lpstr>
      <vt:lpstr>Courier New</vt:lpstr>
      <vt:lpstr>Franklin Gothic Book</vt:lpstr>
      <vt:lpstr>Wingdings</vt:lpstr>
      <vt:lpstr>Decatur</vt:lpstr>
      <vt:lpstr>Microsoft Visio 2003-2010 Drawing</vt:lpstr>
      <vt:lpstr>Federal Communications Commission Task Force on Optimal PSAP Architecture </vt:lpstr>
      <vt:lpstr>Introduction</vt:lpstr>
      <vt:lpstr>Introduction</vt:lpstr>
      <vt:lpstr>PowerPoint Presentation</vt:lpstr>
      <vt:lpstr>NG9-1-1 Transition Steps</vt:lpstr>
      <vt:lpstr>PowerPoint Presentation</vt:lpstr>
      <vt:lpstr>NG9-1-1 Foundational Elements</vt:lpstr>
      <vt:lpstr>NG9-1-1 Deployment Chart</vt:lpstr>
      <vt:lpstr>NG9-1-1 Transition Planning Essential</vt:lpstr>
      <vt:lpstr>Introduction</vt:lpstr>
      <vt:lpstr>Task 2A – NG9-1-1 Planning Framework</vt:lpstr>
      <vt:lpstr>Task 2A – NG Planning Framework</vt:lpstr>
      <vt:lpstr>Task 2A – NG Planning Framework</vt:lpstr>
      <vt:lpstr>Task 2A – NG Planning Framework</vt:lpstr>
      <vt:lpstr>Task 2A – NG Planning Framework</vt:lpstr>
      <vt:lpstr>Task 2A – NG Planning Framework</vt:lpstr>
      <vt:lpstr>Task 2B – NG911 Scorecard</vt:lpstr>
      <vt:lpstr>Task 2B – NG911 Scorecard</vt:lpstr>
      <vt:lpstr>Task 2B – NG911 Scorecard</vt:lpstr>
      <vt:lpstr>Task 2B – NG911 Scorecard</vt:lpstr>
      <vt:lpstr>Task 2B – NG911 Scorecard</vt:lpstr>
      <vt:lpstr>Task 2B – NG911 Scorecard</vt:lpstr>
      <vt:lpstr>Task 2B – NG911 Scorecard</vt:lpstr>
      <vt:lpstr>Task 2C – Training and Education</vt:lpstr>
      <vt:lpstr>Task 2C – Training and Education</vt:lpstr>
      <vt:lpstr>Task 2C – Training and Education</vt:lpstr>
      <vt:lpstr>Task 2C – Training and Education</vt:lpstr>
      <vt:lpstr>Task 2C – Training and Education</vt:lpstr>
      <vt:lpstr>Task 2C – Training and Education</vt:lpstr>
      <vt:lpstr>Task 2C – Training and Education</vt:lpstr>
      <vt:lpstr>Task 2D – ESInet Lessons Learned </vt:lpstr>
      <vt:lpstr>Project OBJECTIVES</vt:lpstr>
      <vt:lpstr>PROCESS</vt:lpstr>
      <vt:lpstr>PROCESS</vt:lpstr>
      <vt:lpstr>UPDATE</vt:lpstr>
      <vt:lpstr>UPDATE</vt:lpstr>
      <vt:lpstr>RESULTS</vt:lpstr>
      <vt:lpstr>WG2 Summary</vt:lpstr>
      <vt:lpstr>WG2 Summary…</vt:lpstr>
      <vt:lpstr>Ng9-1-1 migration and deployment planning</vt:lpstr>
      <vt:lpstr>PowerPoint Presentation</vt:lpstr>
      <vt:lpstr>Path Forward to NG9-1-1 Deployment</vt:lpstr>
      <vt:lpstr>PSAP and 9-1-1 Authorities Challenge</vt:lpstr>
      <vt:lpstr>Questions or Comments</vt:lpstr>
    </vt:vector>
  </TitlesOfParts>
  <Company>Commonwealth of 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9-1-1  Optimal Architecture</dc:title>
  <dc:creator>dholl</dc:creator>
  <cp:lastModifiedBy>David Holl</cp:lastModifiedBy>
  <cp:revision>59</cp:revision>
  <dcterms:created xsi:type="dcterms:W3CDTF">2015-09-21T18:07:53Z</dcterms:created>
  <dcterms:modified xsi:type="dcterms:W3CDTF">2016-09-21T20:21:51Z</dcterms:modified>
</cp:coreProperties>
</file>