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644" r:id="rId1"/>
  </p:sldMasterIdLst>
  <p:notesMasterIdLst>
    <p:notesMasterId r:id="rId87"/>
  </p:notesMasterIdLst>
  <p:handoutMasterIdLst>
    <p:handoutMasterId r:id="rId88"/>
  </p:handoutMasterIdLst>
  <p:sldIdLst>
    <p:sldId id="256" r:id="rId2"/>
    <p:sldId id="338" r:id="rId3"/>
    <p:sldId id="257" r:id="rId4"/>
    <p:sldId id="288" r:id="rId5"/>
    <p:sldId id="289" r:id="rId6"/>
    <p:sldId id="290" r:id="rId7"/>
    <p:sldId id="291" r:id="rId8"/>
    <p:sldId id="292" r:id="rId9"/>
    <p:sldId id="293" r:id="rId10"/>
    <p:sldId id="265" r:id="rId11"/>
    <p:sldId id="294" r:id="rId12"/>
    <p:sldId id="295" r:id="rId13"/>
    <p:sldId id="266" r:id="rId14"/>
    <p:sldId id="296" r:id="rId15"/>
    <p:sldId id="267" r:id="rId16"/>
    <p:sldId id="297" r:id="rId17"/>
    <p:sldId id="259" r:id="rId18"/>
    <p:sldId id="298" r:id="rId19"/>
    <p:sldId id="268" r:id="rId20"/>
    <p:sldId id="299" r:id="rId21"/>
    <p:sldId id="300" r:id="rId22"/>
    <p:sldId id="258" r:id="rId23"/>
    <p:sldId id="301" r:id="rId24"/>
    <p:sldId id="302" r:id="rId25"/>
    <p:sldId id="270" r:id="rId26"/>
    <p:sldId id="271" r:id="rId27"/>
    <p:sldId id="272" r:id="rId28"/>
    <p:sldId id="303" r:id="rId29"/>
    <p:sldId id="304" r:id="rId30"/>
    <p:sldId id="261" r:id="rId31"/>
    <p:sldId id="306" r:id="rId32"/>
    <p:sldId id="305" r:id="rId33"/>
    <p:sldId id="307" r:id="rId34"/>
    <p:sldId id="308" r:id="rId35"/>
    <p:sldId id="273" r:id="rId36"/>
    <p:sldId id="309" r:id="rId37"/>
    <p:sldId id="310" r:id="rId38"/>
    <p:sldId id="260" r:id="rId39"/>
    <p:sldId id="311" r:id="rId40"/>
    <p:sldId id="274" r:id="rId41"/>
    <p:sldId id="312" r:id="rId42"/>
    <p:sldId id="275" r:id="rId43"/>
    <p:sldId id="313" r:id="rId44"/>
    <p:sldId id="314" r:id="rId45"/>
    <p:sldId id="315" r:id="rId46"/>
    <p:sldId id="276" r:id="rId47"/>
    <p:sldId id="316" r:id="rId48"/>
    <p:sldId id="278" r:id="rId49"/>
    <p:sldId id="277" r:id="rId50"/>
    <p:sldId id="317" r:id="rId51"/>
    <p:sldId id="279" r:id="rId52"/>
    <p:sldId id="264" r:id="rId53"/>
    <p:sldId id="318" r:id="rId54"/>
    <p:sldId id="319" r:id="rId55"/>
    <p:sldId id="320" r:id="rId56"/>
    <p:sldId id="321" r:id="rId57"/>
    <p:sldId id="280" r:id="rId58"/>
    <p:sldId id="322" r:id="rId59"/>
    <p:sldId id="323" r:id="rId60"/>
    <p:sldId id="324" r:id="rId61"/>
    <p:sldId id="262" r:id="rId62"/>
    <p:sldId id="325" r:id="rId63"/>
    <p:sldId id="281" r:id="rId64"/>
    <p:sldId id="326" r:id="rId65"/>
    <p:sldId id="282" r:id="rId66"/>
    <p:sldId id="327" r:id="rId67"/>
    <p:sldId id="328" r:id="rId68"/>
    <p:sldId id="283" r:id="rId69"/>
    <p:sldId id="329" r:id="rId70"/>
    <p:sldId id="284" r:id="rId71"/>
    <p:sldId id="330" r:id="rId72"/>
    <p:sldId id="331" r:id="rId73"/>
    <p:sldId id="287" r:id="rId74"/>
    <p:sldId id="286" r:id="rId75"/>
    <p:sldId id="332" r:id="rId76"/>
    <p:sldId id="263" r:id="rId77"/>
    <p:sldId id="341" r:id="rId78"/>
    <p:sldId id="342" r:id="rId79"/>
    <p:sldId id="334" r:id="rId80"/>
    <p:sldId id="337" r:id="rId81"/>
    <p:sldId id="333" r:id="rId82"/>
    <p:sldId id="339" r:id="rId83"/>
    <p:sldId id="340" r:id="rId84"/>
    <p:sldId id="335" r:id="rId85"/>
    <p:sldId id="336" r:id="rId86"/>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155" autoAdjust="0"/>
    <p:restoredTop sz="94660"/>
  </p:normalViewPr>
  <p:slideViewPr>
    <p:cSldViewPr>
      <p:cViewPr varScale="1">
        <p:scale>
          <a:sx n="78" d="100"/>
          <a:sy n="78" d="100"/>
        </p:scale>
        <p:origin x="67" y="1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handoutMaster" Target="handoutMasters/handout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D49945-0A60-42AC-8DB4-82AF33AB2DE2}" type="doc">
      <dgm:prSet loTypeId="urn:microsoft.com/office/officeart/2009/3/layout/IncreasingArrowsProcess" loCatId="process" qsTypeId="urn:microsoft.com/office/officeart/2005/8/quickstyle/simple2" qsCatId="simple" csTypeId="urn:microsoft.com/office/officeart/2005/8/colors/accent0_3" csCatId="mainScheme" phldr="1"/>
      <dgm:spPr/>
      <dgm:t>
        <a:bodyPr/>
        <a:lstStyle/>
        <a:p>
          <a:endParaRPr lang="en-US"/>
        </a:p>
      </dgm:t>
    </dgm:pt>
    <dgm:pt modelId="{B18C809A-33A6-4B87-A6C5-94E0E9112301}">
      <dgm:prSet/>
      <dgm:spPr>
        <a:xfrm>
          <a:off x="0" y="14795"/>
          <a:ext cx="5534024"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smtClean="0">
              <a:solidFill>
                <a:sysClr val="window" lastClr="FFFFFF"/>
              </a:solidFill>
              <a:latin typeface="Calibri"/>
              <a:ea typeface="+mn-ea"/>
              <a:cs typeface="+mn-cs"/>
            </a:rPr>
            <a:t>ESInet deployment</a:t>
          </a:r>
          <a:endParaRPr lang="en-US">
            <a:solidFill>
              <a:sysClr val="window" lastClr="FFFFFF"/>
            </a:solidFill>
            <a:latin typeface="Calibri"/>
            <a:ea typeface="+mn-ea"/>
            <a:cs typeface="+mn-cs"/>
          </a:endParaRPr>
        </a:p>
      </dgm:t>
    </dgm:pt>
    <dgm:pt modelId="{DBA35017-78C7-4D04-ABC9-212CAC6FD529}" type="parTrans" cxnId="{EECB10C3-2DD7-4D5E-B5F5-52CFBEF0CE32}">
      <dgm:prSet/>
      <dgm:spPr/>
      <dgm:t>
        <a:bodyPr/>
        <a:lstStyle/>
        <a:p>
          <a:endParaRPr lang="en-US"/>
        </a:p>
      </dgm:t>
    </dgm:pt>
    <dgm:pt modelId="{750994F1-7939-4845-AD83-8B0AD80F921B}" type="sibTrans" cxnId="{EECB10C3-2DD7-4D5E-B5F5-52CFBEF0CE32}">
      <dgm:prSet/>
      <dgm:spPr/>
      <dgm:t>
        <a:bodyPr/>
        <a:lstStyle/>
        <a:p>
          <a:endParaRPr lang="en-US"/>
        </a:p>
      </dgm:t>
    </dgm:pt>
    <dgm:pt modelId="{23F4E00B-7D6F-4542-86E8-A18813D7C60C}">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Deployed locally, operated regionally according to state standards</a:t>
          </a:r>
          <a:endParaRPr lang="en-US" dirty="0">
            <a:solidFill>
              <a:sysClr val="windowText" lastClr="000000">
                <a:hueOff val="0"/>
                <a:satOff val="0"/>
                <a:lumOff val="0"/>
                <a:alphaOff val="0"/>
              </a:sysClr>
            </a:solidFill>
            <a:latin typeface="Calibri"/>
            <a:ea typeface="+mn-ea"/>
            <a:cs typeface="+mn-cs"/>
          </a:endParaRPr>
        </a:p>
      </dgm:t>
    </dgm:pt>
    <dgm:pt modelId="{300373A0-36A9-4779-9618-7CCF0ED73916}" type="parTrans" cxnId="{1A3C61C0-83CB-4CD6-AC46-AD23A17BE19D}">
      <dgm:prSet/>
      <dgm:spPr/>
      <dgm:t>
        <a:bodyPr/>
        <a:lstStyle/>
        <a:p>
          <a:endParaRPr lang="en-US"/>
        </a:p>
      </dgm:t>
    </dgm:pt>
    <dgm:pt modelId="{0B9C9DF2-D72D-4C4A-942C-EB5DFE1FAE3D}" type="sibTrans" cxnId="{1A3C61C0-83CB-4CD6-AC46-AD23A17BE19D}">
      <dgm:prSet/>
      <dgm:spPr/>
      <dgm:t>
        <a:bodyPr/>
        <a:lstStyle/>
        <a:p>
          <a:endParaRPr lang="en-US"/>
        </a:p>
      </dgm:t>
    </dgm:pt>
    <dgm:pt modelId="{734EA17C-D57E-4A48-89F7-42392FC00B3D}">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Integrated technology supports multiple PSAPs </a:t>
          </a:r>
          <a:endParaRPr lang="en-US" dirty="0">
            <a:solidFill>
              <a:sysClr val="windowText" lastClr="000000">
                <a:hueOff val="0"/>
                <a:satOff val="0"/>
                <a:lumOff val="0"/>
                <a:alphaOff val="0"/>
              </a:sysClr>
            </a:solidFill>
            <a:latin typeface="Calibri"/>
            <a:ea typeface="+mn-ea"/>
            <a:cs typeface="+mn-cs"/>
          </a:endParaRPr>
        </a:p>
      </dgm:t>
    </dgm:pt>
    <dgm:pt modelId="{A126965E-4C2C-402E-ABDC-D56811D0F8F0}" type="parTrans" cxnId="{2B82B43C-A533-4EF5-B204-C0A84393E3DC}">
      <dgm:prSet/>
      <dgm:spPr/>
      <dgm:t>
        <a:bodyPr/>
        <a:lstStyle/>
        <a:p>
          <a:endParaRPr lang="en-US"/>
        </a:p>
      </dgm:t>
    </dgm:pt>
    <dgm:pt modelId="{D4BB632F-E853-4E83-A864-84FD06015C45}" type="sibTrans" cxnId="{2B82B43C-A533-4EF5-B204-C0A84393E3DC}">
      <dgm:prSet/>
      <dgm:spPr/>
      <dgm:t>
        <a:bodyPr/>
        <a:lstStyle/>
        <a:p>
          <a:endParaRPr lang="en-US"/>
        </a:p>
      </dgm:t>
    </dgm:pt>
    <dgm:pt modelId="{CFBAFCEF-3E3F-455A-A398-F787BC042098}">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2F7F2F4D-9FA3-47D8-A974-5CFC208CAFC9}" type="parTrans" cxnId="{91FAA8BF-3C7D-40D6-89E1-9276E8018EEA}">
      <dgm:prSet/>
      <dgm:spPr/>
      <dgm:t>
        <a:bodyPr/>
        <a:lstStyle/>
        <a:p>
          <a:endParaRPr lang="en-US"/>
        </a:p>
      </dgm:t>
    </dgm:pt>
    <dgm:pt modelId="{F923B2D2-D64B-4E81-A14D-3997D92A32F2}" type="sibTrans" cxnId="{91FAA8BF-3C7D-40D6-89E1-9276E8018EEA}">
      <dgm:prSet/>
      <dgm:spPr/>
      <dgm:t>
        <a:bodyPr/>
        <a:lstStyle/>
        <a:p>
          <a:endParaRPr lang="en-US"/>
        </a:p>
      </dgm:t>
    </dgm:pt>
    <dgm:pt modelId="{9E103367-A299-488A-B502-EA0CCE37A9FE}">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Statewide GIS Repository created for LVF &amp; ECRF</a:t>
          </a:r>
          <a:endParaRPr lang="en-US" dirty="0">
            <a:solidFill>
              <a:sysClr val="windowText" lastClr="000000">
                <a:hueOff val="0"/>
                <a:satOff val="0"/>
                <a:lumOff val="0"/>
                <a:alphaOff val="0"/>
              </a:sysClr>
            </a:solidFill>
            <a:latin typeface="Calibri"/>
            <a:ea typeface="+mn-ea"/>
            <a:cs typeface="+mn-cs"/>
          </a:endParaRPr>
        </a:p>
      </dgm:t>
    </dgm:pt>
    <dgm:pt modelId="{3B7A1D9D-986D-49F6-AF12-ABB4D2DEFD43}" type="parTrans" cxnId="{AB216C76-E91C-4389-BDFE-56A35A7DA8EE}">
      <dgm:prSet/>
      <dgm:spPr/>
      <dgm:t>
        <a:bodyPr/>
        <a:lstStyle/>
        <a:p>
          <a:endParaRPr lang="en-US"/>
        </a:p>
      </dgm:t>
    </dgm:pt>
    <dgm:pt modelId="{0C46B68C-FC63-4657-81BF-4CDDD56691CC}" type="sibTrans" cxnId="{AB216C76-E91C-4389-BDFE-56A35A7DA8EE}">
      <dgm:prSet/>
      <dgm:spPr/>
      <dgm:t>
        <a:bodyPr/>
        <a:lstStyle/>
        <a:p>
          <a:endParaRPr lang="en-US"/>
        </a:p>
      </dgm:t>
    </dgm:pt>
    <dgm:pt modelId="{EF5DB2B9-0478-4891-8968-8B17AA8078BF}">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NG9-1-1 GIS </a:t>
          </a:r>
          <a:r>
            <a:rPr lang="en-US" smtClean="0">
              <a:solidFill>
                <a:sysClr val="windowText" lastClr="000000">
                  <a:hueOff val="0"/>
                  <a:satOff val="0"/>
                  <a:lumOff val="0"/>
                  <a:alphaOff val="0"/>
                </a:sysClr>
              </a:solidFill>
              <a:latin typeface="Calibri"/>
              <a:ea typeface="+mn-ea"/>
              <a:cs typeface="+mn-cs"/>
            </a:rPr>
            <a:t>database  created</a:t>
          </a:r>
          <a:endParaRPr lang="en-US" dirty="0">
            <a:solidFill>
              <a:sysClr val="windowText" lastClr="000000">
                <a:hueOff val="0"/>
                <a:satOff val="0"/>
                <a:lumOff val="0"/>
                <a:alphaOff val="0"/>
              </a:sysClr>
            </a:solidFill>
            <a:latin typeface="Calibri"/>
            <a:ea typeface="+mn-ea"/>
            <a:cs typeface="+mn-cs"/>
          </a:endParaRPr>
        </a:p>
      </dgm:t>
    </dgm:pt>
    <dgm:pt modelId="{8A371EBA-EC9F-491C-BC6D-E43419E67B82}" type="parTrans" cxnId="{0C460531-3481-41C3-890E-B194C52E7010}">
      <dgm:prSet/>
      <dgm:spPr/>
      <dgm:t>
        <a:bodyPr/>
        <a:lstStyle/>
        <a:p>
          <a:endParaRPr lang="en-US"/>
        </a:p>
      </dgm:t>
    </dgm:pt>
    <dgm:pt modelId="{F0CB3671-D0AD-4C8D-AB45-0E523E983C13}" type="sibTrans" cxnId="{0C460531-3481-41C3-890E-B194C52E7010}">
      <dgm:prSet/>
      <dgm:spPr/>
      <dgm:t>
        <a:bodyPr/>
        <a:lstStyle/>
        <a:p>
          <a:endParaRPr lang="en-US"/>
        </a:p>
      </dgm:t>
    </dgm:pt>
    <dgm:pt modelId="{28C1640B-E006-4FFC-B817-0A320D97CE90}">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53E0696C-CAEB-4CBB-B139-49A2D5DDDA3F}" type="parTrans" cxnId="{6F88F731-E391-4FF8-B3FA-604564B72D75}">
      <dgm:prSet/>
      <dgm:spPr/>
      <dgm:t>
        <a:bodyPr/>
        <a:lstStyle/>
        <a:p>
          <a:endParaRPr lang="en-US"/>
        </a:p>
      </dgm:t>
    </dgm:pt>
    <dgm:pt modelId="{D93739F1-8BE0-4682-8774-E6CC44B3410F}" type="sibTrans" cxnId="{6F88F731-E391-4FF8-B3FA-604564B72D75}">
      <dgm:prSet/>
      <dgm:spPr/>
      <dgm:t>
        <a:bodyPr/>
        <a:lstStyle/>
        <a:p>
          <a:endParaRPr lang="en-US"/>
        </a:p>
      </dgm:t>
    </dgm:pt>
    <dgm:pt modelId="{38832A9B-886D-486B-BA2D-6F56E636F748}">
      <dgm:prSet/>
      <dgm:spPr>
        <a:xfrm>
          <a:off x="0" y="63437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5C101B8D-18EB-48C5-8A86-10F15133535F}" type="parTrans" cxnId="{12F89930-857A-4F20-9D04-809A71E9CE8C}">
      <dgm:prSet/>
      <dgm:spPr/>
      <dgm:t>
        <a:bodyPr/>
        <a:lstStyle/>
        <a:p>
          <a:endParaRPr lang="en-US"/>
        </a:p>
      </dgm:t>
    </dgm:pt>
    <dgm:pt modelId="{71921B54-2490-4D18-B213-8E2FA9D6FCBD}" type="sibTrans" cxnId="{12F89930-857A-4F20-9D04-809A71E9CE8C}">
      <dgm:prSet/>
      <dgm:spPr/>
      <dgm:t>
        <a:bodyPr/>
        <a:lstStyle/>
        <a:p>
          <a:endParaRPr lang="en-US"/>
        </a:p>
      </dgm:t>
    </dgm:pt>
    <dgm:pt modelId="{21FB4F3B-5A55-47A0-9F11-6033BBBAEC44}">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 </a:t>
          </a:r>
          <a:endParaRPr lang="en-US" dirty="0">
            <a:solidFill>
              <a:sysClr val="windowText" lastClr="000000">
                <a:hueOff val="0"/>
                <a:satOff val="0"/>
                <a:lumOff val="0"/>
                <a:alphaOff val="0"/>
              </a:sysClr>
            </a:solidFill>
            <a:latin typeface="Calibri"/>
            <a:ea typeface="+mn-ea"/>
            <a:cs typeface="+mn-cs"/>
          </a:endParaRPr>
        </a:p>
      </dgm:t>
    </dgm:pt>
    <dgm:pt modelId="{CD8B17AC-C7A0-4B26-823C-29A4EA4D5592}" type="parTrans" cxnId="{BC083505-FE63-427B-9645-7F4BEF8AFB47}">
      <dgm:prSet/>
      <dgm:spPr/>
      <dgm:t>
        <a:bodyPr/>
        <a:lstStyle/>
        <a:p>
          <a:endParaRPr lang="en-US"/>
        </a:p>
      </dgm:t>
    </dgm:pt>
    <dgm:pt modelId="{484ABAF8-8F61-4C19-A15D-C508EBDF70B0}" type="sibTrans" cxnId="{BC083505-FE63-427B-9645-7F4BEF8AFB47}">
      <dgm:prSet/>
      <dgm:spPr/>
      <dgm:t>
        <a:bodyPr/>
        <a:lstStyle/>
        <a:p>
          <a:endParaRPr lang="en-US"/>
        </a:p>
      </dgm:t>
    </dgm:pt>
    <dgm:pt modelId="{1168FD34-4AEB-4120-B282-A24CC81CE90B}">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662CB698-2FF5-4D73-9414-18AA5DF16A3F}" type="parTrans" cxnId="{DAD17BE5-6A13-4C0B-93B7-ED997105EB8B}">
      <dgm:prSet/>
      <dgm:spPr/>
      <dgm:t>
        <a:bodyPr/>
        <a:lstStyle/>
        <a:p>
          <a:endParaRPr lang="en-US"/>
        </a:p>
      </dgm:t>
    </dgm:pt>
    <dgm:pt modelId="{15D61EBB-017F-4A7E-9164-E7B3634BC134}" type="sibTrans" cxnId="{DAD17BE5-6A13-4C0B-93B7-ED997105EB8B}">
      <dgm:prSet/>
      <dgm:spPr/>
      <dgm:t>
        <a:bodyPr/>
        <a:lstStyle/>
        <a:p>
          <a:endParaRPr lang="en-US"/>
        </a:p>
      </dgm:t>
    </dgm:pt>
    <dgm:pt modelId="{FA7BA68E-246D-49F1-B714-B238C1DC9F73}">
      <dgm:prSet/>
      <dgm:spPr>
        <a:xfrm>
          <a:off x="1022687" y="902745"/>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3B7ACADB-AF74-4B50-8CD8-5B2388CDA064}" type="parTrans" cxnId="{F2FF9011-65A2-412C-B678-134D4A60F5AF}">
      <dgm:prSet/>
      <dgm:spPr/>
      <dgm:t>
        <a:bodyPr/>
        <a:lstStyle/>
        <a:p>
          <a:endParaRPr lang="en-US"/>
        </a:p>
      </dgm:t>
    </dgm:pt>
    <dgm:pt modelId="{EA1C9B56-1BEF-4D7B-9AA3-8F293021CB38}" type="sibTrans" cxnId="{F2FF9011-65A2-412C-B678-134D4A60F5AF}">
      <dgm:prSet/>
      <dgm:spPr/>
      <dgm:t>
        <a:bodyPr/>
        <a:lstStyle/>
        <a:p>
          <a:endParaRPr lang="en-US"/>
        </a:p>
      </dgm:t>
    </dgm:pt>
    <dgm:pt modelId="{0ADB0AF8-A23B-43A4-B7C3-D856F3A9A965}">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Security plan implemented and deployed</a:t>
          </a:r>
          <a:endParaRPr lang="en-US" dirty="0">
            <a:solidFill>
              <a:sysClr val="windowText" lastClr="000000">
                <a:hueOff val="0"/>
                <a:satOff val="0"/>
                <a:lumOff val="0"/>
                <a:alphaOff val="0"/>
              </a:sysClr>
            </a:solidFill>
            <a:latin typeface="Calibri"/>
            <a:ea typeface="+mn-ea"/>
            <a:cs typeface="+mn-cs"/>
          </a:endParaRPr>
        </a:p>
      </dgm:t>
    </dgm:pt>
    <dgm:pt modelId="{3711AD6A-E443-4932-93A1-CA2DEEA7AE46}" type="parTrans" cxnId="{CE045FE6-4A4B-4839-A51E-0B996E983FAD}">
      <dgm:prSet/>
      <dgm:spPr/>
      <dgm:t>
        <a:bodyPr/>
        <a:lstStyle/>
        <a:p>
          <a:endParaRPr lang="en-US"/>
        </a:p>
      </dgm:t>
    </dgm:pt>
    <dgm:pt modelId="{8C5EBB3B-185A-4C50-8BB7-3BA1554954FB}" type="sibTrans" cxnId="{CE045FE6-4A4B-4839-A51E-0B996E983FAD}">
      <dgm:prSet/>
      <dgm:spPr/>
      <dgm:t>
        <a:bodyPr/>
        <a:lstStyle/>
        <a:p>
          <a:endParaRPr lang="en-US"/>
        </a:p>
      </dgm:t>
    </dgm:pt>
    <dgm:pt modelId="{140F7A37-18E1-4FC3-BBB0-16B927AE698A}">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CSRIC and NGSEC integrated into state plan</a:t>
          </a:r>
          <a:endParaRPr lang="en-US" dirty="0">
            <a:solidFill>
              <a:sysClr val="windowText" lastClr="000000">
                <a:hueOff val="0"/>
                <a:satOff val="0"/>
                <a:lumOff val="0"/>
                <a:alphaOff val="0"/>
              </a:sysClr>
            </a:solidFill>
            <a:latin typeface="Calibri"/>
            <a:ea typeface="+mn-ea"/>
            <a:cs typeface="+mn-cs"/>
          </a:endParaRPr>
        </a:p>
      </dgm:t>
    </dgm:pt>
    <dgm:pt modelId="{4AB7280C-3BB6-4FCE-8310-C21A6235A959}" type="parTrans" cxnId="{03249B97-0920-4F85-A705-B6B86D6E08C6}">
      <dgm:prSet/>
      <dgm:spPr/>
      <dgm:t>
        <a:bodyPr/>
        <a:lstStyle/>
        <a:p>
          <a:endParaRPr lang="en-US"/>
        </a:p>
      </dgm:t>
    </dgm:pt>
    <dgm:pt modelId="{10DD0730-8724-492E-87F0-B5DBE667B4BF}" type="sibTrans" cxnId="{03249B97-0920-4F85-A705-B6B86D6E08C6}">
      <dgm:prSet/>
      <dgm:spPr/>
      <dgm:t>
        <a:bodyPr/>
        <a:lstStyle/>
        <a:p>
          <a:endParaRPr lang="en-US"/>
        </a:p>
      </dgm:t>
    </dgm:pt>
    <dgm:pt modelId="{CA2843E1-B187-4029-BFD8-B8B843AB0B77}">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519785EB-7A57-4A9B-AFCB-CF93E99CF38B}" type="parTrans" cxnId="{7912A1E0-7B2E-4D18-A4FA-80CEF5DBD2C4}">
      <dgm:prSet/>
      <dgm:spPr/>
      <dgm:t>
        <a:bodyPr/>
        <a:lstStyle/>
        <a:p>
          <a:endParaRPr lang="en-US"/>
        </a:p>
      </dgm:t>
    </dgm:pt>
    <dgm:pt modelId="{F842A2CC-0F2E-4CD6-84B4-7947B3A5C25D}" type="sibTrans" cxnId="{7912A1E0-7B2E-4D18-A4FA-80CEF5DBD2C4}">
      <dgm:prSet/>
      <dgm:spPr/>
      <dgm:t>
        <a:bodyPr/>
        <a:lstStyle/>
        <a:p>
          <a:endParaRPr lang="en-US"/>
        </a:p>
      </dgm:t>
    </dgm:pt>
    <dgm:pt modelId="{86B7B606-86C8-4814-899D-8CFF2F3DD366}">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40D969C6-823F-449B-BD4D-43EEFAD40C80}" type="parTrans" cxnId="{9C1F0F5B-2BB9-4EB3-B9B0-152DC4D281B2}">
      <dgm:prSet/>
      <dgm:spPr/>
      <dgm:t>
        <a:bodyPr/>
        <a:lstStyle/>
        <a:p>
          <a:endParaRPr lang="en-US"/>
        </a:p>
      </dgm:t>
    </dgm:pt>
    <dgm:pt modelId="{1EBD0101-DC32-4D21-A592-962F708DF537}" type="sibTrans" cxnId="{9C1F0F5B-2BB9-4EB3-B9B0-152DC4D281B2}">
      <dgm:prSet/>
      <dgm:spPr/>
      <dgm:t>
        <a:bodyPr/>
        <a:lstStyle/>
        <a:p>
          <a:endParaRPr lang="en-US"/>
        </a:p>
      </dgm:t>
    </dgm:pt>
    <dgm:pt modelId="{985E940A-5FBF-424E-BBCF-696FD8097D13}">
      <dgm:prSet/>
      <dgm:spPr>
        <a:xfrm>
          <a:off x="2045375" y="1171116"/>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2F39BCB2-EB49-44E7-981A-C7793CA7A461}" type="parTrans" cxnId="{223D5BB5-A3A2-4F26-9F52-7A72CCBD94CC}">
      <dgm:prSet/>
      <dgm:spPr/>
      <dgm:t>
        <a:bodyPr/>
        <a:lstStyle/>
        <a:p>
          <a:endParaRPr lang="en-US"/>
        </a:p>
      </dgm:t>
    </dgm:pt>
    <dgm:pt modelId="{8415B3D7-2C1C-4A17-93C4-29F08806B88A}" type="sibTrans" cxnId="{223D5BB5-A3A2-4F26-9F52-7A72CCBD94CC}">
      <dgm:prSet/>
      <dgm:spPr/>
      <dgm:t>
        <a:bodyPr/>
        <a:lstStyle/>
        <a:p>
          <a:endParaRPr lang="en-US"/>
        </a:p>
      </dgm:t>
    </dgm:pt>
    <dgm:pt modelId="{9CAFA5BF-8C87-4B8E-A156-C288A4E24ACE}">
      <dgm:prSet/>
      <dgm:spPr>
        <a:xfrm>
          <a:off x="3068616" y="819907"/>
          <a:ext cx="2465408"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NG9-1-1 Core Services</a:t>
          </a:r>
          <a:endParaRPr lang="en-US" dirty="0">
            <a:solidFill>
              <a:sysClr val="window" lastClr="FFFFFF"/>
            </a:solidFill>
            <a:latin typeface="Calibri"/>
            <a:ea typeface="+mn-ea"/>
            <a:cs typeface="+mn-cs"/>
          </a:endParaRPr>
        </a:p>
      </dgm:t>
    </dgm:pt>
    <dgm:pt modelId="{4E9EFA94-CAD7-40E5-A7DD-9AEFF3431901}" type="parTrans" cxnId="{ED1DC30C-9A19-4E00-B54B-0B170158555C}">
      <dgm:prSet/>
      <dgm:spPr/>
      <dgm:t>
        <a:bodyPr/>
        <a:lstStyle/>
        <a:p>
          <a:endParaRPr lang="en-US"/>
        </a:p>
      </dgm:t>
    </dgm:pt>
    <dgm:pt modelId="{DAC750BD-4F26-4466-9D9E-E85FB0559719}" type="sibTrans" cxnId="{ED1DC30C-9A19-4E00-B54B-0B170158555C}">
      <dgm:prSet/>
      <dgm:spPr/>
      <dgm:t>
        <a:bodyPr/>
        <a:lstStyle/>
        <a:p>
          <a:endParaRPr lang="en-US"/>
        </a:p>
      </dgm:t>
    </dgm:pt>
    <dgm:pt modelId="{DE891B2E-2D02-49A9-B66D-D60BE10BF5D0}">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ESRP/ECRF/PRF</a:t>
          </a:r>
          <a:endParaRPr lang="en-US" dirty="0">
            <a:solidFill>
              <a:sysClr val="windowText" lastClr="000000">
                <a:hueOff val="0"/>
                <a:satOff val="0"/>
                <a:lumOff val="0"/>
                <a:alphaOff val="0"/>
              </a:sysClr>
            </a:solidFill>
            <a:latin typeface="Calibri"/>
            <a:ea typeface="+mn-ea"/>
            <a:cs typeface="+mn-cs"/>
          </a:endParaRPr>
        </a:p>
      </dgm:t>
    </dgm:pt>
    <dgm:pt modelId="{9CB6DC79-6070-43B4-92EA-628C97BCAD09}" type="parTrans" cxnId="{6D0F7375-CC56-40FD-9DE7-490E40D397B0}">
      <dgm:prSet/>
      <dgm:spPr/>
      <dgm:t>
        <a:bodyPr/>
        <a:lstStyle/>
        <a:p>
          <a:endParaRPr lang="en-US"/>
        </a:p>
      </dgm:t>
    </dgm:pt>
    <dgm:pt modelId="{961D3528-F784-47B1-8CC0-BD70D87F5F6B}" type="sibTrans" cxnId="{6D0F7375-CC56-40FD-9DE7-490E40D397B0}">
      <dgm:prSet/>
      <dgm:spPr/>
      <dgm:t>
        <a:bodyPr/>
        <a:lstStyle/>
        <a:p>
          <a:endParaRPr lang="en-US"/>
        </a:p>
      </dgm:t>
    </dgm:pt>
    <dgm:pt modelId="{8573A054-49D6-4F1F-AA30-6C8ACCA0D49C}">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smtClean="0">
            <a:solidFill>
              <a:sysClr val="windowText" lastClr="000000">
                <a:hueOff val="0"/>
                <a:satOff val="0"/>
                <a:lumOff val="0"/>
                <a:alphaOff val="0"/>
              </a:sysClr>
            </a:solidFill>
            <a:latin typeface="Calibri"/>
            <a:ea typeface="+mn-ea"/>
            <a:cs typeface="+mn-cs"/>
          </a:endParaRPr>
        </a:p>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2998917D-2D09-49C3-9E47-EDB23D3E5D13}" type="parTrans" cxnId="{F9034AFA-C708-4569-B844-99DC5B0B671E}">
      <dgm:prSet/>
      <dgm:spPr/>
      <dgm:t>
        <a:bodyPr/>
        <a:lstStyle/>
        <a:p>
          <a:endParaRPr lang="en-US"/>
        </a:p>
      </dgm:t>
    </dgm:pt>
    <dgm:pt modelId="{9EC53E47-D7E4-4EBB-AD46-7E096E587423}" type="sibTrans" cxnId="{F9034AFA-C708-4569-B844-99DC5B0B671E}">
      <dgm:prSet/>
      <dgm:spPr/>
      <dgm:t>
        <a:bodyPr/>
        <a:lstStyle/>
        <a:p>
          <a:endParaRPr lang="en-US"/>
        </a:p>
      </dgm:t>
    </dgm:pt>
    <dgm:pt modelId="{FF469070-AD71-434E-87F2-CFA6C7429797}">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a:p>
          <a:pPr rtl="0"/>
          <a:r>
            <a:rPr lang="en-US" dirty="0">
              <a:solidFill>
                <a:sysClr val="windowText" lastClr="000000">
                  <a:hueOff val="0"/>
                  <a:satOff val="0"/>
                  <a:lumOff val="0"/>
                  <a:alphaOff val="0"/>
                </a:sysClr>
              </a:solidFill>
              <a:latin typeface="Calibri"/>
              <a:ea typeface="+mn-ea"/>
              <a:cs typeface="+mn-cs"/>
            </a:rPr>
            <a:t>LVF when needed</a:t>
          </a:r>
        </a:p>
      </dgm:t>
    </dgm:pt>
    <dgm:pt modelId="{48D79B71-C655-4034-A015-292616503A59}" type="parTrans" cxnId="{C29072B0-50DB-4FE8-9FB7-D44BE9102BD2}">
      <dgm:prSet/>
      <dgm:spPr/>
      <dgm:t>
        <a:bodyPr/>
        <a:lstStyle/>
        <a:p>
          <a:endParaRPr lang="en-US"/>
        </a:p>
      </dgm:t>
    </dgm:pt>
    <dgm:pt modelId="{D114C461-8DD6-4AC2-A01C-FFE91DE8A757}" type="sibTrans" cxnId="{C29072B0-50DB-4FE8-9FB7-D44BE9102BD2}">
      <dgm:prSet/>
      <dgm:spPr/>
      <dgm:t>
        <a:bodyPr/>
        <a:lstStyle/>
        <a:p>
          <a:endParaRPr lang="en-US"/>
        </a:p>
      </dgm:t>
    </dgm:pt>
    <dgm:pt modelId="{45DC5B1D-66E8-42EF-AB9F-BABBD0B57176}">
      <dgm:prSet/>
      <dgm:spPr>
        <a:xfrm>
          <a:off x="3068616" y="1439487"/>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17CB4165-13C7-429C-ACC1-A969F78A4064}" type="parTrans" cxnId="{27788FA6-C567-470F-A3A2-2F86141E433B}">
      <dgm:prSet/>
      <dgm:spPr/>
      <dgm:t>
        <a:bodyPr/>
        <a:lstStyle/>
        <a:p>
          <a:endParaRPr lang="en-US"/>
        </a:p>
      </dgm:t>
    </dgm:pt>
    <dgm:pt modelId="{70BC9A4E-A62B-41C1-A584-D00F9D591D1A}" type="sibTrans" cxnId="{27788FA6-C567-470F-A3A2-2F86141E433B}">
      <dgm:prSet/>
      <dgm:spPr/>
      <dgm:t>
        <a:bodyPr/>
        <a:lstStyle/>
        <a:p>
          <a:endParaRPr lang="en-US"/>
        </a:p>
      </dgm:t>
    </dgm:pt>
    <dgm:pt modelId="{9D4B0C44-D30E-476D-9A05-89E27149CD7B}">
      <dgm:prSet/>
      <dgm:spPr>
        <a:xfrm>
          <a:off x="4091304" y="1088278"/>
          <a:ext cx="1442720"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Applications</a:t>
          </a:r>
          <a:endParaRPr lang="en-US" dirty="0">
            <a:solidFill>
              <a:sysClr val="window" lastClr="FFFFFF"/>
            </a:solidFill>
            <a:latin typeface="Calibri"/>
            <a:ea typeface="+mn-ea"/>
            <a:cs typeface="+mn-cs"/>
          </a:endParaRPr>
        </a:p>
      </dgm:t>
    </dgm:pt>
    <dgm:pt modelId="{EE062AC0-1A09-4B23-AD21-393B2F9261DC}" type="parTrans" cxnId="{A48C975D-277F-453D-883C-E2F28C0B8587}">
      <dgm:prSet/>
      <dgm:spPr/>
      <dgm:t>
        <a:bodyPr/>
        <a:lstStyle/>
        <a:p>
          <a:endParaRPr lang="en-US"/>
        </a:p>
      </dgm:t>
    </dgm:pt>
    <dgm:pt modelId="{F0E0F641-5358-405D-B8CC-82D29A00299A}" type="sibTrans" cxnId="{A48C975D-277F-453D-883C-E2F28C0B8587}">
      <dgm:prSet/>
      <dgm:spPr/>
      <dgm:t>
        <a:bodyPr/>
        <a:lstStyle/>
        <a:p>
          <a:endParaRPr lang="en-US"/>
        </a:p>
      </dgm:t>
    </dgm:pt>
    <dgm:pt modelId="{335D89A6-EB28-49AF-AF9E-DA50AE396200}">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a:solidFill>
                <a:sysClr val="windowText" lastClr="000000">
                  <a:hueOff val="0"/>
                  <a:satOff val="0"/>
                  <a:lumOff val="0"/>
                  <a:alphaOff val="0"/>
                </a:sysClr>
              </a:solidFill>
              <a:latin typeface="Calibri"/>
              <a:ea typeface="+mn-ea"/>
              <a:cs typeface="+mn-cs"/>
            </a:rPr>
            <a:t>Identify and deploy enhanced applications</a:t>
          </a:r>
        </a:p>
      </dgm:t>
    </dgm:pt>
    <dgm:pt modelId="{DBDE3C9C-926B-4869-B571-1399223832C0}" type="parTrans" cxnId="{74230F39-6839-44D5-A2FC-7BFDF7AB2AE4}">
      <dgm:prSet/>
      <dgm:spPr/>
      <dgm:t>
        <a:bodyPr/>
        <a:lstStyle/>
        <a:p>
          <a:endParaRPr lang="en-US"/>
        </a:p>
      </dgm:t>
    </dgm:pt>
    <dgm:pt modelId="{69368DA8-E258-4B47-9FD6-D45CB18860F5}" type="sibTrans" cxnId="{74230F39-6839-44D5-A2FC-7BFDF7AB2AE4}">
      <dgm:prSet/>
      <dgm:spPr/>
      <dgm:t>
        <a:bodyPr/>
        <a:lstStyle/>
        <a:p>
          <a:endParaRPr lang="en-US"/>
        </a:p>
      </dgm:t>
    </dgm:pt>
    <dgm:pt modelId="{55F1D9C1-5C9E-40A0-B4D8-A7118C1FEC78}">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Integrate with NG9-1-1, PSAP and other  operating environments, as appropriate.</a:t>
          </a:r>
          <a:endParaRPr lang="en-US" dirty="0">
            <a:solidFill>
              <a:sysClr val="windowText" lastClr="000000">
                <a:hueOff val="0"/>
                <a:satOff val="0"/>
                <a:lumOff val="0"/>
                <a:alphaOff val="0"/>
              </a:sysClr>
            </a:solidFill>
            <a:latin typeface="Calibri"/>
            <a:ea typeface="+mn-ea"/>
            <a:cs typeface="+mn-cs"/>
          </a:endParaRPr>
        </a:p>
      </dgm:t>
    </dgm:pt>
    <dgm:pt modelId="{902C3B05-1E08-4469-A73F-D2CFBC739F84}" type="parTrans" cxnId="{60683264-E317-4519-8F06-D80BEF9D6360}">
      <dgm:prSet/>
      <dgm:spPr/>
      <dgm:t>
        <a:bodyPr/>
        <a:lstStyle/>
        <a:p>
          <a:endParaRPr lang="en-US"/>
        </a:p>
      </dgm:t>
    </dgm:pt>
    <dgm:pt modelId="{2C822E75-B46A-4701-878B-C4E48ACEB810}" type="sibTrans" cxnId="{60683264-E317-4519-8F06-D80BEF9D6360}">
      <dgm:prSet/>
      <dgm:spPr/>
      <dgm:t>
        <a:bodyPr/>
        <a:lstStyle/>
        <a:p>
          <a:endParaRPr lang="en-US"/>
        </a:p>
      </dgm:t>
    </dgm:pt>
    <dgm:pt modelId="{CAB69951-B379-4749-B9E7-A3A596D40C3D}">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BCD7C994-95DF-4C6C-B8E8-9CBCE80ACD01}" type="parTrans" cxnId="{4B344B23-7DAA-4BBE-B78B-E7351FBC1992}">
      <dgm:prSet/>
      <dgm:spPr/>
      <dgm:t>
        <a:bodyPr/>
        <a:lstStyle/>
        <a:p>
          <a:endParaRPr lang="en-US"/>
        </a:p>
      </dgm:t>
    </dgm:pt>
    <dgm:pt modelId="{2F77D980-7304-4D0D-9E93-F0EBE6720799}" type="sibTrans" cxnId="{4B344B23-7DAA-4BBE-B78B-E7351FBC1992}">
      <dgm:prSet/>
      <dgm:spPr/>
      <dgm:t>
        <a:bodyPr/>
        <a:lstStyle/>
        <a:p>
          <a:endParaRPr lang="en-US"/>
        </a:p>
      </dgm:t>
    </dgm:pt>
    <dgm:pt modelId="{DD1BDCB1-5BF6-4FBF-BA43-1849040D2A83}">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r>
            <a:rPr lang="en-US" dirty="0" smtClean="0">
              <a:solidFill>
                <a:sysClr val="windowText" lastClr="000000">
                  <a:hueOff val="0"/>
                  <a:satOff val="0"/>
                  <a:lumOff val="0"/>
                  <a:alphaOff val="0"/>
                </a:sysClr>
              </a:solidFill>
              <a:latin typeface="Calibri"/>
              <a:ea typeface="+mn-ea"/>
              <a:cs typeface="+mn-cs"/>
            </a:rPr>
            <a:t>Based upon NENA i3 standards</a:t>
          </a:r>
          <a:endParaRPr lang="en-US" dirty="0">
            <a:solidFill>
              <a:sysClr val="windowText" lastClr="000000">
                <a:hueOff val="0"/>
                <a:satOff val="0"/>
                <a:lumOff val="0"/>
                <a:alphaOff val="0"/>
              </a:sysClr>
            </a:solidFill>
            <a:latin typeface="Calibri"/>
            <a:ea typeface="+mn-ea"/>
            <a:cs typeface="+mn-cs"/>
          </a:endParaRPr>
        </a:p>
      </dgm:t>
    </dgm:pt>
    <dgm:pt modelId="{1BA59A87-D3EA-4408-AF37-132978F47F6D}" type="parTrans" cxnId="{07415A17-189F-419F-855B-835B7B409599}">
      <dgm:prSet/>
      <dgm:spPr/>
      <dgm:t>
        <a:bodyPr/>
        <a:lstStyle/>
        <a:p>
          <a:endParaRPr lang="en-US"/>
        </a:p>
      </dgm:t>
    </dgm:pt>
    <dgm:pt modelId="{64EAA68B-BE1E-42D9-A9DD-1646395A99A6}" type="sibTrans" cxnId="{07415A17-189F-419F-855B-835B7B409599}">
      <dgm:prSet/>
      <dgm:spPr/>
      <dgm:t>
        <a:bodyPr/>
        <a:lstStyle/>
        <a:p>
          <a:endParaRPr lang="en-US"/>
        </a:p>
      </dgm:t>
    </dgm:pt>
    <dgm:pt modelId="{4BFE8CC6-0EBE-41DB-A6D3-DD9DFF4453E6}">
      <dgm:prSet/>
      <dgm:spPr>
        <a:xfrm>
          <a:off x="4091304" y="1707858"/>
          <a:ext cx="1022798" cy="1477746"/>
        </a:xfrm>
        <a:solidFill>
          <a:srgbClr val="EEECE1">
            <a:hueOff val="0"/>
            <a:satOff val="0"/>
            <a:lumOff val="0"/>
            <a:alphaOff val="0"/>
          </a:srgbClr>
        </a:solidFill>
        <a:ln w="25400" cap="flat" cmpd="sng" algn="ctr">
          <a:solidFill>
            <a:srgbClr val="1F497D">
              <a:lumMod val="75000"/>
            </a:srgbClr>
          </a:solidFill>
          <a:prstDash val="solid"/>
        </a:ln>
        <a:effectLst/>
      </dgm:spPr>
      <dgm:t>
        <a:bodyPr/>
        <a:lstStyle/>
        <a:p>
          <a:pPr rtl="0"/>
          <a:endParaRPr lang="en-US" dirty="0">
            <a:solidFill>
              <a:sysClr val="windowText" lastClr="000000">
                <a:hueOff val="0"/>
                <a:satOff val="0"/>
                <a:lumOff val="0"/>
                <a:alphaOff val="0"/>
              </a:sysClr>
            </a:solidFill>
            <a:latin typeface="Calibri"/>
            <a:ea typeface="+mn-ea"/>
            <a:cs typeface="+mn-cs"/>
          </a:endParaRPr>
        </a:p>
      </dgm:t>
    </dgm:pt>
    <dgm:pt modelId="{4C0B6E54-D4CA-4864-ACE4-95DB28ACA0C8}" type="parTrans" cxnId="{2ADCA2CF-F1E9-4BC4-921E-B375CD9D60D5}">
      <dgm:prSet/>
      <dgm:spPr/>
      <dgm:t>
        <a:bodyPr/>
        <a:lstStyle/>
        <a:p>
          <a:endParaRPr lang="en-US"/>
        </a:p>
      </dgm:t>
    </dgm:pt>
    <dgm:pt modelId="{B67681BB-D18D-4EF1-9CC9-2EE5FDE42B88}" type="sibTrans" cxnId="{2ADCA2CF-F1E9-4BC4-921E-B375CD9D60D5}">
      <dgm:prSet/>
      <dgm:spPr/>
      <dgm:t>
        <a:bodyPr/>
        <a:lstStyle/>
        <a:p>
          <a:endParaRPr lang="en-US"/>
        </a:p>
      </dgm:t>
    </dgm:pt>
    <dgm:pt modelId="{14C29144-51F2-48CA-B29A-79DB73511731}">
      <dgm:prSet/>
      <dgm:spPr>
        <a:xfrm>
          <a:off x="2029153" y="510829"/>
          <a:ext cx="3488649"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Security</a:t>
          </a:r>
          <a:endParaRPr lang="en-US" dirty="0">
            <a:solidFill>
              <a:sysClr val="window" lastClr="FFFFFF"/>
            </a:solidFill>
            <a:latin typeface="Calibri"/>
            <a:ea typeface="+mn-ea"/>
            <a:cs typeface="+mn-cs"/>
          </a:endParaRPr>
        </a:p>
      </dgm:t>
    </dgm:pt>
    <dgm:pt modelId="{7D9A7F0F-8F3D-4EBB-9144-C5F5F2782225}" type="sibTrans" cxnId="{FD9E7E87-EB47-4AF2-A7CC-8A9C223271C9}">
      <dgm:prSet/>
      <dgm:spPr/>
      <dgm:t>
        <a:bodyPr/>
        <a:lstStyle/>
        <a:p>
          <a:endParaRPr lang="en-US"/>
        </a:p>
      </dgm:t>
    </dgm:pt>
    <dgm:pt modelId="{D7C30A61-46C6-4134-947B-D7F2E80556B2}" type="parTrans" cxnId="{FD9E7E87-EB47-4AF2-A7CC-8A9C223271C9}">
      <dgm:prSet/>
      <dgm:spPr/>
      <dgm:t>
        <a:bodyPr/>
        <a:lstStyle/>
        <a:p>
          <a:endParaRPr lang="en-US"/>
        </a:p>
      </dgm:t>
    </dgm:pt>
    <dgm:pt modelId="{953D9C2D-8D93-47A4-829D-69473374F7B6}">
      <dgm:prSet/>
      <dgm:spPr>
        <a:xfrm>
          <a:off x="1022687" y="283165"/>
          <a:ext cx="4511337" cy="804802"/>
        </a:xfrm>
        <a:solidFill>
          <a:srgbClr val="1F497D">
            <a:lumMod val="75000"/>
          </a:srgbClr>
        </a:solidFill>
        <a:ln w="38100" cap="flat" cmpd="sng" algn="ctr">
          <a:solidFill>
            <a:srgbClr val="EEECE1">
              <a:hueOff val="0"/>
              <a:satOff val="0"/>
              <a:lumOff val="0"/>
              <a:alphaOff val="0"/>
            </a:srgbClr>
          </a:solidFill>
          <a:prstDash val="solid"/>
        </a:ln>
        <a:effectLst>
          <a:outerShdw blurRad="40000" dist="20000" dir="5400000" rotWithShape="0">
            <a:srgbClr val="000000">
              <a:alpha val="38000"/>
            </a:srgbClr>
          </a:outerShdw>
        </a:effectLst>
      </dgm:spPr>
      <dgm:t>
        <a:bodyPr/>
        <a:lstStyle/>
        <a:p>
          <a:pPr rtl="0"/>
          <a:r>
            <a:rPr lang="en-US" dirty="0" smtClean="0">
              <a:solidFill>
                <a:sysClr val="window" lastClr="FFFFFF"/>
              </a:solidFill>
              <a:latin typeface="Calibri"/>
              <a:ea typeface="+mn-ea"/>
              <a:cs typeface="+mn-cs"/>
            </a:rPr>
            <a:t>GIS data</a:t>
          </a:r>
          <a:endParaRPr lang="en-US" dirty="0">
            <a:solidFill>
              <a:sysClr val="window" lastClr="FFFFFF"/>
            </a:solidFill>
            <a:latin typeface="Calibri"/>
            <a:ea typeface="+mn-ea"/>
            <a:cs typeface="+mn-cs"/>
          </a:endParaRPr>
        </a:p>
      </dgm:t>
    </dgm:pt>
    <dgm:pt modelId="{3EC36CE8-FA01-491F-94C1-AF4EFF3FEEAD}" type="sibTrans" cxnId="{7E9DF62C-C781-491A-B065-82C73455DCA4}">
      <dgm:prSet/>
      <dgm:spPr/>
      <dgm:t>
        <a:bodyPr/>
        <a:lstStyle/>
        <a:p>
          <a:endParaRPr lang="en-US"/>
        </a:p>
      </dgm:t>
    </dgm:pt>
    <dgm:pt modelId="{66A457E6-77DE-4364-8327-A8C1180D2EE7}" type="parTrans" cxnId="{7E9DF62C-C781-491A-B065-82C73455DCA4}">
      <dgm:prSet/>
      <dgm:spPr/>
      <dgm:t>
        <a:bodyPr/>
        <a:lstStyle/>
        <a:p>
          <a:endParaRPr lang="en-US"/>
        </a:p>
      </dgm:t>
    </dgm:pt>
    <dgm:pt modelId="{DC880F54-E747-4AA6-B19A-1250AF5CAC33}" type="pres">
      <dgm:prSet presAssocID="{19D49945-0A60-42AC-8DB4-82AF33AB2DE2}" presName="Name0" presStyleCnt="0">
        <dgm:presLayoutVars>
          <dgm:chMax val="5"/>
          <dgm:chPref val="5"/>
          <dgm:dir/>
          <dgm:animLvl val="lvl"/>
        </dgm:presLayoutVars>
      </dgm:prSet>
      <dgm:spPr/>
      <dgm:t>
        <a:bodyPr/>
        <a:lstStyle/>
        <a:p>
          <a:endParaRPr lang="en-US"/>
        </a:p>
      </dgm:t>
    </dgm:pt>
    <dgm:pt modelId="{89A3739A-2E05-48A3-966B-B433296FA8E2}" type="pres">
      <dgm:prSet presAssocID="{B18C809A-33A6-4B87-A6C5-94E0E9112301}" presName="parentText1" presStyleLbl="node1" presStyleIdx="0"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EA804609-31C8-47AB-B313-0D4935F15A57}" type="pres">
      <dgm:prSet presAssocID="{B18C809A-33A6-4B87-A6C5-94E0E9112301}" presName="childText1" presStyleLbl="solidAlignAcc1" presStyleIdx="0" presStyleCnt="5">
        <dgm:presLayoutVars>
          <dgm:chMax val="0"/>
          <dgm:chPref val="0"/>
          <dgm:bulletEnabled val="1"/>
        </dgm:presLayoutVars>
      </dgm:prSet>
      <dgm:spPr>
        <a:prstGeom prst="rect">
          <a:avLst/>
        </a:prstGeom>
      </dgm:spPr>
      <dgm:t>
        <a:bodyPr/>
        <a:lstStyle/>
        <a:p>
          <a:endParaRPr lang="en-US"/>
        </a:p>
      </dgm:t>
    </dgm:pt>
    <dgm:pt modelId="{9EE96795-4744-4B47-B88E-507D60EA8F41}" type="pres">
      <dgm:prSet presAssocID="{953D9C2D-8D93-47A4-829D-69473374F7B6}" presName="parentText2" presStyleLbl="node1" presStyleIdx="1"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B84303C2-E14C-41BF-8215-62E14D472900}" type="pres">
      <dgm:prSet presAssocID="{953D9C2D-8D93-47A4-829D-69473374F7B6}" presName="childText2" presStyleLbl="solidAlignAcc1" presStyleIdx="1" presStyleCnt="5">
        <dgm:presLayoutVars>
          <dgm:chMax val="0"/>
          <dgm:chPref val="0"/>
          <dgm:bulletEnabled val="1"/>
        </dgm:presLayoutVars>
      </dgm:prSet>
      <dgm:spPr>
        <a:prstGeom prst="rect">
          <a:avLst/>
        </a:prstGeom>
      </dgm:spPr>
      <dgm:t>
        <a:bodyPr/>
        <a:lstStyle/>
        <a:p>
          <a:endParaRPr lang="en-US"/>
        </a:p>
      </dgm:t>
    </dgm:pt>
    <dgm:pt modelId="{CC225E42-FF08-4D06-93AD-ACEF310C5643}" type="pres">
      <dgm:prSet presAssocID="{14C29144-51F2-48CA-B29A-79DB73511731}" presName="parentText3" presStyleLbl="node1" presStyleIdx="2" presStyleCnt="5" custLinFactNeighborX="-465" custLinFactNeighborY="-5058">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6D5D8D35-57F9-43E2-B0CB-EFF5C676752E}" type="pres">
      <dgm:prSet presAssocID="{14C29144-51F2-48CA-B29A-79DB73511731}" presName="childText3" presStyleLbl="solidAlignAcc1" presStyleIdx="2" presStyleCnt="5">
        <dgm:presLayoutVars>
          <dgm:chMax val="0"/>
          <dgm:chPref val="0"/>
          <dgm:bulletEnabled val="1"/>
        </dgm:presLayoutVars>
      </dgm:prSet>
      <dgm:spPr>
        <a:prstGeom prst="rect">
          <a:avLst/>
        </a:prstGeom>
      </dgm:spPr>
      <dgm:t>
        <a:bodyPr/>
        <a:lstStyle/>
        <a:p>
          <a:endParaRPr lang="en-US"/>
        </a:p>
      </dgm:t>
    </dgm:pt>
    <dgm:pt modelId="{4D32B37C-54FE-4668-9D85-0BC585B4AB43}" type="pres">
      <dgm:prSet presAssocID="{9CAFA5BF-8C87-4B8E-A156-C288A4E24ACE}" presName="parentText4" presStyleLbl="node1" presStyleIdx="3" presStyleCnt="5">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34B8142B-E2C7-44F5-A125-AF4F1858CEFB}" type="pres">
      <dgm:prSet presAssocID="{9CAFA5BF-8C87-4B8E-A156-C288A4E24ACE}" presName="childText4" presStyleLbl="solidAlignAcc1" presStyleIdx="3" presStyleCnt="5">
        <dgm:presLayoutVars>
          <dgm:chMax val="0"/>
          <dgm:chPref val="0"/>
          <dgm:bulletEnabled val="1"/>
        </dgm:presLayoutVars>
      </dgm:prSet>
      <dgm:spPr>
        <a:prstGeom prst="rect">
          <a:avLst/>
        </a:prstGeom>
      </dgm:spPr>
      <dgm:t>
        <a:bodyPr/>
        <a:lstStyle/>
        <a:p>
          <a:endParaRPr lang="en-US"/>
        </a:p>
      </dgm:t>
    </dgm:pt>
    <dgm:pt modelId="{2066B317-96B9-4F2F-8627-7DF4EF3BF8A4}" type="pres">
      <dgm:prSet presAssocID="{9D4B0C44-D30E-476D-9A05-89E27149CD7B}" presName="parentText5" presStyleLbl="node1" presStyleIdx="4" presStyleCnt="5" custLinFactNeighborX="396" custLinFactNeighborY="11362">
        <dgm:presLayoutVars>
          <dgm:chMax/>
          <dgm:chPref val="3"/>
          <dgm:bulletEnabled val="1"/>
        </dgm:presLayoutVars>
      </dgm:prSet>
      <dgm:spPr>
        <a:prstGeom prst="rightArrow">
          <a:avLst>
            <a:gd name="adj1" fmla="val 50000"/>
            <a:gd name="adj2" fmla="val 50000"/>
          </a:avLst>
        </a:prstGeom>
      </dgm:spPr>
      <dgm:t>
        <a:bodyPr/>
        <a:lstStyle/>
        <a:p>
          <a:endParaRPr lang="en-US"/>
        </a:p>
      </dgm:t>
    </dgm:pt>
    <dgm:pt modelId="{75C8E12D-8F97-4686-9761-645003979E98}" type="pres">
      <dgm:prSet presAssocID="{9D4B0C44-D30E-476D-9A05-89E27149CD7B}" presName="childText5" presStyleLbl="solidAlignAcc1" presStyleIdx="4" presStyleCnt="5" custScaleY="89238">
        <dgm:presLayoutVars>
          <dgm:chMax val="0"/>
          <dgm:chPref val="0"/>
          <dgm:bulletEnabled val="1"/>
        </dgm:presLayoutVars>
      </dgm:prSet>
      <dgm:spPr>
        <a:prstGeom prst="rect">
          <a:avLst/>
        </a:prstGeom>
      </dgm:spPr>
      <dgm:t>
        <a:bodyPr/>
        <a:lstStyle/>
        <a:p>
          <a:endParaRPr lang="en-US"/>
        </a:p>
      </dgm:t>
    </dgm:pt>
  </dgm:ptLst>
  <dgm:cxnLst>
    <dgm:cxn modelId="{A42412B9-E7D9-4351-AD83-35B008DBCAF0}" type="presOf" srcId="{8573A054-49D6-4F1F-AA30-6C8ACCA0D49C}" destId="{34B8142B-E2C7-44F5-A125-AF4F1858CEFB}" srcOrd="0" destOrd="2" presId="urn:microsoft.com/office/officeart/2009/3/layout/IncreasingArrowsProcess"/>
    <dgm:cxn modelId="{223D5BB5-A3A2-4F26-9F52-7A72CCBD94CC}" srcId="{14C29144-51F2-48CA-B29A-79DB73511731}" destId="{985E940A-5FBF-424E-BBCF-696FD8097D13}" srcOrd="3" destOrd="0" parTransId="{2F39BCB2-EB49-44E7-981A-C7793CA7A461}" sibTransId="{8415B3D7-2C1C-4A17-93C4-29F08806B88A}"/>
    <dgm:cxn modelId="{44E67925-0A50-4CFD-A24E-D9591D944ED8}" type="presOf" srcId="{CAB69951-B379-4749-B9E7-A3A596D40C3D}" destId="{75C8E12D-8F97-4686-9761-645003979E98}" srcOrd="0" destOrd="1" presId="urn:microsoft.com/office/officeart/2009/3/layout/IncreasingArrowsProcess"/>
    <dgm:cxn modelId="{C29072B0-50DB-4FE8-9FB7-D44BE9102BD2}" srcId="{9CAFA5BF-8C87-4B8E-A156-C288A4E24ACE}" destId="{FF469070-AD71-434E-87F2-CFA6C7429797}" srcOrd="1" destOrd="0" parTransId="{48D79B71-C655-4034-A015-292616503A59}" sibTransId="{D114C461-8DD6-4AC2-A01C-FFE91DE8A757}"/>
    <dgm:cxn modelId="{BC083505-FE63-427B-9645-7F4BEF8AFB47}" srcId="{953D9C2D-8D93-47A4-829D-69473374F7B6}" destId="{21FB4F3B-5A55-47A0-9F11-6033BBBAEC44}" srcOrd="1" destOrd="0" parTransId="{CD8B17AC-C7A0-4B26-823C-29A4EA4D5592}" sibTransId="{484ABAF8-8F61-4C19-A15D-C508EBDF70B0}"/>
    <dgm:cxn modelId="{ED1DC30C-9A19-4E00-B54B-0B170158555C}" srcId="{19D49945-0A60-42AC-8DB4-82AF33AB2DE2}" destId="{9CAFA5BF-8C87-4B8E-A156-C288A4E24ACE}" srcOrd="3" destOrd="0" parTransId="{4E9EFA94-CAD7-40E5-A7DD-9AEFF3431901}" sibTransId="{DAC750BD-4F26-4466-9D9E-E85FB0559719}"/>
    <dgm:cxn modelId="{9C1F0F5B-2BB9-4EB3-B9B0-152DC4D281B2}" srcId="{14C29144-51F2-48CA-B29A-79DB73511731}" destId="{86B7B606-86C8-4814-899D-8CFF2F3DD366}" srcOrd="1" destOrd="0" parTransId="{40D969C6-823F-449B-BD4D-43EEFAD40C80}" sibTransId="{1EBD0101-DC32-4D21-A592-962F708DF537}"/>
    <dgm:cxn modelId="{74230F39-6839-44D5-A2FC-7BFDF7AB2AE4}" srcId="{9D4B0C44-D30E-476D-9A05-89E27149CD7B}" destId="{335D89A6-EB28-49AF-AF9E-DA50AE396200}" srcOrd="0" destOrd="0" parTransId="{DBDE3C9C-926B-4869-B571-1399223832C0}" sibTransId="{69368DA8-E258-4B47-9FD6-D45CB18860F5}"/>
    <dgm:cxn modelId="{A0E08948-90AE-41FC-8DEA-7563766A6FD7}" type="presOf" srcId="{140F7A37-18E1-4FC3-BBB0-16B927AE698A}" destId="{6D5D8D35-57F9-43E2-B0CB-EFF5C676752E}" srcOrd="0" destOrd="2" presId="urn:microsoft.com/office/officeart/2009/3/layout/IncreasingArrowsProcess"/>
    <dgm:cxn modelId="{AB216C76-E91C-4389-BDFE-56A35A7DA8EE}" srcId="{953D9C2D-8D93-47A4-829D-69473374F7B6}" destId="{9E103367-A299-488A-B502-EA0CCE37A9FE}" srcOrd="0" destOrd="0" parTransId="{3B7A1D9D-986D-49F6-AF12-ABB4D2DEFD43}" sibTransId="{0C46B68C-FC63-4657-81BF-4CDDD56691CC}"/>
    <dgm:cxn modelId="{7E9DF62C-C781-491A-B065-82C73455DCA4}" srcId="{19D49945-0A60-42AC-8DB4-82AF33AB2DE2}" destId="{953D9C2D-8D93-47A4-829D-69473374F7B6}" srcOrd="1" destOrd="0" parTransId="{66A457E6-77DE-4364-8327-A8C1180D2EE7}" sibTransId="{3EC36CE8-FA01-491F-94C1-AF4EFF3FEEAD}"/>
    <dgm:cxn modelId="{1A3C61C0-83CB-4CD6-AC46-AD23A17BE19D}" srcId="{B18C809A-33A6-4B87-A6C5-94E0E9112301}" destId="{23F4E00B-7D6F-4542-86E8-A18813D7C60C}" srcOrd="0" destOrd="0" parTransId="{300373A0-36A9-4779-9618-7CCF0ED73916}" sibTransId="{0B9C9DF2-D72D-4C4A-942C-EB5DFE1FAE3D}"/>
    <dgm:cxn modelId="{CE045FE6-4A4B-4839-A51E-0B996E983FAD}" srcId="{14C29144-51F2-48CA-B29A-79DB73511731}" destId="{0ADB0AF8-A23B-43A4-B7C3-D856F3A9A965}" srcOrd="0" destOrd="0" parTransId="{3711AD6A-E443-4932-93A1-CA2DEEA7AE46}" sibTransId="{8C5EBB3B-185A-4C50-8BB7-3BA1554954FB}"/>
    <dgm:cxn modelId="{F23FB132-21A0-4094-A456-332EEA885BAA}" type="presOf" srcId="{EF5DB2B9-0478-4891-8968-8B17AA8078BF}" destId="{B84303C2-E14C-41BF-8215-62E14D472900}" srcOrd="0" destOrd="2" presId="urn:microsoft.com/office/officeart/2009/3/layout/IncreasingArrowsProcess"/>
    <dgm:cxn modelId="{3299DCC1-BE13-4198-8AE8-C5B45E023B9A}" type="presOf" srcId="{CFBAFCEF-3E3F-455A-A398-F787BC042098}" destId="{EA804609-31C8-47AB-B313-0D4935F15A57}" srcOrd="0" destOrd="4" presId="urn:microsoft.com/office/officeart/2009/3/layout/IncreasingArrowsProcess"/>
    <dgm:cxn modelId="{7912A1E0-7B2E-4D18-A4FA-80CEF5DBD2C4}" srcId="{14C29144-51F2-48CA-B29A-79DB73511731}" destId="{CA2843E1-B187-4029-BFD8-B8B843AB0B77}" srcOrd="4" destOrd="0" parTransId="{519785EB-7A57-4A9B-AFCB-CF93E99CF38B}" sibTransId="{F842A2CC-0F2E-4CD6-84B4-7947B3A5C25D}"/>
    <dgm:cxn modelId="{07415A17-189F-419F-855B-835B7B409599}" srcId="{9D4B0C44-D30E-476D-9A05-89E27149CD7B}" destId="{DD1BDCB1-5BF6-4FBF-BA43-1849040D2A83}" srcOrd="4" destOrd="0" parTransId="{1BA59A87-D3EA-4408-AF37-132978F47F6D}" sibTransId="{64EAA68B-BE1E-42D9-A9DD-1646395A99A6}"/>
    <dgm:cxn modelId="{551726CD-A4DD-474D-AF30-B165833FD503}" type="presOf" srcId="{23F4E00B-7D6F-4542-86E8-A18813D7C60C}" destId="{EA804609-31C8-47AB-B313-0D4935F15A57}" srcOrd="0" destOrd="0" presId="urn:microsoft.com/office/officeart/2009/3/layout/IncreasingArrowsProcess"/>
    <dgm:cxn modelId="{2BF43B9A-289A-4893-9F40-07480ACA750A}" type="presOf" srcId="{DE891B2E-2D02-49A9-B66D-D60BE10BF5D0}" destId="{34B8142B-E2C7-44F5-A125-AF4F1858CEFB}" srcOrd="0" destOrd="0" presId="urn:microsoft.com/office/officeart/2009/3/layout/IncreasingArrowsProcess"/>
    <dgm:cxn modelId="{3EF7BB01-058E-4F9F-9E4E-4BFDB635EE8D}" type="presOf" srcId="{FA7BA68E-246D-49F1-B714-B238C1DC9F73}" destId="{B84303C2-E14C-41BF-8215-62E14D472900}" srcOrd="0" destOrd="3" presId="urn:microsoft.com/office/officeart/2009/3/layout/IncreasingArrowsProcess"/>
    <dgm:cxn modelId="{F915CE5D-94C9-4938-B5D4-304DF7F925A5}" type="presOf" srcId="{985E940A-5FBF-424E-BBCF-696FD8097D13}" destId="{6D5D8D35-57F9-43E2-B0CB-EFF5C676752E}" srcOrd="0" destOrd="3" presId="urn:microsoft.com/office/officeart/2009/3/layout/IncreasingArrowsProcess"/>
    <dgm:cxn modelId="{4B344B23-7DAA-4BBE-B78B-E7351FBC1992}" srcId="{9D4B0C44-D30E-476D-9A05-89E27149CD7B}" destId="{CAB69951-B379-4749-B9E7-A3A596D40C3D}" srcOrd="1" destOrd="0" parTransId="{BCD7C994-95DF-4C6C-B8E8-9CBCE80ACD01}" sibTransId="{2F77D980-7304-4D0D-9E93-F0EBE6720799}"/>
    <dgm:cxn modelId="{9252F984-7C94-4178-A385-240F686BA013}" type="presOf" srcId="{55F1D9C1-5C9E-40A0-B4D8-A7118C1FEC78}" destId="{75C8E12D-8F97-4686-9761-645003979E98}" srcOrd="0" destOrd="2" presId="urn:microsoft.com/office/officeart/2009/3/layout/IncreasingArrowsProcess"/>
    <dgm:cxn modelId="{4FA158C6-E868-47EF-8E9F-735F9F3603C9}" type="presOf" srcId="{CA2843E1-B187-4029-BFD8-B8B843AB0B77}" destId="{6D5D8D35-57F9-43E2-B0CB-EFF5C676752E}" srcOrd="0" destOrd="4" presId="urn:microsoft.com/office/officeart/2009/3/layout/IncreasingArrowsProcess"/>
    <dgm:cxn modelId="{2A38E5D9-0EBB-4D0C-B5AA-215354E8BAE2}" type="presOf" srcId="{FF469070-AD71-434E-87F2-CFA6C7429797}" destId="{34B8142B-E2C7-44F5-A125-AF4F1858CEFB}" srcOrd="0" destOrd="1" presId="urn:microsoft.com/office/officeart/2009/3/layout/IncreasingArrowsProcess"/>
    <dgm:cxn modelId="{EECB10C3-2DD7-4D5E-B5F5-52CFBEF0CE32}" srcId="{19D49945-0A60-42AC-8DB4-82AF33AB2DE2}" destId="{B18C809A-33A6-4B87-A6C5-94E0E9112301}" srcOrd="0" destOrd="0" parTransId="{DBA35017-78C7-4D04-ABC9-212CAC6FD529}" sibTransId="{750994F1-7939-4845-AD83-8B0AD80F921B}"/>
    <dgm:cxn modelId="{91FAA8BF-3C7D-40D6-89E1-9276E8018EEA}" srcId="{B18C809A-33A6-4B87-A6C5-94E0E9112301}" destId="{CFBAFCEF-3E3F-455A-A398-F787BC042098}" srcOrd="4" destOrd="0" parTransId="{2F7F2F4D-9FA3-47D8-A974-5CFC208CAFC9}" sibTransId="{F923B2D2-D64B-4E81-A14D-3997D92A32F2}"/>
    <dgm:cxn modelId="{2B82B43C-A533-4EF5-B204-C0A84393E3DC}" srcId="{B18C809A-33A6-4B87-A6C5-94E0E9112301}" destId="{734EA17C-D57E-4A48-89F7-42392FC00B3D}" srcOrd="2" destOrd="0" parTransId="{A126965E-4C2C-402E-ABDC-D56811D0F8F0}" sibTransId="{D4BB632F-E853-4E83-A864-84FD06015C45}"/>
    <dgm:cxn modelId="{0C460531-3481-41C3-890E-B194C52E7010}" srcId="{953D9C2D-8D93-47A4-829D-69473374F7B6}" destId="{EF5DB2B9-0478-4891-8968-8B17AA8078BF}" srcOrd="2" destOrd="0" parTransId="{8A371EBA-EC9F-491C-BC6D-E43419E67B82}" sibTransId="{F0CB3671-D0AD-4C8D-AB45-0E523E983C13}"/>
    <dgm:cxn modelId="{60683264-E317-4519-8F06-D80BEF9D6360}" srcId="{9D4B0C44-D30E-476D-9A05-89E27149CD7B}" destId="{55F1D9C1-5C9E-40A0-B4D8-A7118C1FEC78}" srcOrd="2" destOrd="0" parTransId="{902C3B05-1E08-4469-A73F-D2CFBC739F84}" sibTransId="{2C822E75-B46A-4701-878B-C4E48ACEB810}"/>
    <dgm:cxn modelId="{12F89930-857A-4F20-9D04-809A71E9CE8C}" srcId="{B18C809A-33A6-4B87-A6C5-94E0E9112301}" destId="{38832A9B-886D-486B-BA2D-6F56E636F748}" srcOrd="3" destOrd="0" parTransId="{5C101B8D-18EB-48C5-8A86-10F15133535F}" sibTransId="{71921B54-2490-4D18-B213-8E2FA9D6FCBD}"/>
    <dgm:cxn modelId="{FEFF4C13-04BF-4426-846B-06A6DEF0CE3D}" type="presOf" srcId="{21FB4F3B-5A55-47A0-9F11-6033BBBAEC44}" destId="{B84303C2-E14C-41BF-8215-62E14D472900}" srcOrd="0" destOrd="1" presId="urn:microsoft.com/office/officeart/2009/3/layout/IncreasingArrowsProcess"/>
    <dgm:cxn modelId="{FD9E7E87-EB47-4AF2-A7CC-8A9C223271C9}" srcId="{19D49945-0A60-42AC-8DB4-82AF33AB2DE2}" destId="{14C29144-51F2-48CA-B29A-79DB73511731}" srcOrd="2" destOrd="0" parTransId="{D7C30A61-46C6-4134-947B-D7F2E80556B2}" sibTransId="{7D9A7F0F-8F3D-4EBB-9144-C5F5F2782225}"/>
    <dgm:cxn modelId="{2A51341B-5FE6-4110-A7EA-A38DD80651A2}" type="presOf" srcId="{335D89A6-EB28-49AF-AF9E-DA50AE396200}" destId="{75C8E12D-8F97-4686-9761-645003979E98}" srcOrd="0" destOrd="0" presId="urn:microsoft.com/office/officeart/2009/3/layout/IncreasingArrowsProcess"/>
    <dgm:cxn modelId="{348C9FD0-331B-49BD-AD74-6F17ABD02A4B}" type="presOf" srcId="{0ADB0AF8-A23B-43A4-B7C3-D856F3A9A965}" destId="{6D5D8D35-57F9-43E2-B0CB-EFF5C676752E}" srcOrd="0" destOrd="0" presId="urn:microsoft.com/office/officeart/2009/3/layout/IncreasingArrowsProcess"/>
    <dgm:cxn modelId="{DAD17BE5-6A13-4C0B-93B7-ED997105EB8B}" srcId="{953D9C2D-8D93-47A4-829D-69473374F7B6}" destId="{1168FD34-4AEB-4120-B282-A24CC81CE90B}" srcOrd="4" destOrd="0" parTransId="{662CB698-2FF5-4D73-9414-18AA5DF16A3F}" sibTransId="{15D61EBB-017F-4A7E-9164-E7B3634BC134}"/>
    <dgm:cxn modelId="{2ADCA2CF-F1E9-4BC4-921E-B375CD9D60D5}" srcId="{9D4B0C44-D30E-476D-9A05-89E27149CD7B}" destId="{4BFE8CC6-0EBE-41DB-A6D3-DD9DFF4453E6}" srcOrd="3" destOrd="0" parTransId="{4C0B6E54-D4CA-4864-ACE4-95DB28ACA0C8}" sibTransId="{B67681BB-D18D-4EF1-9CC9-2EE5FDE42B88}"/>
    <dgm:cxn modelId="{A48C975D-277F-453D-883C-E2F28C0B8587}" srcId="{19D49945-0A60-42AC-8DB4-82AF33AB2DE2}" destId="{9D4B0C44-D30E-476D-9A05-89E27149CD7B}" srcOrd="4" destOrd="0" parTransId="{EE062AC0-1A09-4B23-AD21-393B2F9261DC}" sibTransId="{F0E0F641-5358-405D-B8CC-82D29A00299A}"/>
    <dgm:cxn modelId="{7045CD95-2404-4A8D-9AB9-F389B169CDE9}" type="presOf" srcId="{19D49945-0A60-42AC-8DB4-82AF33AB2DE2}" destId="{DC880F54-E747-4AA6-B19A-1250AF5CAC33}" srcOrd="0" destOrd="0" presId="urn:microsoft.com/office/officeart/2009/3/layout/IncreasingArrowsProcess"/>
    <dgm:cxn modelId="{453C24D2-DBAA-47C9-81C7-C64D1A95C9C5}" type="presOf" srcId="{1168FD34-4AEB-4120-B282-A24CC81CE90B}" destId="{B84303C2-E14C-41BF-8215-62E14D472900}" srcOrd="0" destOrd="4" presId="urn:microsoft.com/office/officeart/2009/3/layout/IncreasingArrowsProcess"/>
    <dgm:cxn modelId="{4E1C8175-3EA0-4BA2-91A6-48B34CC09E48}" type="presOf" srcId="{14C29144-51F2-48CA-B29A-79DB73511731}" destId="{CC225E42-FF08-4D06-93AD-ACEF310C5643}" srcOrd="0" destOrd="0" presId="urn:microsoft.com/office/officeart/2009/3/layout/IncreasingArrowsProcess"/>
    <dgm:cxn modelId="{6718BE22-C7FA-4133-BCA7-C9A35912A597}" type="presOf" srcId="{38832A9B-886D-486B-BA2D-6F56E636F748}" destId="{EA804609-31C8-47AB-B313-0D4935F15A57}" srcOrd="0" destOrd="3" presId="urn:microsoft.com/office/officeart/2009/3/layout/IncreasingArrowsProcess"/>
    <dgm:cxn modelId="{6F88F731-E391-4FF8-B3FA-604564B72D75}" srcId="{B18C809A-33A6-4B87-A6C5-94E0E9112301}" destId="{28C1640B-E006-4FFC-B817-0A320D97CE90}" srcOrd="1" destOrd="0" parTransId="{53E0696C-CAEB-4CBB-B139-49A2D5DDDA3F}" sibTransId="{D93739F1-8BE0-4682-8774-E6CC44B3410F}"/>
    <dgm:cxn modelId="{417FB030-E5CB-4650-BE91-07CEE904D2EB}" type="presOf" srcId="{B18C809A-33A6-4B87-A6C5-94E0E9112301}" destId="{89A3739A-2E05-48A3-966B-B433296FA8E2}" srcOrd="0" destOrd="0" presId="urn:microsoft.com/office/officeart/2009/3/layout/IncreasingArrowsProcess"/>
    <dgm:cxn modelId="{0478F474-2497-419B-BC17-2E493BC239A7}" type="presOf" srcId="{953D9C2D-8D93-47A4-829D-69473374F7B6}" destId="{9EE96795-4744-4B47-B88E-507D60EA8F41}" srcOrd="0" destOrd="0" presId="urn:microsoft.com/office/officeart/2009/3/layout/IncreasingArrowsProcess"/>
    <dgm:cxn modelId="{742A1687-6EA8-444C-88D4-EB1101BD3898}" type="presOf" srcId="{28C1640B-E006-4FFC-B817-0A320D97CE90}" destId="{EA804609-31C8-47AB-B313-0D4935F15A57}" srcOrd="0" destOrd="1" presId="urn:microsoft.com/office/officeart/2009/3/layout/IncreasingArrowsProcess"/>
    <dgm:cxn modelId="{DAC42A44-4AFC-4E98-ACA4-871D0613239E}" type="presOf" srcId="{DD1BDCB1-5BF6-4FBF-BA43-1849040D2A83}" destId="{75C8E12D-8F97-4686-9761-645003979E98}" srcOrd="0" destOrd="4" presId="urn:microsoft.com/office/officeart/2009/3/layout/IncreasingArrowsProcess"/>
    <dgm:cxn modelId="{AF087A2A-C565-4036-A3B4-CAE92E0AD7ED}" type="presOf" srcId="{4BFE8CC6-0EBE-41DB-A6D3-DD9DFF4453E6}" destId="{75C8E12D-8F97-4686-9761-645003979E98}" srcOrd="0" destOrd="3" presId="urn:microsoft.com/office/officeart/2009/3/layout/IncreasingArrowsProcess"/>
    <dgm:cxn modelId="{CFFE18F5-B553-4587-87E4-FE74A6975A2F}" type="presOf" srcId="{734EA17C-D57E-4A48-89F7-42392FC00B3D}" destId="{EA804609-31C8-47AB-B313-0D4935F15A57}" srcOrd="0" destOrd="2" presId="urn:microsoft.com/office/officeart/2009/3/layout/IncreasingArrowsProcess"/>
    <dgm:cxn modelId="{CD0F05C0-2278-45A7-BAA5-FDA323C74299}" type="presOf" srcId="{9CAFA5BF-8C87-4B8E-A156-C288A4E24ACE}" destId="{4D32B37C-54FE-4668-9D85-0BC585B4AB43}" srcOrd="0" destOrd="0" presId="urn:microsoft.com/office/officeart/2009/3/layout/IncreasingArrowsProcess"/>
    <dgm:cxn modelId="{6875754D-167F-4127-8525-E23266F187EA}" type="presOf" srcId="{9E103367-A299-488A-B502-EA0CCE37A9FE}" destId="{B84303C2-E14C-41BF-8215-62E14D472900}" srcOrd="0" destOrd="0" presId="urn:microsoft.com/office/officeart/2009/3/layout/IncreasingArrowsProcess"/>
    <dgm:cxn modelId="{27788FA6-C567-470F-A3A2-2F86141E433B}" srcId="{9CAFA5BF-8C87-4B8E-A156-C288A4E24ACE}" destId="{45DC5B1D-66E8-42EF-AB9F-BABBD0B57176}" srcOrd="3" destOrd="0" parTransId="{17CB4165-13C7-429C-ACC1-A969F78A4064}" sibTransId="{70BC9A4E-A62B-41C1-A584-D00F9D591D1A}"/>
    <dgm:cxn modelId="{1AEBD1DE-F395-44EE-9518-BF5123B9D7E2}" type="presOf" srcId="{45DC5B1D-66E8-42EF-AB9F-BABBD0B57176}" destId="{34B8142B-E2C7-44F5-A125-AF4F1858CEFB}" srcOrd="0" destOrd="3" presId="urn:microsoft.com/office/officeart/2009/3/layout/IncreasingArrowsProcess"/>
    <dgm:cxn modelId="{F9034AFA-C708-4569-B844-99DC5B0B671E}" srcId="{9CAFA5BF-8C87-4B8E-A156-C288A4E24ACE}" destId="{8573A054-49D6-4F1F-AA30-6C8ACCA0D49C}" srcOrd="2" destOrd="0" parTransId="{2998917D-2D09-49C3-9E47-EDB23D3E5D13}" sibTransId="{9EC53E47-D7E4-4EBB-AD46-7E096E587423}"/>
    <dgm:cxn modelId="{DD8A16E4-BE7E-4667-8630-B12A7ECD3B6E}" type="presOf" srcId="{9D4B0C44-D30E-476D-9A05-89E27149CD7B}" destId="{2066B317-96B9-4F2F-8627-7DF4EF3BF8A4}" srcOrd="0" destOrd="0" presId="urn:microsoft.com/office/officeart/2009/3/layout/IncreasingArrowsProcess"/>
    <dgm:cxn modelId="{F2FF9011-65A2-412C-B678-134D4A60F5AF}" srcId="{953D9C2D-8D93-47A4-829D-69473374F7B6}" destId="{FA7BA68E-246D-49F1-B714-B238C1DC9F73}" srcOrd="3" destOrd="0" parTransId="{3B7ACADB-AF74-4B50-8CD8-5B2388CDA064}" sibTransId="{EA1C9B56-1BEF-4D7B-9AA3-8F293021CB38}"/>
    <dgm:cxn modelId="{84EDC69B-EBBD-4D19-A4A2-DA08061025D9}" type="presOf" srcId="{86B7B606-86C8-4814-899D-8CFF2F3DD366}" destId="{6D5D8D35-57F9-43E2-B0CB-EFF5C676752E}" srcOrd="0" destOrd="1" presId="urn:microsoft.com/office/officeart/2009/3/layout/IncreasingArrowsProcess"/>
    <dgm:cxn modelId="{03249B97-0920-4F85-A705-B6B86D6E08C6}" srcId="{14C29144-51F2-48CA-B29A-79DB73511731}" destId="{140F7A37-18E1-4FC3-BBB0-16B927AE698A}" srcOrd="2" destOrd="0" parTransId="{4AB7280C-3BB6-4FCE-8310-C21A6235A959}" sibTransId="{10DD0730-8724-492E-87F0-B5DBE667B4BF}"/>
    <dgm:cxn modelId="{6D0F7375-CC56-40FD-9DE7-490E40D397B0}" srcId="{9CAFA5BF-8C87-4B8E-A156-C288A4E24ACE}" destId="{DE891B2E-2D02-49A9-B66D-D60BE10BF5D0}" srcOrd="0" destOrd="0" parTransId="{9CB6DC79-6070-43B4-92EA-628C97BCAD09}" sibTransId="{961D3528-F784-47B1-8CC0-BD70D87F5F6B}"/>
    <dgm:cxn modelId="{608CD101-AD7B-4955-BE6E-6F33A4E406AF}" type="presParOf" srcId="{DC880F54-E747-4AA6-B19A-1250AF5CAC33}" destId="{89A3739A-2E05-48A3-966B-B433296FA8E2}" srcOrd="0" destOrd="0" presId="urn:microsoft.com/office/officeart/2009/3/layout/IncreasingArrowsProcess"/>
    <dgm:cxn modelId="{CDCFE70F-718F-4D31-A32D-AA880EBB41A9}" type="presParOf" srcId="{DC880F54-E747-4AA6-B19A-1250AF5CAC33}" destId="{EA804609-31C8-47AB-B313-0D4935F15A57}" srcOrd="1" destOrd="0" presId="urn:microsoft.com/office/officeart/2009/3/layout/IncreasingArrowsProcess"/>
    <dgm:cxn modelId="{4C963940-ADB3-4618-A161-AAADC368DE17}" type="presParOf" srcId="{DC880F54-E747-4AA6-B19A-1250AF5CAC33}" destId="{9EE96795-4744-4B47-B88E-507D60EA8F41}" srcOrd="2" destOrd="0" presId="urn:microsoft.com/office/officeart/2009/3/layout/IncreasingArrowsProcess"/>
    <dgm:cxn modelId="{2162EC0A-2082-411C-8AD3-492AB173FA47}" type="presParOf" srcId="{DC880F54-E747-4AA6-B19A-1250AF5CAC33}" destId="{B84303C2-E14C-41BF-8215-62E14D472900}" srcOrd="3" destOrd="0" presId="urn:microsoft.com/office/officeart/2009/3/layout/IncreasingArrowsProcess"/>
    <dgm:cxn modelId="{DD66E238-7EBE-487F-B765-6C691AE3EE61}" type="presParOf" srcId="{DC880F54-E747-4AA6-B19A-1250AF5CAC33}" destId="{CC225E42-FF08-4D06-93AD-ACEF310C5643}" srcOrd="4" destOrd="0" presId="urn:microsoft.com/office/officeart/2009/3/layout/IncreasingArrowsProcess"/>
    <dgm:cxn modelId="{24744FD9-8B54-43B4-B179-8BD287565A7B}" type="presParOf" srcId="{DC880F54-E747-4AA6-B19A-1250AF5CAC33}" destId="{6D5D8D35-57F9-43E2-B0CB-EFF5C676752E}" srcOrd="5" destOrd="0" presId="urn:microsoft.com/office/officeart/2009/3/layout/IncreasingArrowsProcess"/>
    <dgm:cxn modelId="{A5BF13A3-220B-454A-98B2-C063F2FAAE88}" type="presParOf" srcId="{DC880F54-E747-4AA6-B19A-1250AF5CAC33}" destId="{4D32B37C-54FE-4668-9D85-0BC585B4AB43}" srcOrd="6" destOrd="0" presId="urn:microsoft.com/office/officeart/2009/3/layout/IncreasingArrowsProcess"/>
    <dgm:cxn modelId="{B57BB549-6059-45CB-82BB-4C743110B18D}" type="presParOf" srcId="{DC880F54-E747-4AA6-B19A-1250AF5CAC33}" destId="{34B8142B-E2C7-44F5-A125-AF4F1858CEFB}" srcOrd="7" destOrd="0" presId="urn:microsoft.com/office/officeart/2009/3/layout/IncreasingArrowsProcess"/>
    <dgm:cxn modelId="{08E8E7C1-9AE6-47A4-94E1-D6DEE647818D}" type="presParOf" srcId="{DC880F54-E747-4AA6-B19A-1250AF5CAC33}" destId="{2066B317-96B9-4F2F-8627-7DF4EF3BF8A4}" srcOrd="8" destOrd="0" presId="urn:microsoft.com/office/officeart/2009/3/layout/IncreasingArrowsProcess"/>
    <dgm:cxn modelId="{779D7062-221D-4FF4-9045-E69ADA8640DD}" type="presParOf" srcId="{DC880F54-E747-4AA6-B19A-1250AF5CAC33}" destId="{75C8E12D-8F97-4686-9761-645003979E98}" srcOrd="9"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BF016A88-DBB8-467E-AA12-33AFA19FFAC9}" type="datetimeFigureOut">
              <a:rPr lang="en-US" smtClean="0"/>
              <a:t>12/10/2015</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FA28163A-FCE1-4B1E-89C3-421E8E6BAC20}" type="slidenum">
              <a:rPr lang="en-US" smtClean="0"/>
              <a:t>‹#›</a:t>
            </a:fld>
            <a:endParaRPr lang="en-US"/>
          </a:p>
        </p:txBody>
      </p:sp>
    </p:spTree>
    <p:extLst>
      <p:ext uri="{BB962C8B-B14F-4D97-AF65-F5344CB8AC3E}">
        <p14:creationId xmlns:p14="http://schemas.microsoft.com/office/powerpoint/2010/main" val="14707334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55F3E5F0-6975-42C2-BBC9-4145DA07FF0B}" type="datetimeFigureOut">
              <a:rPr lang="en-US" smtClean="0"/>
              <a:t>12/10/2015</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0BEDF569-1055-466F-BC01-A2931839F8FB}" type="slidenum">
              <a:rPr lang="en-US" smtClean="0"/>
              <a:t>‹#›</a:t>
            </a:fld>
            <a:endParaRPr lang="en-US"/>
          </a:p>
        </p:txBody>
      </p:sp>
    </p:spTree>
    <p:extLst>
      <p:ext uri="{BB962C8B-B14F-4D97-AF65-F5344CB8AC3E}">
        <p14:creationId xmlns:p14="http://schemas.microsoft.com/office/powerpoint/2010/main" val="894112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7010400" y="2052960"/>
            <a:ext cx="1981200" cy="1828800"/>
          </a:xfrm>
        </p:spPr>
        <p:txBody>
          <a:bodyPr anchor="ctr">
            <a:normAutofit/>
          </a:bodyPr>
          <a:lstStyle>
            <a:lvl1pPr marL="0" indent="0" algn="l">
              <a:buNone/>
              <a:defRPr sz="19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0" name="Date Placeholder 9"/>
          <p:cNvSpPr>
            <a:spLocks noGrp="1"/>
          </p:cNvSpPr>
          <p:nvPr>
            <p:ph type="dt" sz="half" idx="10"/>
          </p:nvPr>
        </p:nvSpPr>
        <p:spPr/>
        <p:txBody>
          <a:bodyPr/>
          <a:lstStyle>
            <a:lvl1pPr>
              <a:defRPr>
                <a:solidFill>
                  <a:schemeClr val="bg2"/>
                </a:solidFill>
              </a:defRPr>
            </a:lvl1pPr>
          </a:lstStyle>
          <a:p>
            <a:fld id="{A03F9BBA-35E0-4FC0-AD9A-4E39054D0B34}" type="datetime1">
              <a:rPr lang="en-US" smtClean="0"/>
              <a:t>12/10/2015</a:t>
            </a:fld>
            <a:endParaRPr lang="en-US"/>
          </a:p>
        </p:txBody>
      </p:sp>
      <p:sp>
        <p:nvSpPr>
          <p:cNvPr id="11" name="Slide Number Placeholder 10"/>
          <p:cNvSpPr>
            <a:spLocks noGrp="1"/>
          </p:cNvSpPr>
          <p:nvPr>
            <p:ph type="sldNum" sz="quarter" idx="11"/>
          </p:nvPr>
        </p:nvSpPr>
        <p:spPr/>
        <p:txBody>
          <a:bodyPr/>
          <a:lstStyle>
            <a:lvl1pPr>
              <a:defRPr>
                <a:solidFill>
                  <a:srgbClr val="FFFFFF"/>
                </a:solidFill>
              </a:defRPr>
            </a:lvl1pPr>
          </a:lstStyle>
          <a:p>
            <a:fld id="{DBC1499B-7656-4DD0-98BE-B454AFA54BDF}" type="slidenum">
              <a:rPr lang="en-US" smtClean="0"/>
              <a:t>‹#›</a:t>
            </a:fld>
            <a:endParaRPr lang="en-US"/>
          </a:p>
        </p:txBody>
      </p:sp>
      <p:sp>
        <p:nvSpPr>
          <p:cNvPr id="12" name="Footer Placeholder 11"/>
          <p:cNvSpPr>
            <a:spLocks noGrp="1"/>
          </p:cNvSpPr>
          <p:nvPr>
            <p:ph type="ftr" sz="quarter" idx="12"/>
          </p:nvPr>
        </p:nvSpPr>
        <p:spPr/>
        <p:txBody>
          <a:bodyPr/>
          <a:lstStyle>
            <a:lvl1pPr>
              <a:defRPr>
                <a:solidFill>
                  <a:schemeClr val="bg2"/>
                </a:solidFill>
              </a:defRPr>
            </a:lvl1pPr>
          </a:lstStyle>
          <a:p>
            <a:endParaRPr lang="en-US"/>
          </a:p>
        </p:txBody>
      </p:sp>
      <p:sp>
        <p:nvSpPr>
          <p:cNvPr id="13" name="Title 12"/>
          <p:cNvSpPr>
            <a:spLocks noGrp="1"/>
          </p:cNvSpPr>
          <p:nvPr>
            <p:ph type="title"/>
          </p:nvPr>
        </p:nvSpPr>
        <p:spPr>
          <a:xfrm>
            <a:off x="457200" y="2052960"/>
            <a:ext cx="6324600" cy="182880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B88A8F9-9AF1-444B-88D3-C364F16DEEE9}" type="datetime1">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99B-7656-4DD0-98BE-B454AFA54BD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152400" y="147319"/>
            <a:ext cx="6705600"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47319"/>
            <a:ext cx="1956046"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a:off x="7162800" y="274638"/>
            <a:ext cx="1676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FBD4DD-6E41-4DCC-BD7E-888D69D325EF}" type="datetime1">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DBC1499B-7656-4DD0-98BE-B454AFA54BD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418862E-7F5B-49D5-979E-2815E0C9E7CB}" type="datetime1">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C1499B-7656-4DD0-98BE-B454AFA54BDF}"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7010400" y="152399"/>
            <a:ext cx="1981200" cy="655624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400" y="153923"/>
            <a:ext cx="6705600" cy="6553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7162799" y="2892277"/>
            <a:ext cx="1600201" cy="1645920"/>
          </a:xfrm>
        </p:spPr>
        <p:txBody>
          <a:bodyPr anchor="ctr"/>
          <a:lstStyle>
            <a:lvl1pPr marL="0" indent="0">
              <a:buNone/>
              <a:defRPr sz="20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9" name="Date Placeholder 8"/>
          <p:cNvSpPr>
            <a:spLocks noGrp="1"/>
          </p:cNvSpPr>
          <p:nvPr>
            <p:ph type="dt" sz="half" idx="10"/>
          </p:nvPr>
        </p:nvSpPr>
        <p:spPr/>
        <p:txBody>
          <a:bodyPr/>
          <a:lstStyle>
            <a:lvl1pPr>
              <a:defRPr>
                <a:solidFill>
                  <a:srgbClr val="FFFFFF"/>
                </a:solidFill>
              </a:defRPr>
            </a:lvl1pPr>
          </a:lstStyle>
          <a:p>
            <a:fld id="{D5A04CA9-A4E8-4AFF-B3EB-63357D749EBD}" type="datetime1">
              <a:rPr lang="en-US" smtClean="0"/>
              <a:t>12/10/2015</a:t>
            </a:fld>
            <a:endParaRPr lang="en-US"/>
          </a:p>
        </p:txBody>
      </p:sp>
      <p:sp>
        <p:nvSpPr>
          <p:cNvPr id="10" name="Slide Number Placeholder 9"/>
          <p:cNvSpPr>
            <a:spLocks noGrp="1"/>
          </p:cNvSpPr>
          <p:nvPr>
            <p:ph type="sldNum" sz="quarter" idx="11"/>
          </p:nvPr>
        </p:nvSpPr>
        <p:spPr/>
        <p:txBody>
          <a:bodyPr/>
          <a:lstStyle>
            <a:lvl1pPr>
              <a:defRPr>
                <a:solidFill>
                  <a:schemeClr val="bg2"/>
                </a:solidFill>
              </a:defRPr>
            </a:lvl1pPr>
          </a:lstStyle>
          <a:p>
            <a:fld id="{DBC1499B-7656-4DD0-98BE-B454AFA54BDF}" type="slidenum">
              <a:rPr lang="en-US" smtClean="0"/>
              <a:t>‹#›</a:t>
            </a:fld>
            <a:endParaRPr lang="en-US"/>
          </a:p>
        </p:txBody>
      </p:sp>
      <p:sp>
        <p:nvSpPr>
          <p:cNvPr id="11" name="Footer Placeholder 10"/>
          <p:cNvSpPr>
            <a:spLocks noGrp="1"/>
          </p:cNvSpPr>
          <p:nvPr>
            <p:ph type="ftr" sz="quarter" idx="12"/>
          </p:nvPr>
        </p:nvSpPr>
        <p:spPr/>
        <p:txBody>
          <a:bodyPr/>
          <a:lstStyle>
            <a:lvl1pPr>
              <a:defRPr>
                <a:solidFill>
                  <a:srgbClr val="FFFFFF"/>
                </a:solidFill>
              </a:defRPr>
            </a:lvl1pPr>
          </a:lstStyle>
          <a:p>
            <a:endParaRPr lang="en-US"/>
          </a:p>
        </p:txBody>
      </p:sp>
      <p:sp>
        <p:nvSpPr>
          <p:cNvPr id="12" name="Title 11"/>
          <p:cNvSpPr>
            <a:spLocks noGrp="1"/>
          </p:cNvSpPr>
          <p:nvPr>
            <p:ph type="title"/>
          </p:nvPr>
        </p:nvSpPr>
        <p:spPr>
          <a:xfrm>
            <a:off x="381000" y="2892277"/>
            <a:ext cx="6324600" cy="1645920"/>
          </a:xfrm>
        </p:spPr>
        <p:txBody>
          <a:bodyPr/>
          <a:lstStyle>
            <a:lvl1pPr algn="r">
              <a:defRPr sz="4200" spc="150" baseline="0"/>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719072"/>
            <a:ext cx="4038600" cy="440740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4FCE903-1A3D-4057-A195-52682D66E084}" type="datetime1">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499B-7656-4DD0-98BE-B454AFA54BDF}" type="slidenum">
              <a:rPr lang="en-US" smtClean="0"/>
              <a:t>‹#›</a:t>
            </a:fld>
            <a:endParaRPr lang="en-US"/>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722438"/>
            <a:ext cx="4040188"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399"/>
            <a:ext cx="4040188"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025" y="1722438"/>
            <a:ext cx="4041775" cy="639762"/>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438399"/>
            <a:ext cx="4041775" cy="3687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7FA82-AB22-411B-901A-A54227D06F9D}" type="datetime1">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C1499B-7656-4DD0-98BE-B454AFA54BDF}" type="slidenum">
              <a:rPr lang="en-US" smtClean="0"/>
              <a:t>‹#›</a:t>
            </a:fld>
            <a:endParaRPr lang="en-US"/>
          </a:p>
        </p:txBody>
      </p:sp>
      <p:sp>
        <p:nvSpPr>
          <p:cNvPr id="10" name="Title 9"/>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C379A12-9E79-4762-A069-A8045E660D17}" type="datetime1">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C1499B-7656-4DD0-98BE-B454AFA54BDF}" type="slidenum">
              <a:rPr lang="en-US" smtClean="0"/>
              <a:t>‹#›</a:t>
            </a:fld>
            <a:endParaRPr lang="en-US"/>
          </a:p>
        </p:txBody>
      </p:sp>
      <p:sp>
        <p:nvSpPr>
          <p:cNvPr id="6" name="Title 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52400" y="150919"/>
            <a:ext cx="8831802" cy="655624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p:txBody>
          <a:bodyPr/>
          <a:lstStyle/>
          <a:p>
            <a:fld id="{CFADD640-96AA-482E-8883-C859B406D643}" type="datetime1">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C1499B-7656-4DD0-98BE-B454AFA54BD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2"/>
      </p:bgRef>
    </p:bg>
    <p:spTree>
      <p:nvGrpSpPr>
        <p:cNvPr id="1" name=""/>
        <p:cNvGrpSpPr/>
        <p:nvPr/>
      </p:nvGrpSpPr>
      <p:grpSpPr>
        <a:xfrm>
          <a:off x="0" y="0"/>
          <a:ext cx="0" cy="0"/>
          <a:chOff x="0" y="0"/>
          <a:chExt cx="0" cy="0"/>
        </a:xfrm>
      </p:grpSpPr>
      <p:sp>
        <p:nvSpPr>
          <p:cNvPr id="10" name="Rectangle 9"/>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7010400" y="150876"/>
            <a:ext cx="1981200" cy="655624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152400" y="152400"/>
            <a:ext cx="6705600" cy="6553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9600" y="304800"/>
            <a:ext cx="586740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159752" y="2130552"/>
            <a:ext cx="1673352" cy="2816352"/>
          </a:xfrm>
        </p:spPr>
        <p:txBody>
          <a:bodyPr tIns="0"/>
          <a:lstStyle>
            <a:lvl1pPr marL="0" indent="0">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459055-9942-4612-9585-242991881F37}" type="datetime1">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ln>
            <a:noFill/>
          </a:ln>
        </p:spPr>
        <p:txBody>
          <a:bodyPr/>
          <a:lstStyle>
            <a:lvl1pPr>
              <a:defRPr>
                <a:solidFill>
                  <a:srgbClr val="FFFFFF"/>
                </a:solidFill>
              </a:defRPr>
            </a:lvl1pPr>
          </a:lstStyle>
          <a:p>
            <a:fld id="{DBC1499B-7656-4DD0-98BE-B454AFA54BDF}" type="slidenum">
              <a:rPr lang="en-US" smtClean="0"/>
              <a:t>‹#›</a:t>
            </a:fld>
            <a:endParaRPr lang="en-US"/>
          </a:p>
        </p:txBody>
      </p:sp>
      <p:sp>
        <p:nvSpPr>
          <p:cNvPr id="11" name="Title 10"/>
          <p:cNvSpPr>
            <a:spLocks noGrp="1"/>
          </p:cNvSpPr>
          <p:nvPr>
            <p:ph type="title"/>
          </p:nvPr>
        </p:nvSpPr>
        <p:spPr>
          <a:xfrm>
            <a:off x="7159752" y="457200"/>
            <a:ext cx="1675660" cy="1673352"/>
          </a:xfrm>
        </p:spPr>
        <p:txBody>
          <a:bodyPr anchor="b"/>
          <a:lstStyle>
            <a:lvl1pPr algn="l">
              <a:defRPr sz="2000" spc="150" baseline="0"/>
            </a:lvl1pPr>
          </a:lstStyle>
          <a:p>
            <a:r>
              <a:rPr lang="en-US" smtClean="0"/>
              <a:t>Click to edit Master 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1">
        <a:schemeClr val="bg2"/>
      </p:bgRef>
    </p:bg>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9" name="Rectangle 8"/>
          <p:cNvSpPr/>
          <p:nvPr/>
        </p:nvSpPr>
        <p:spPr>
          <a:xfrm>
            <a:off x="7010400" y="150876"/>
            <a:ext cx="1981200" cy="655624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152400" y="152400"/>
            <a:ext cx="6705600" cy="6553200"/>
          </a:xfr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162800" y="2133600"/>
            <a:ext cx="1676400" cy="2971800"/>
          </a:xfrm>
        </p:spPr>
        <p:txBody>
          <a:bodyPr tIns="0"/>
          <a:lstStyle>
            <a:lvl1pPr marL="0" indent="0">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A66789-69D4-427D-A05B-78C8B78A2A1C}" type="datetime1">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C1499B-7656-4DD0-98BE-B454AFA54BDF}" type="slidenum">
              <a:rPr lang="en-US" smtClean="0"/>
              <a:t>‹#›</a:t>
            </a:fld>
            <a:endParaRPr lang="en-US"/>
          </a:p>
        </p:txBody>
      </p:sp>
      <p:sp>
        <p:nvSpPr>
          <p:cNvPr id="10" name="Title 9"/>
          <p:cNvSpPr>
            <a:spLocks noGrp="1"/>
          </p:cNvSpPr>
          <p:nvPr>
            <p:ph type="title"/>
          </p:nvPr>
        </p:nvSpPr>
        <p:spPr>
          <a:xfrm>
            <a:off x="7162800" y="460248"/>
            <a:ext cx="1676400" cy="1673352"/>
          </a:xfrm>
        </p:spPr>
        <p:txBody>
          <a:bodyPr anchor="b"/>
          <a:lstStyle>
            <a:lvl1pPr algn="l">
              <a:defRPr sz="2000" spc="150" baseline="0">
                <a:solidFill>
                  <a:schemeClr val="tx2"/>
                </a:solidFill>
              </a:defRPr>
            </a:lvl1pPr>
          </a:lstStyle>
          <a:p>
            <a:r>
              <a:rPr lang="en-US" smtClean="0"/>
              <a:t>Click to edit Master 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152400" y="1634971"/>
            <a:ext cx="8831802" cy="50454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52399" y="152400"/>
            <a:ext cx="8814047" cy="134644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81000" y="355847"/>
            <a:ext cx="8381260" cy="1054394"/>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380999" y="1719071"/>
            <a:ext cx="8407893" cy="440740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370888" y="6356350"/>
            <a:ext cx="2133600" cy="274320"/>
          </a:xfrm>
          <a:prstGeom prst="rect">
            <a:avLst/>
          </a:prstGeom>
        </p:spPr>
        <p:txBody>
          <a:bodyPr vert="horz" lIns="91440" tIns="45720" rIns="91440" bIns="45720" rtlCol="0" anchor="ctr"/>
          <a:lstStyle>
            <a:lvl1pPr algn="l">
              <a:defRPr sz="1100">
                <a:solidFill>
                  <a:schemeClr val="tx2"/>
                </a:solidFill>
              </a:defRPr>
            </a:lvl1pPr>
          </a:lstStyle>
          <a:p>
            <a:fld id="{5C5E86FA-5AB2-40F8-B9AE-C2BD923FE719}" type="datetime1">
              <a:rPr lang="en-US" smtClean="0"/>
              <a:t>12/10/2015</a:t>
            </a:fld>
            <a:endParaRPr lang="en-US"/>
          </a:p>
        </p:txBody>
      </p:sp>
      <p:sp>
        <p:nvSpPr>
          <p:cNvPr id="5" name="Footer Placeholder 4"/>
          <p:cNvSpPr>
            <a:spLocks noGrp="1"/>
          </p:cNvSpPr>
          <p:nvPr>
            <p:ph type="ftr" sz="quarter" idx="3"/>
          </p:nvPr>
        </p:nvSpPr>
        <p:spPr>
          <a:xfrm>
            <a:off x="3048000" y="6356350"/>
            <a:ext cx="3352800" cy="274320"/>
          </a:xfrm>
          <a:prstGeom prst="rect">
            <a:avLst/>
          </a:prstGeom>
        </p:spPr>
        <p:txBody>
          <a:bodyPr vert="horz" lIns="91440" tIns="45720" rIns="91440" bIns="45720" rtlCol="0" anchor="ctr"/>
          <a:lstStyle>
            <a:lvl1pPr algn="ctr">
              <a:defRPr sz="1100">
                <a:solidFill>
                  <a:schemeClr val="tx2"/>
                </a:solidFill>
              </a:defRPr>
            </a:lvl1pPr>
          </a:lstStyle>
          <a:p>
            <a:endParaRPr lang="en-US"/>
          </a:p>
        </p:txBody>
      </p:sp>
      <p:sp>
        <p:nvSpPr>
          <p:cNvPr id="6" name="Slide Number Placeholder 5"/>
          <p:cNvSpPr>
            <a:spLocks noGrp="1"/>
          </p:cNvSpPr>
          <p:nvPr>
            <p:ph type="sldNum" sz="quarter" idx="4"/>
          </p:nvPr>
        </p:nvSpPr>
        <p:spPr>
          <a:xfrm>
            <a:off x="8234680" y="6355080"/>
            <a:ext cx="582966" cy="274320"/>
          </a:xfrm>
          <a:prstGeom prst="rect">
            <a:avLst/>
          </a:prstGeom>
          <a:ln w="19050">
            <a:noFill/>
          </a:ln>
        </p:spPr>
        <p:txBody>
          <a:bodyPr vert="horz" lIns="91440" tIns="45720" rIns="91440" bIns="45720" rtlCol="0" anchor="ctr"/>
          <a:lstStyle>
            <a:lvl1pPr algn="ctr">
              <a:defRPr sz="1100">
                <a:solidFill>
                  <a:schemeClr val="tx2"/>
                </a:solidFill>
              </a:defRPr>
            </a:lvl1pPr>
          </a:lstStyle>
          <a:p>
            <a:fld id="{DBC1499B-7656-4DD0-98BE-B454AFA54BD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4645" r:id="rId1"/>
    <p:sldLayoutId id="2147484646" r:id="rId2"/>
    <p:sldLayoutId id="2147484647" r:id="rId3"/>
    <p:sldLayoutId id="2147484648" r:id="rId4"/>
    <p:sldLayoutId id="2147484649" r:id="rId5"/>
    <p:sldLayoutId id="2147484650" r:id="rId6"/>
    <p:sldLayoutId id="2147484651" r:id="rId7"/>
    <p:sldLayoutId id="2147484652" r:id="rId8"/>
    <p:sldLayoutId id="2147484653" r:id="rId9"/>
    <p:sldLayoutId id="2147484654" r:id="rId10"/>
    <p:sldLayoutId id="2147484655" r:id="rId11"/>
  </p:sldLayoutIdLst>
  <p:hf hdr="0" ftr="0" dt="0"/>
  <p:txStyles>
    <p:titleStyle>
      <a:lvl1pPr algn="ctr" defTabSz="914400" rtl="0" eaLnBrk="1" latinLnBrk="0" hangingPunct="1">
        <a:spcBef>
          <a:spcPct val="0"/>
        </a:spcBef>
        <a:buNone/>
        <a:defRPr sz="3200" kern="1200" cap="all" spc="200" baseline="0">
          <a:ln>
            <a:noFill/>
          </a:ln>
          <a:solidFill>
            <a:schemeClr val="bg1"/>
          </a:solidFill>
          <a:effectLst/>
          <a:latin typeface="+mj-lt"/>
          <a:ea typeface="+mj-ea"/>
          <a:cs typeface="+mj-cs"/>
        </a:defRPr>
      </a:lvl1pPr>
    </p:titleStyle>
    <p:bodyStyle>
      <a:lvl1pPr marL="274320" indent="-228600" algn="l" defTabSz="914400" rtl="0" eaLnBrk="1" latinLnBrk="0" hangingPunct="1">
        <a:spcBef>
          <a:spcPct val="20000"/>
        </a:spcBef>
        <a:buClr>
          <a:schemeClr val="accent1"/>
        </a:buClr>
        <a:buFont typeface="Wingdings 2" pitchFamily="18" charset="2"/>
        <a:buChar char=""/>
        <a:defRPr sz="2000" kern="1200" spc="150" baseline="0">
          <a:solidFill>
            <a:schemeClr val="tx2"/>
          </a:solidFill>
          <a:latin typeface="+mn-lt"/>
          <a:ea typeface="+mn-ea"/>
          <a:cs typeface="+mn-cs"/>
        </a:defRPr>
      </a:lvl1pPr>
      <a:lvl2pPr marL="548640" indent="-182880" algn="l" defTabSz="914400" rtl="0" eaLnBrk="1" latinLnBrk="0" hangingPunct="1">
        <a:spcBef>
          <a:spcPct val="20000"/>
        </a:spcBef>
        <a:buClr>
          <a:schemeClr val="accent2"/>
        </a:buClr>
        <a:buFont typeface="Wingdings" pitchFamily="2" charset="2"/>
        <a:buChar char="§"/>
        <a:defRPr sz="1800" kern="1200" spc="100" baseline="0">
          <a:solidFill>
            <a:schemeClr val="tx2"/>
          </a:solidFill>
          <a:latin typeface="+mn-lt"/>
          <a:ea typeface="+mn-ea"/>
          <a:cs typeface="+mn-cs"/>
        </a:defRPr>
      </a:lvl2pPr>
      <a:lvl3pPr marL="822960" indent="-182880" algn="l" defTabSz="914400" rtl="0" eaLnBrk="1" latinLnBrk="0" hangingPunct="1">
        <a:spcBef>
          <a:spcPct val="20000"/>
        </a:spcBef>
        <a:buClr>
          <a:schemeClr val="accent3"/>
        </a:buClr>
        <a:buFont typeface="Wingdings" pitchFamily="2" charset="2"/>
        <a:buChar char="§"/>
        <a:defRPr sz="1600" kern="1200" spc="100" baseline="0">
          <a:solidFill>
            <a:schemeClr val="tx2"/>
          </a:solidFill>
          <a:latin typeface="+mn-lt"/>
          <a:ea typeface="+mn-ea"/>
          <a:cs typeface="+mn-cs"/>
        </a:defRPr>
      </a:lvl3pPr>
      <a:lvl4pPr marL="1097280" indent="-182880" algn="l" defTabSz="914400" rtl="0" eaLnBrk="1" latinLnBrk="0" hangingPunct="1">
        <a:spcBef>
          <a:spcPct val="20000"/>
        </a:spcBef>
        <a:buClr>
          <a:schemeClr val="accent4"/>
        </a:buClr>
        <a:buFont typeface="Wingdings" pitchFamily="2" charset="2"/>
        <a:buChar char="§"/>
        <a:defRPr sz="1400" kern="1200">
          <a:solidFill>
            <a:schemeClr val="tx2"/>
          </a:solidFill>
          <a:latin typeface="+mn-lt"/>
          <a:ea typeface="+mn-ea"/>
          <a:cs typeface="+mn-cs"/>
        </a:defRPr>
      </a:lvl4pPr>
      <a:lvl5pPr marL="1280160" indent="-182880" algn="l" defTabSz="914400" rtl="0" eaLnBrk="1" latinLnBrk="0" hangingPunct="1">
        <a:spcBef>
          <a:spcPct val="20000"/>
        </a:spcBef>
        <a:buClr>
          <a:schemeClr val="accent6"/>
        </a:buClr>
        <a:buFont typeface="Wingdings" pitchFamily="2" charset="2"/>
        <a:buChar char="§"/>
        <a:defRPr sz="1300" kern="1200" spc="100" baseline="0">
          <a:solidFill>
            <a:schemeClr val="tx2"/>
          </a:solidFill>
          <a:latin typeface="+mn-lt"/>
          <a:ea typeface="+mn-ea"/>
          <a:cs typeface="+mn-cs"/>
        </a:defRPr>
      </a:lvl5pPr>
      <a:lvl6pPr marL="1554480" indent="-182880" algn="l" defTabSz="914400" rtl="0" eaLnBrk="1" latinLnBrk="0" hangingPunct="1">
        <a:spcBef>
          <a:spcPct val="20000"/>
        </a:spcBef>
        <a:buClr>
          <a:schemeClr val="accent1"/>
        </a:buClr>
        <a:buFont typeface="Wingdings" pitchFamily="2" charset="2"/>
        <a:buChar char="§"/>
        <a:defRPr sz="1200" kern="1200">
          <a:solidFill>
            <a:schemeClr val="tx2"/>
          </a:solidFill>
          <a:latin typeface="+mn-lt"/>
          <a:ea typeface="+mn-ea"/>
          <a:cs typeface="+mn-cs"/>
        </a:defRPr>
      </a:lvl6pPr>
      <a:lvl7pPr marL="1828800" indent="-182880" algn="l" defTabSz="914400" rtl="0" eaLnBrk="1" latinLnBrk="0" hangingPunct="1">
        <a:spcBef>
          <a:spcPct val="20000"/>
        </a:spcBef>
        <a:buClr>
          <a:schemeClr val="accent2"/>
        </a:buClr>
        <a:buFont typeface="Wingdings" pitchFamily="2" charset="2"/>
        <a:buChar char="§"/>
        <a:defRPr sz="1200" kern="1200">
          <a:solidFill>
            <a:schemeClr val="tx2"/>
          </a:solidFill>
          <a:latin typeface="+mn-lt"/>
          <a:ea typeface="+mn-ea"/>
          <a:cs typeface="+mn-cs"/>
        </a:defRPr>
      </a:lvl7pPr>
      <a:lvl8pPr marL="2103120" indent="-182880" algn="l" defTabSz="914400" rtl="0" eaLnBrk="1" latinLnBrk="0" hangingPunct="1">
        <a:spcBef>
          <a:spcPct val="20000"/>
        </a:spcBef>
        <a:buClr>
          <a:schemeClr val="accent3"/>
        </a:buClr>
        <a:buFont typeface="Wingdings" pitchFamily="2" charset="2"/>
        <a:buChar char="§"/>
        <a:defRPr sz="1200" kern="1200">
          <a:solidFill>
            <a:schemeClr val="tx2"/>
          </a:solidFill>
          <a:latin typeface="+mn-lt"/>
          <a:ea typeface="+mn-ea"/>
          <a:cs typeface="+mn-cs"/>
        </a:defRPr>
      </a:lvl8pPr>
      <a:lvl9pPr marL="2377440" indent="-182880" algn="l" defTabSz="914400" rtl="0" eaLnBrk="1" latinLnBrk="0" hangingPunct="1">
        <a:spcBef>
          <a:spcPct val="20000"/>
        </a:spcBef>
        <a:buClr>
          <a:schemeClr val="accent5"/>
        </a:buClr>
        <a:buFont typeface="Wingdings" pitchFamily="2" charset="2"/>
        <a:buChar char="§"/>
        <a:defRPr sz="12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image" Target="../media/image11.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6.xml"/><Relationship Id="rId1" Type="http://schemas.openxmlformats.org/officeDocument/2006/relationships/vmlDrawing" Target="../drawings/vmlDrawing2.vml"/><Relationship Id="rId4" Type="http://schemas.openxmlformats.org/officeDocument/2006/relationships/image" Target="../media/image12.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6.xml"/><Relationship Id="rId1" Type="http://schemas.openxmlformats.org/officeDocument/2006/relationships/vmlDrawing" Target="../drawings/vmlDrawing3.vml"/><Relationship Id="rId4" Type="http://schemas.openxmlformats.org/officeDocument/2006/relationships/image" Target="../media/image18.em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6.xml"/><Relationship Id="rId1" Type="http://schemas.openxmlformats.org/officeDocument/2006/relationships/vmlDrawing" Target="../drawings/vmlDrawing4.vml"/><Relationship Id="rId4" Type="http://schemas.openxmlformats.org/officeDocument/2006/relationships/image" Target="../media/image19.em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6.xml"/><Relationship Id="rId1" Type="http://schemas.openxmlformats.org/officeDocument/2006/relationships/vmlDrawing" Target="../drawings/vmlDrawing5.vml"/><Relationship Id="rId4" Type="http://schemas.openxmlformats.org/officeDocument/2006/relationships/image" Target="../media/image20.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6.xml"/><Relationship Id="rId1" Type="http://schemas.openxmlformats.org/officeDocument/2006/relationships/vmlDrawing" Target="../drawings/vmlDrawing6.vml"/><Relationship Id="rId4" Type="http://schemas.openxmlformats.org/officeDocument/2006/relationships/image" Target="../media/image21.emf"/></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2.emf"/></Relationships>
</file>

<file path=ppt/slides/_rels/slide7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010400" y="2286000"/>
            <a:ext cx="1981200" cy="2209800"/>
          </a:xfrm>
        </p:spPr>
        <p:txBody>
          <a:bodyPr>
            <a:normAutofit/>
          </a:bodyPr>
          <a:lstStyle/>
          <a:p>
            <a:endParaRPr lang="en-US" b="1" i="1" dirty="0" smtClean="0"/>
          </a:p>
          <a:p>
            <a:r>
              <a:rPr lang="en-US" b="1" i="1" dirty="0" smtClean="0"/>
              <a:t>Working </a:t>
            </a:r>
            <a:r>
              <a:rPr lang="en-US" b="1" i="1" dirty="0"/>
              <a:t>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2" name="Title 1"/>
          <p:cNvSpPr>
            <a:spLocks noGrp="1"/>
          </p:cNvSpPr>
          <p:nvPr>
            <p:ph type="title"/>
          </p:nvPr>
        </p:nvSpPr>
        <p:spPr>
          <a:xfrm>
            <a:off x="381000" y="2514600"/>
            <a:ext cx="6400800" cy="3886200"/>
          </a:xfrm>
        </p:spPr>
        <p:txBody>
          <a:bodyPr/>
          <a:lstStyle/>
          <a:p>
            <a:pPr algn="l"/>
            <a:r>
              <a:rPr lang="en-US" sz="4800" b="1" dirty="0">
                <a:solidFill>
                  <a:schemeClr val="accent1"/>
                </a:solidFill>
              </a:rPr>
              <a:t>Federal Communications </a:t>
            </a:r>
            <a:r>
              <a:rPr lang="en-US" sz="4800" b="1" dirty="0" smtClean="0">
                <a:solidFill>
                  <a:schemeClr val="accent1"/>
                </a:solidFill>
              </a:rPr>
              <a:t>Commission</a:t>
            </a:r>
            <a:r>
              <a:rPr lang="en-US" b="1" dirty="0" smtClean="0"/>
              <a:t/>
            </a:r>
            <a:br>
              <a:rPr lang="en-US" b="1" dirty="0" smtClean="0"/>
            </a:br>
            <a:r>
              <a:rPr lang="en-US" b="1" dirty="0" smtClean="0"/>
              <a:t/>
            </a:r>
            <a:br>
              <a:rPr lang="en-US" b="1" dirty="0" smtClean="0"/>
            </a:br>
            <a:r>
              <a:rPr lang="en-US" sz="2800" b="1" i="1" dirty="0">
                <a:solidFill>
                  <a:srgbClr val="FFC000"/>
                </a:solidFill>
              </a:rPr>
              <a:t>Task Force on Optimal </a:t>
            </a:r>
            <a:r>
              <a:rPr lang="en-US" sz="2800" b="1" i="1" dirty="0" smtClean="0">
                <a:solidFill>
                  <a:srgbClr val="FFC000"/>
                </a:solidFill>
              </a:rPr>
              <a:t/>
            </a:r>
            <a:br>
              <a:rPr lang="en-US" sz="2800" b="1" i="1" dirty="0" smtClean="0">
                <a:solidFill>
                  <a:srgbClr val="FFC000"/>
                </a:solidFill>
              </a:rPr>
            </a:br>
            <a:r>
              <a:rPr lang="en-US" sz="2800" b="1" i="1" dirty="0" smtClean="0">
                <a:solidFill>
                  <a:srgbClr val="FFC000"/>
                </a:solidFill>
              </a:rPr>
              <a:t>Public </a:t>
            </a:r>
            <a:r>
              <a:rPr lang="en-US" sz="2800" b="1" i="1" dirty="0">
                <a:solidFill>
                  <a:srgbClr val="FFC000"/>
                </a:solidFill>
              </a:rPr>
              <a:t>Safety </a:t>
            </a:r>
            <a:r>
              <a:rPr lang="en-US" sz="2800" i="1" dirty="0">
                <a:solidFill>
                  <a:srgbClr val="FFC000"/>
                </a:solidFill>
              </a:rPr>
              <a:t/>
            </a:r>
            <a:br>
              <a:rPr lang="en-US" sz="2800" i="1" dirty="0">
                <a:solidFill>
                  <a:srgbClr val="FFC000"/>
                </a:solidFill>
              </a:rPr>
            </a:br>
            <a:r>
              <a:rPr lang="en-US" sz="2800" b="1" i="1" dirty="0">
                <a:solidFill>
                  <a:srgbClr val="FFC000"/>
                </a:solidFill>
              </a:rPr>
              <a:t>Answering Point Architecture </a:t>
            </a:r>
            <a:r>
              <a:rPr lang="en-US" sz="2800" i="1" dirty="0">
                <a:solidFill>
                  <a:srgbClr val="FFC000"/>
                </a:solidFill>
              </a:rPr>
              <a:t/>
            </a:r>
            <a:br>
              <a:rPr lang="en-US" sz="2800" i="1" dirty="0">
                <a:solidFill>
                  <a:srgbClr val="FFC000"/>
                </a:solidFill>
              </a:rPr>
            </a:br>
            <a:r>
              <a:rPr lang="en-US" sz="2800" b="1" i="1" dirty="0">
                <a:solidFill>
                  <a:srgbClr val="FFC000"/>
                </a:solidFill>
              </a:rPr>
              <a:t>(TFOPA)</a:t>
            </a:r>
            <a:r>
              <a:rPr lang="en-US" sz="2800" i="1" dirty="0">
                <a:solidFill>
                  <a:srgbClr val="3399FF"/>
                </a:solidFill>
              </a:rPr>
              <a:t/>
            </a:r>
            <a:br>
              <a:rPr lang="en-US" sz="2800" i="1" dirty="0">
                <a:solidFill>
                  <a:srgbClr val="3399FF"/>
                </a:solidFill>
              </a:rPr>
            </a:br>
            <a:r>
              <a:rPr lang="en-US" sz="2800" dirty="0" smtClean="0"/>
              <a:t/>
            </a:r>
            <a:br>
              <a:rPr lang="en-US" sz="2800" dirty="0" smtClean="0"/>
            </a:br>
            <a:r>
              <a:rPr lang="en-US" sz="1800" b="1" i="1" dirty="0" smtClean="0"/>
              <a:t>December </a:t>
            </a:r>
            <a:r>
              <a:rPr lang="en-US" sz="1800" b="1" i="1" dirty="0"/>
              <a:t>10, 2015</a:t>
            </a:r>
            <a:r>
              <a:rPr lang="en-US" dirty="0"/>
              <a:t/>
            </a:r>
            <a:br>
              <a:rPr lang="en-US" dirty="0"/>
            </a:br>
            <a:r>
              <a:rPr lang="en-US" dirty="0"/>
              <a:t/>
            </a:r>
            <a:br>
              <a:rPr lang="en-US" dirty="0"/>
            </a:br>
            <a:endParaRPr lang="en-US" dirty="0"/>
          </a:p>
        </p:txBody>
      </p:sp>
      <p:pic>
        <p:nvPicPr>
          <p:cNvPr id="4" name="Picture 3" descr="fcc-seal_rgb_emboss-on-white.jpg"/>
          <p:cNvPicPr/>
          <p:nvPr/>
        </p:nvPicPr>
        <p:blipFill>
          <a:blip r:embed="rId2">
            <a:extLst>
              <a:ext uri="{28A0092B-C50C-407E-A947-70E740481C1C}">
                <a14:useLocalDpi xmlns:a14="http://schemas.microsoft.com/office/drawing/2010/main" val="0"/>
              </a:ext>
            </a:extLst>
          </a:blip>
          <a:srcRect/>
          <a:stretch>
            <a:fillRect/>
          </a:stretch>
        </p:blipFill>
        <p:spPr bwMode="auto">
          <a:xfrm>
            <a:off x="7010400" y="152400"/>
            <a:ext cx="1981200" cy="1981200"/>
          </a:xfrm>
          <a:prstGeom prst="rect">
            <a:avLst/>
          </a:prstGeom>
          <a:noFill/>
          <a:ln>
            <a:noFill/>
          </a:ln>
        </p:spPr>
      </p:pic>
    </p:spTree>
    <p:extLst>
      <p:ext uri="{BB962C8B-B14F-4D97-AF65-F5344CB8AC3E}">
        <p14:creationId xmlns:p14="http://schemas.microsoft.com/office/powerpoint/2010/main" val="7181216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911\1FCC TASK FORCE\WG Architecture\REPORT\Diagrams\Configuration Options 111615 RH.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p:spPr>
      </p:pic>
      <p:sp>
        <p:nvSpPr>
          <p:cNvPr id="2" name="Slide Number Placeholder 1"/>
          <p:cNvSpPr>
            <a:spLocks noGrp="1"/>
          </p:cNvSpPr>
          <p:nvPr>
            <p:ph type="sldNum" sz="quarter" idx="12"/>
          </p:nvPr>
        </p:nvSpPr>
        <p:spPr>
          <a:xfrm>
            <a:off x="8234680" y="6400800"/>
            <a:ext cx="582966" cy="304800"/>
          </a:xfrm>
        </p:spPr>
        <p:txBody>
          <a:bodyPr/>
          <a:lstStyle/>
          <a:p>
            <a:fld id="{DBC1499B-7656-4DD0-98BE-B454AFA54BDF}" type="slidenum">
              <a:rPr lang="en-US" smtClean="0"/>
              <a:t>10</a:t>
            </a:fld>
            <a:endParaRPr lang="en-US" dirty="0"/>
          </a:p>
        </p:txBody>
      </p:sp>
    </p:spTree>
    <p:extLst>
      <p:ext uri="{BB962C8B-B14F-4D97-AF65-F5344CB8AC3E}">
        <p14:creationId xmlns:p14="http://schemas.microsoft.com/office/powerpoint/2010/main" val="2143524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ultimate goal of NG9-1-1 deployment</a:t>
            </a:r>
          </a:p>
        </p:txBody>
      </p:sp>
      <p:sp>
        <p:nvSpPr>
          <p:cNvPr id="3" name="Content Placeholder 2"/>
          <p:cNvSpPr>
            <a:spLocks noGrp="1"/>
          </p:cNvSpPr>
          <p:nvPr>
            <p:ph idx="1"/>
          </p:nvPr>
        </p:nvSpPr>
        <p:spPr>
          <a:xfrm>
            <a:off x="380999" y="1719070"/>
            <a:ext cx="8534401" cy="4834130"/>
          </a:xfrm>
        </p:spPr>
        <p:txBody>
          <a:bodyPr>
            <a:normAutofit fontScale="92500"/>
          </a:bodyPr>
          <a:lstStyle/>
          <a:p>
            <a:r>
              <a:rPr lang="en-US" sz="2800" dirty="0" smtClean="0"/>
              <a:t>The </a:t>
            </a:r>
            <a:r>
              <a:rPr lang="en-US" sz="2800" dirty="0"/>
              <a:t>development </a:t>
            </a:r>
            <a:r>
              <a:rPr lang="en-US" sz="2800" dirty="0" smtClean="0"/>
              <a:t>and implementation of </a:t>
            </a:r>
            <a:r>
              <a:rPr lang="en-US" sz="2800" dirty="0"/>
              <a:t>a standardized nationwide, interconnected “system of systems” for 9-1-1 emergency </a:t>
            </a:r>
            <a:r>
              <a:rPr lang="en-US" sz="2800" dirty="0" smtClean="0"/>
              <a:t>communications</a:t>
            </a:r>
          </a:p>
          <a:p>
            <a:r>
              <a:rPr lang="en-US" sz="2800" dirty="0" smtClean="0"/>
              <a:t>NG9-1-1 </a:t>
            </a:r>
            <a:r>
              <a:rPr lang="en-US" sz="2800" dirty="0"/>
              <a:t>systems in their transition and end states can allow and support significantly </a:t>
            </a:r>
            <a:r>
              <a:rPr lang="en-US" sz="2800" dirty="0" smtClean="0"/>
              <a:t>enhanced:	 </a:t>
            </a:r>
          </a:p>
          <a:p>
            <a:pPr lvl="1"/>
            <a:r>
              <a:rPr lang="en-US" sz="2800" dirty="0"/>
              <a:t>redundancy </a:t>
            </a:r>
            <a:endParaRPr lang="en-US" sz="2800" dirty="0" smtClean="0"/>
          </a:p>
          <a:p>
            <a:pPr lvl="1"/>
            <a:r>
              <a:rPr lang="en-US" sz="2800" dirty="0" smtClean="0"/>
              <a:t>real-time </a:t>
            </a:r>
            <a:r>
              <a:rPr lang="en-US" sz="2800" dirty="0"/>
              <a:t>and alternate call </a:t>
            </a:r>
            <a:r>
              <a:rPr lang="en-US" sz="2800" dirty="0" smtClean="0"/>
              <a:t>routing </a:t>
            </a:r>
          </a:p>
          <a:p>
            <a:pPr lvl="1"/>
            <a:r>
              <a:rPr lang="en-US" sz="2800" dirty="0" smtClean="0"/>
              <a:t>improved </a:t>
            </a:r>
            <a:r>
              <a:rPr lang="en-US" sz="2800" dirty="0"/>
              <a:t>call transfer </a:t>
            </a:r>
            <a:r>
              <a:rPr lang="en-US" sz="2800" dirty="0" smtClean="0"/>
              <a:t>capabilities </a:t>
            </a:r>
          </a:p>
          <a:p>
            <a:pPr lvl="1"/>
            <a:r>
              <a:rPr lang="en-US" sz="2800" dirty="0" smtClean="0"/>
              <a:t>multi-media capability </a:t>
            </a:r>
          </a:p>
          <a:p>
            <a:pPr lvl="1"/>
            <a:r>
              <a:rPr lang="en-US" sz="2800" dirty="0" smtClean="0"/>
              <a:t>additional </a:t>
            </a:r>
            <a:r>
              <a:rPr lang="en-US" sz="2800" dirty="0"/>
              <a:t>data, and back-up </a:t>
            </a:r>
            <a:r>
              <a:rPr lang="en-US" sz="2800" dirty="0" smtClean="0"/>
              <a:t>improvements</a:t>
            </a:r>
            <a:r>
              <a:rPr lang="en-US" sz="2200" dirty="0" smtClean="0"/>
              <a:t> </a:t>
            </a:r>
            <a:endParaRPr lang="en-US" sz="2200" dirty="0"/>
          </a:p>
          <a:p>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11</a:t>
            </a:fld>
            <a:endParaRPr lang="en-US"/>
          </a:p>
        </p:txBody>
      </p:sp>
    </p:spTree>
    <p:extLst>
      <p:ext uri="{BB962C8B-B14F-4D97-AF65-F5344CB8AC3E}">
        <p14:creationId xmlns:p14="http://schemas.microsoft.com/office/powerpoint/2010/main" val="2312240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382001" cy="4910329"/>
          </a:xfrm>
        </p:spPr>
        <p:txBody>
          <a:bodyPr>
            <a:noAutofit/>
          </a:bodyPr>
          <a:lstStyle/>
          <a:p>
            <a:r>
              <a:rPr lang="en-US" sz="2500" dirty="0"/>
              <a:t>D</a:t>
            </a:r>
            <a:r>
              <a:rPr lang="en-US" sz="2500" dirty="0" smtClean="0"/>
              <a:t>iscusses </a:t>
            </a:r>
            <a:r>
              <a:rPr lang="en-US" sz="2500" dirty="0"/>
              <a:t>several potential architectural models for transitioning 9-1-1 Authority systems through the implementation and deployment of “Next Generation 9-1-1” (NG9-1-1) </a:t>
            </a:r>
            <a:r>
              <a:rPr lang="en-US" sz="2500" dirty="0" smtClean="0"/>
              <a:t>technology</a:t>
            </a:r>
          </a:p>
          <a:p>
            <a:r>
              <a:rPr lang="en-US" sz="2500" dirty="0"/>
              <a:t>It explores some of the basic operational and architectural possibilities available as well as the technical components, requirements, challenges and opportunities associated with deployment of NG9-1-1 systems, with significant focus on options for maximizing cost-effectiveness and </a:t>
            </a:r>
            <a:r>
              <a:rPr lang="en-US" sz="2500" dirty="0" smtClean="0"/>
              <a:t>efficiency</a:t>
            </a:r>
          </a:p>
          <a:p>
            <a:r>
              <a:rPr lang="en-US" sz="2500" dirty="0" smtClean="0"/>
              <a:t>The </a:t>
            </a:r>
            <a:r>
              <a:rPr lang="en-US" sz="2500" dirty="0"/>
              <a:t>new paradigm of NG9-1-1 will be based upon system roles in an emergency services </a:t>
            </a:r>
            <a:r>
              <a:rPr lang="en-US" sz="2500" dirty="0" smtClean="0"/>
              <a:t>ecosystem</a:t>
            </a:r>
            <a:endParaRPr lang="en-US" sz="2500" dirty="0"/>
          </a:p>
        </p:txBody>
      </p:sp>
      <p:sp>
        <p:nvSpPr>
          <p:cNvPr id="3" name="Title 2"/>
          <p:cNvSpPr>
            <a:spLocks noGrp="1"/>
          </p:cNvSpPr>
          <p:nvPr>
            <p:ph type="title"/>
          </p:nvPr>
        </p:nvSpPr>
        <p:spPr/>
        <p:txBody>
          <a:bodyPr/>
          <a:lstStyle/>
          <a:p>
            <a:r>
              <a:rPr lang="en-US" dirty="0" smtClean="0"/>
              <a:t>This report</a:t>
            </a:r>
            <a:endParaRPr lang="en-US" dirty="0"/>
          </a:p>
        </p:txBody>
      </p:sp>
      <p:sp>
        <p:nvSpPr>
          <p:cNvPr id="4" name="Slide Number Placeholder 3"/>
          <p:cNvSpPr>
            <a:spLocks noGrp="1"/>
          </p:cNvSpPr>
          <p:nvPr>
            <p:ph type="sldNum" sz="quarter" idx="12"/>
          </p:nvPr>
        </p:nvSpPr>
        <p:spPr>
          <a:xfrm>
            <a:off x="8234680" y="6355080"/>
            <a:ext cx="909320" cy="350520"/>
          </a:xfrm>
        </p:spPr>
        <p:txBody>
          <a:bodyPr/>
          <a:lstStyle/>
          <a:p>
            <a:fld id="{DBC1499B-7656-4DD0-98BE-B454AFA54BDF}" type="slidenum">
              <a:rPr lang="en-US" smtClean="0"/>
              <a:t>12</a:t>
            </a:fld>
            <a:endParaRPr lang="en-US" dirty="0"/>
          </a:p>
        </p:txBody>
      </p:sp>
    </p:spTree>
    <p:extLst>
      <p:ext uri="{BB962C8B-B14F-4D97-AF65-F5344CB8AC3E}">
        <p14:creationId xmlns:p14="http://schemas.microsoft.com/office/powerpoint/2010/main" val="33791198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911\1FCC TASK FORCE\WG Architecture\REPORT\Diagrams\TFOPA 911Ecosystem.jpg"/>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8686800" cy="6400800"/>
          </a:xfrm>
          <a:prstGeom prst="rect">
            <a:avLst/>
          </a:prstGeom>
          <a:noFill/>
          <a:ln>
            <a:noFill/>
          </a:ln>
        </p:spPr>
      </p:pic>
      <p:sp>
        <p:nvSpPr>
          <p:cNvPr id="3" name="TextBox 2"/>
          <p:cNvSpPr txBox="1"/>
          <p:nvPr/>
        </p:nvSpPr>
        <p:spPr>
          <a:xfrm>
            <a:off x="381000" y="609600"/>
            <a:ext cx="1828800" cy="861774"/>
          </a:xfrm>
          <a:prstGeom prst="rect">
            <a:avLst/>
          </a:prstGeom>
          <a:noFill/>
        </p:spPr>
        <p:txBody>
          <a:bodyPr wrap="square" rtlCol="0">
            <a:spAutoFit/>
          </a:bodyPr>
          <a:lstStyle/>
          <a:p>
            <a:r>
              <a:rPr lang="en-US" sz="2500" b="1" dirty="0" smtClean="0">
                <a:solidFill>
                  <a:srgbClr val="C00000"/>
                </a:solidFill>
              </a:rPr>
              <a:t>NG9-1-1 </a:t>
            </a:r>
          </a:p>
          <a:p>
            <a:r>
              <a:rPr lang="en-US" sz="2500" b="1" dirty="0" smtClean="0">
                <a:solidFill>
                  <a:srgbClr val="C00000"/>
                </a:solidFill>
              </a:rPr>
              <a:t>EcoSystem</a:t>
            </a:r>
            <a:endParaRPr lang="en-US" sz="2500" b="1" dirty="0">
              <a:solidFill>
                <a:srgbClr val="C00000"/>
              </a:solidFill>
            </a:endParaRPr>
          </a:p>
        </p:txBody>
      </p:sp>
      <p:sp>
        <p:nvSpPr>
          <p:cNvPr id="4" name="Slide Number Placeholder 3"/>
          <p:cNvSpPr>
            <a:spLocks noGrp="1"/>
          </p:cNvSpPr>
          <p:nvPr>
            <p:ph type="sldNum" sz="quarter" idx="12"/>
          </p:nvPr>
        </p:nvSpPr>
        <p:spPr/>
        <p:txBody>
          <a:bodyPr/>
          <a:lstStyle/>
          <a:p>
            <a:fld id="{DBC1499B-7656-4DD0-98BE-B454AFA54BDF}" type="slidenum">
              <a:rPr lang="en-US" smtClean="0"/>
              <a:t>13</a:t>
            </a:fld>
            <a:endParaRPr lang="en-US"/>
          </a:p>
        </p:txBody>
      </p:sp>
    </p:spTree>
    <p:extLst>
      <p:ext uri="{BB962C8B-B14F-4D97-AF65-F5344CB8AC3E}">
        <p14:creationId xmlns:p14="http://schemas.microsoft.com/office/powerpoint/2010/main" val="430912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New roles and responsibilities</a:t>
            </a:r>
          </a:p>
        </p:txBody>
      </p:sp>
      <p:sp>
        <p:nvSpPr>
          <p:cNvPr id="3" name="Content Placeholder 2"/>
          <p:cNvSpPr>
            <a:spLocks noGrp="1"/>
          </p:cNvSpPr>
          <p:nvPr>
            <p:ph idx="1"/>
          </p:nvPr>
        </p:nvSpPr>
        <p:spPr>
          <a:xfrm>
            <a:off x="380999" y="1719070"/>
            <a:ext cx="8407893" cy="4834129"/>
          </a:xfrm>
        </p:spPr>
        <p:txBody>
          <a:bodyPr>
            <a:normAutofit lnSpcReduction="10000"/>
          </a:bodyPr>
          <a:lstStyle/>
          <a:p>
            <a:r>
              <a:rPr lang="en-US" sz="2800" dirty="0" smtClean="0"/>
              <a:t>Inevitably new roles and responsibilities will emerge </a:t>
            </a:r>
            <a:r>
              <a:rPr lang="en-US" sz="2800" dirty="0"/>
              <a:t>as Originating Service Providers (OSPs) evolve to an Originating Service Environment (</a:t>
            </a:r>
            <a:r>
              <a:rPr lang="en-US" sz="2800" dirty="0" smtClean="0"/>
              <a:t>OSE) </a:t>
            </a:r>
            <a:r>
              <a:rPr lang="en-US" sz="2800" dirty="0"/>
              <a:t>and Next Generation 9-1-1 Core Services (NGCS) are developed and </a:t>
            </a:r>
            <a:r>
              <a:rPr lang="en-US" sz="2800" dirty="0" smtClean="0"/>
              <a:t>implemented </a:t>
            </a:r>
          </a:p>
          <a:p>
            <a:r>
              <a:rPr lang="en-US" sz="2800" dirty="0" smtClean="0"/>
              <a:t>9-1-1 Authorities, existing </a:t>
            </a:r>
            <a:r>
              <a:rPr lang="en-US" sz="2800" dirty="0"/>
              <a:t>in the legacy </a:t>
            </a:r>
            <a:r>
              <a:rPr lang="en-US" sz="2800" dirty="0" smtClean="0"/>
              <a:t>environment, </a:t>
            </a:r>
            <a:r>
              <a:rPr lang="en-US" sz="2800" dirty="0"/>
              <a:t>will also change as broadening of role and responsibilities occurs as more multi-jurisdictional, regional, statewide, or even multi-state relationships are </a:t>
            </a:r>
            <a:r>
              <a:rPr lang="en-US" sz="2800" dirty="0" smtClean="0"/>
              <a:t>organized </a:t>
            </a:r>
            <a:endParaRPr lang="en-US" sz="2800" dirty="0"/>
          </a:p>
          <a:p>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14</a:t>
            </a:fld>
            <a:endParaRPr lang="en-US"/>
          </a:p>
        </p:txBody>
      </p:sp>
    </p:spTree>
    <p:extLst>
      <p:ext uri="{BB962C8B-B14F-4D97-AF65-F5344CB8AC3E}">
        <p14:creationId xmlns:p14="http://schemas.microsoft.com/office/powerpoint/2010/main" val="51535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6564" t="3830" r="5641" b="34223"/>
          <a:stretch/>
        </p:blipFill>
        <p:spPr bwMode="auto">
          <a:xfrm>
            <a:off x="228600" y="228600"/>
            <a:ext cx="8686800" cy="6400800"/>
          </a:xfrm>
          <a:prstGeom prst="rect">
            <a:avLst/>
          </a:prstGeom>
          <a:ln>
            <a:noFill/>
          </a:ln>
          <a:extLst>
            <a:ext uri="{53640926-AAD7-44D8-BBD7-CCE9431645EC}">
              <a14:shadowObscured xmlns:a14="http://schemas.microsoft.com/office/drawing/2010/main"/>
            </a:ext>
          </a:extLst>
        </p:spPr>
      </p:pic>
      <p:sp>
        <p:nvSpPr>
          <p:cNvPr id="3" name="Slide Number Placeholder 2"/>
          <p:cNvSpPr>
            <a:spLocks noGrp="1"/>
          </p:cNvSpPr>
          <p:nvPr>
            <p:ph type="sldNum" sz="quarter" idx="12"/>
          </p:nvPr>
        </p:nvSpPr>
        <p:spPr/>
        <p:txBody>
          <a:bodyPr/>
          <a:lstStyle/>
          <a:p>
            <a:fld id="{DBC1499B-7656-4DD0-98BE-B454AFA54BDF}" type="slidenum">
              <a:rPr lang="en-US" smtClean="0"/>
              <a:t>15</a:t>
            </a:fld>
            <a:endParaRPr lang="en-US"/>
          </a:p>
        </p:txBody>
      </p:sp>
    </p:spTree>
    <p:extLst>
      <p:ext uri="{BB962C8B-B14F-4D97-AF65-F5344CB8AC3E}">
        <p14:creationId xmlns:p14="http://schemas.microsoft.com/office/powerpoint/2010/main" val="35096520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NG9-1-1 Deployment</a:t>
            </a:r>
            <a:endParaRPr lang="en-US" dirty="0"/>
          </a:p>
        </p:txBody>
      </p:sp>
      <p:sp>
        <p:nvSpPr>
          <p:cNvPr id="3" name="Content Placeholder 2"/>
          <p:cNvSpPr>
            <a:spLocks noGrp="1"/>
          </p:cNvSpPr>
          <p:nvPr>
            <p:ph idx="1"/>
          </p:nvPr>
        </p:nvSpPr>
        <p:spPr>
          <a:xfrm>
            <a:off x="380999" y="1719070"/>
            <a:ext cx="8407893" cy="4834129"/>
          </a:xfrm>
        </p:spPr>
        <p:txBody>
          <a:bodyPr>
            <a:normAutofit/>
          </a:bodyPr>
          <a:lstStyle/>
          <a:p>
            <a:r>
              <a:rPr lang="en-US" sz="2800" dirty="0"/>
              <a:t>Deploying Next Generation 9-1-1 capabilities is not a question of ‘if’, but rather ‘when’ the transition will </a:t>
            </a:r>
            <a:r>
              <a:rPr lang="en-US" sz="2800" dirty="0" smtClean="0"/>
              <a:t>occur </a:t>
            </a:r>
          </a:p>
          <a:p>
            <a:r>
              <a:rPr lang="en-US" sz="2800" dirty="0" smtClean="0"/>
              <a:t>A </a:t>
            </a:r>
            <a:r>
              <a:rPr lang="en-US" sz="2800" dirty="0"/>
              <a:t>primary message in this report is that </a:t>
            </a:r>
            <a:r>
              <a:rPr lang="en-US" sz="2800" dirty="0" smtClean="0"/>
              <a:t>    NG9-1-1 </a:t>
            </a:r>
            <a:r>
              <a:rPr lang="en-US" sz="2800" dirty="0"/>
              <a:t>architecture can be customized to support almost any configuration of PSAP </a:t>
            </a:r>
            <a:r>
              <a:rPr lang="en-US" sz="2800" dirty="0" smtClean="0"/>
              <a:t>operations </a:t>
            </a:r>
          </a:p>
          <a:p>
            <a:r>
              <a:rPr lang="en-US" sz="2800" dirty="0" smtClean="0"/>
              <a:t>Factors </a:t>
            </a:r>
            <a:r>
              <a:rPr lang="en-US" sz="2800" dirty="0"/>
              <a:t>that affect these configurations include financial, political, governmental and operational </a:t>
            </a:r>
            <a:r>
              <a:rPr lang="en-US" sz="2800" dirty="0" smtClean="0"/>
              <a:t>considerations</a:t>
            </a:r>
            <a:endParaRPr lang="en-US" sz="2800" dirty="0"/>
          </a:p>
        </p:txBody>
      </p:sp>
      <p:sp>
        <p:nvSpPr>
          <p:cNvPr id="4" name="Slide Number Placeholder 3"/>
          <p:cNvSpPr>
            <a:spLocks noGrp="1"/>
          </p:cNvSpPr>
          <p:nvPr>
            <p:ph type="sldNum" sz="quarter" idx="12"/>
          </p:nvPr>
        </p:nvSpPr>
        <p:spPr/>
        <p:txBody>
          <a:bodyPr/>
          <a:lstStyle/>
          <a:p>
            <a:fld id="{DBC1499B-7656-4DD0-98BE-B454AFA54BDF}" type="slidenum">
              <a:rPr lang="en-US" smtClean="0"/>
              <a:t>16</a:t>
            </a:fld>
            <a:endParaRPr lang="en-US"/>
          </a:p>
        </p:txBody>
      </p:sp>
    </p:spTree>
    <p:extLst>
      <p:ext uri="{BB962C8B-B14F-4D97-AF65-F5344CB8AC3E}">
        <p14:creationId xmlns:p14="http://schemas.microsoft.com/office/powerpoint/2010/main" val="33069190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4" name="Title 3"/>
          <p:cNvSpPr>
            <a:spLocks noGrp="1"/>
          </p:cNvSpPr>
          <p:nvPr>
            <p:ph type="title"/>
          </p:nvPr>
        </p:nvSpPr>
        <p:spPr/>
        <p:txBody>
          <a:bodyPr/>
          <a:lstStyle/>
          <a:p>
            <a:pPr algn="ctr"/>
            <a:r>
              <a:rPr lang="en-US" sz="2400" dirty="0" smtClean="0">
                <a:solidFill>
                  <a:srgbClr val="FFFF00"/>
                </a:solidFill>
              </a:rPr>
              <a:t>Section 3</a:t>
            </a:r>
            <a:r>
              <a:rPr lang="en-US" sz="2400" dirty="0" smtClean="0"/>
              <a:t/>
            </a:r>
            <a:br>
              <a:rPr lang="en-US" sz="2400" dirty="0" smtClean="0"/>
            </a:br>
            <a:r>
              <a:rPr lang="en-US" dirty="0" smtClean="0"/>
              <a:t/>
            </a:r>
            <a:br>
              <a:rPr lang="en-US" dirty="0" smtClean="0"/>
            </a:br>
            <a:r>
              <a:rPr lang="en-US" dirty="0" smtClean="0"/>
              <a:t>Current PSAP Decentralized environment</a:t>
            </a:r>
            <a:endParaRPr lang="en-US" dirty="0"/>
          </a:p>
        </p:txBody>
      </p:sp>
      <p:sp>
        <p:nvSpPr>
          <p:cNvPr id="2" name="Slide Number Placeholder 1"/>
          <p:cNvSpPr>
            <a:spLocks noGrp="1"/>
          </p:cNvSpPr>
          <p:nvPr>
            <p:ph type="sldNum" sz="quarter" idx="11"/>
          </p:nvPr>
        </p:nvSpPr>
        <p:spPr/>
        <p:txBody>
          <a:bodyPr/>
          <a:lstStyle/>
          <a:p>
            <a:fld id="{DBC1499B-7656-4DD0-98BE-B454AFA54BDF}" type="slidenum">
              <a:rPr lang="en-US" smtClean="0"/>
              <a:t>17</a:t>
            </a:fld>
            <a:endParaRPr lang="en-US"/>
          </a:p>
        </p:txBody>
      </p:sp>
    </p:spTree>
    <p:extLst>
      <p:ext uri="{BB962C8B-B14F-4D97-AF65-F5344CB8AC3E}">
        <p14:creationId xmlns:p14="http://schemas.microsoft.com/office/powerpoint/2010/main" val="26256289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834129"/>
          </a:xfrm>
        </p:spPr>
        <p:txBody>
          <a:bodyPr>
            <a:normAutofit/>
          </a:bodyPr>
          <a:lstStyle/>
          <a:p>
            <a:r>
              <a:rPr lang="en-US" sz="2800" dirty="0" smtClean="0"/>
              <a:t>The decentralized </a:t>
            </a:r>
            <a:r>
              <a:rPr lang="en-US" sz="2800" dirty="0"/>
              <a:t>PSAP environment </a:t>
            </a:r>
            <a:r>
              <a:rPr lang="en-US" sz="2800" dirty="0" smtClean="0"/>
              <a:t>of today is </a:t>
            </a:r>
            <a:r>
              <a:rPr lang="en-US" sz="2800" dirty="0"/>
              <a:t>prone to fragmentation and </a:t>
            </a:r>
            <a:r>
              <a:rPr lang="en-US" sz="2800" dirty="0" smtClean="0"/>
              <a:t>costly duplication</a:t>
            </a:r>
          </a:p>
          <a:p>
            <a:r>
              <a:rPr lang="en-US" sz="2800" dirty="0"/>
              <a:t>In the typical legacy environment, PSAP equipment and software are predominantly located within the boundary of each PSAP (though remote positions associated with a </a:t>
            </a:r>
            <a:r>
              <a:rPr lang="en-US" sz="2800" dirty="0" smtClean="0"/>
              <a:t>particular </a:t>
            </a:r>
            <a:r>
              <a:rPr lang="en-US" sz="2800" dirty="0"/>
              <a:t>PSAP may be present). </a:t>
            </a:r>
            <a:endParaRPr lang="en-US" sz="2800" dirty="0" smtClean="0"/>
          </a:p>
          <a:p>
            <a:r>
              <a:rPr lang="en-US" sz="2800" dirty="0"/>
              <a:t>A simplified diagram </a:t>
            </a:r>
            <a:r>
              <a:rPr lang="en-US" sz="2800" dirty="0" smtClean="0"/>
              <a:t>that follows illustrates </a:t>
            </a:r>
            <a:r>
              <a:rPr lang="en-US" sz="2800" dirty="0"/>
              <a:t>the connections:</a:t>
            </a:r>
            <a:endParaRPr lang="en-US" sz="2800" dirty="0" smtClean="0"/>
          </a:p>
        </p:txBody>
      </p:sp>
      <p:sp>
        <p:nvSpPr>
          <p:cNvPr id="4" name="Title 3"/>
          <p:cNvSpPr>
            <a:spLocks noGrp="1"/>
          </p:cNvSpPr>
          <p:nvPr>
            <p:ph type="title"/>
          </p:nvPr>
        </p:nvSpPr>
        <p:spPr/>
        <p:txBody>
          <a:bodyPr/>
          <a:lstStyle/>
          <a:p>
            <a:r>
              <a:rPr lang="en-US" dirty="0" smtClean="0"/>
              <a:t>Current Decentralized </a:t>
            </a:r>
            <a:r>
              <a:rPr lang="en-US" dirty="0"/>
              <a:t>PSAP </a:t>
            </a:r>
            <a:r>
              <a:rPr lang="en-US" dirty="0" smtClean="0"/>
              <a:t/>
            </a:r>
            <a:br>
              <a:rPr lang="en-US" dirty="0" smtClean="0"/>
            </a:br>
            <a:r>
              <a:rPr lang="en-US" dirty="0" smtClean="0"/>
              <a:t>legacy environment</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18</a:t>
            </a:fld>
            <a:endParaRPr lang="en-US"/>
          </a:p>
        </p:txBody>
      </p:sp>
    </p:spTree>
    <p:extLst>
      <p:ext uri="{BB962C8B-B14F-4D97-AF65-F5344CB8AC3E}">
        <p14:creationId xmlns:p14="http://schemas.microsoft.com/office/powerpoint/2010/main" val="12082843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457200" y="381000"/>
            <a:ext cx="8382000" cy="6172200"/>
          </a:xfrm>
          <a:prstGeom prst="rect">
            <a:avLst/>
          </a:prstGeom>
          <a:noFill/>
          <a:ln>
            <a:noFill/>
          </a:ln>
        </p:spPr>
      </p:pic>
      <p:sp>
        <p:nvSpPr>
          <p:cNvPr id="2" name="Slide Number Placeholder 1"/>
          <p:cNvSpPr>
            <a:spLocks noGrp="1"/>
          </p:cNvSpPr>
          <p:nvPr>
            <p:ph type="sldNum" sz="quarter" idx="12"/>
          </p:nvPr>
        </p:nvSpPr>
        <p:spPr/>
        <p:txBody>
          <a:bodyPr/>
          <a:lstStyle/>
          <a:p>
            <a:fld id="{DBC1499B-7656-4DD0-98BE-B454AFA54BDF}" type="slidenum">
              <a:rPr lang="en-US" smtClean="0"/>
              <a:t>19</a:t>
            </a:fld>
            <a:endParaRPr lang="en-US"/>
          </a:p>
        </p:txBody>
      </p:sp>
    </p:spTree>
    <p:extLst>
      <p:ext uri="{BB962C8B-B14F-4D97-AF65-F5344CB8AC3E}">
        <p14:creationId xmlns:p14="http://schemas.microsoft.com/office/powerpoint/2010/main" val="39671644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lnSpcReduction="10000"/>
          </a:bodyPr>
          <a:lstStyle/>
          <a:p>
            <a:r>
              <a:rPr lang="en-US" dirty="0" smtClean="0"/>
              <a:t>Section 1/2: Executive Summary and Introduction</a:t>
            </a:r>
          </a:p>
          <a:p>
            <a:pPr lvl="1"/>
            <a:r>
              <a:rPr lang="en-US" dirty="0" smtClean="0"/>
              <a:t>Dave Holl</a:t>
            </a:r>
          </a:p>
          <a:p>
            <a:r>
              <a:rPr lang="en-US" dirty="0" smtClean="0"/>
              <a:t>Section 3: Current PSAP Decentralized Environment</a:t>
            </a:r>
          </a:p>
          <a:p>
            <a:pPr lvl="1"/>
            <a:r>
              <a:rPr lang="en-US" dirty="0" smtClean="0"/>
              <a:t>Mary Boyd</a:t>
            </a:r>
          </a:p>
          <a:p>
            <a:r>
              <a:rPr lang="en-US" dirty="0" smtClean="0"/>
              <a:t>Section 4: PSAP Optimization Environment</a:t>
            </a:r>
          </a:p>
          <a:p>
            <a:pPr lvl="1"/>
            <a:r>
              <a:rPr lang="en-US" dirty="0" smtClean="0"/>
              <a:t>Mario Derango, Jeff Wittek</a:t>
            </a:r>
          </a:p>
          <a:p>
            <a:r>
              <a:rPr lang="en-US" dirty="0" smtClean="0"/>
              <a:t>Section 5: ESInet Optimization Considerations and Factors</a:t>
            </a:r>
          </a:p>
          <a:p>
            <a:pPr lvl="1"/>
            <a:r>
              <a:rPr lang="en-US" dirty="0" smtClean="0"/>
              <a:t>Chuck </a:t>
            </a:r>
            <a:r>
              <a:rPr lang="en-US" dirty="0"/>
              <a:t>Vick</a:t>
            </a:r>
          </a:p>
          <a:p>
            <a:r>
              <a:rPr lang="en-US" dirty="0" smtClean="0"/>
              <a:t>Section 6: Access and NG9-1-1 Core Service Implementation</a:t>
            </a:r>
          </a:p>
          <a:p>
            <a:pPr lvl="1"/>
            <a:r>
              <a:rPr lang="en-US" dirty="0" smtClean="0"/>
              <a:t>Roger Hixson</a:t>
            </a:r>
          </a:p>
          <a:p>
            <a:r>
              <a:rPr lang="en-US" dirty="0" smtClean="0"/>
              <a:t>Section 7: Governance</a:t>
            </a:r>
          </a:p>
          <a:p>
            <a:pPr lvl="1"/>
            <a:r>
              <a:rPr lang="en-US" dirty="0" smtClean="0"/>
              <a:t>Laurie Flaherty</a:t>
            </a:r>
          </a:p>
          <a:p>
            <a:r>
              <a:rPr lang="en-US" dirty="0" smtClean="0"/>
              <a:t>Section 8: NG9-1-1 Planning and Transition Considerations</a:t>
            </a:r>
          </a:p>
          <a:p>
            <a:pPr lvl="1"/>
            <a:r>
              <a:rPr lang="en-US" dirty="0" smtClean="0"/>
              <a:t>Dave Holl, Tony Montani</a:t>
            </a:r>
          </a:p>
          <a:p>
            <a:r>
              <a:rPr lang="en-US" dirty="0" smtClean="0"/>
              <a:t>Section 9: Findings and Considerations</a:t>
            </a:r>
          </a:p>
          <a:p>
            <a:pPr lvl="1"/>
            <a:r>
              <a:rPr lang="en-US" dirty="0" smtClean="0"/>
              <a:t> Dave Holl</a:t>
            </a:r>
            <a:endParaRPr lang="en-US" dirty="0"/>
          </a:p>
          <a:p>
            <a:endParaRPr lang="en-US" dirty="0"/>
          </a:p>
        </p:txBody>
      </p:sp>
      <p:sp>
        <p:nvSpPr>
          <p:cNvPr id="3" name="Title 2"/>
          <p:cNvSpPr>
            <a:spLocks noGrp="1"/>
          </p:cNvSpPr>
          <p:nvPr>
            <p:ph type="title"/>
          </p:nvPr>
        </p:nvSpPr>
        <p:spPr/>
        <p:txBody>
          <a:bodyPr/>
          <a:lstStyle/>
          <a:p>
            <a:r>
              <a:rPr lang="en-US" dirty="0" smtClean="0"/>
              <a:t>Report Table of Contents</a:t>
            </a:r>
            <a:br>
              <a:rPr lang="en-US" dirty="0" smtClean="0"/>
            </a:br>
            <a:r>
              <a:rPr lang="en-US" sz="1600" dirty="0" smtClean="0"/>
              <a:t>presenters</a:t>
            </a:r>
            <a:endParaRPr lang="en-US" sz="1600" dirty="0"/>
          </a:p>
        </p:txBody>
      </p:sp>
      <p:sp>
        <p:nvSpPr>
          <p:cNvPr id="4" name="Slide Number Placeholder 3"/>
          <p:cNvSpPr>
            <a:spLocks noGrp="1"/>
          </p:cNvSpPr>
          <p:nvPr>
            <p:ph type="sldNum" sz="quarter" idx="12"/>
          </p:nvPr>
        </p:nvSpPr>
        <p:spPr/>
        <p:txBody>
          <a:bodyPr/>
          <a:lstStyle/>
          <a:p>
            <a:fld id="{DBC1499B-7656-4DD0-98BE-B454AFA54BDF}" type="slidenum">
              <a:rPr lang="en-US" smtClean="0"/>
              <a:t>2</a:t>
            </a:fld>
            <a:endParaRPr lang="en-US"/>
          </a:p>
        </p:txBody>
      </p:sp>
    </p:spTree>
    <p:extLst>
      <p:ext uri="{BB962C8B-B14F-4D97-AF65-F5344CB8AC3E}">
        <p14:creationId xmlns:p14="http://schemas.microsoft.com/office/powerpoint/2010/main" val="1201717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681729"/>
          </a:xfrm>
        </p:spPr>
        <p:txBody>
          <a:bodyPr>
            <a:normAutofit lnSpcReduction="10000"/>
          </a:bodyPr>
          <a:lstStyle/>
          <a:p>
            <a:r>
              <a:rPr lang="en-US" sz="2800" dirty="0" smtClean="0"/>
              <a:t>In a legacy environment operations </a:t>
            </a:r>
            <a:r>
              <a:rPr lang="en-US" sz="2800" dirty="0"/>
              <a:t>of a PSAP are typically handled within the confines of the PSAP itself and are dependent on serving those agencies identified within the </a:t>
            </a:r>
            <a:r>
              <a:rPr lang="en-US" sz="2800" dirty="0" smtClean="0"/>
              <a:t>PSAPs 9-1-1 </a:t>
            </a:r>
            <a:r>
              <a:rPr lang="en-US" sz="2800" dirty="0"/>
              <a:t>Service </a:t>
            </a:r>
            <a:r>
              <a:rPr lang="en-US" sz="2800" dirty="0" smtClean="0"/>
              <a:t>Plan</a:t>
            </a:r>
          </a:p>
          <a:p>
            <a:r>
              <a:rPr lang="en-US" sz="2800" dirty="0"/>
              <a:t>L</a:t>
            </a:r>
            <a:r>
              <a:rPr lang="en-US" sz="2800" dirty="0" smtClean="0"/>
              <a:t>ocal</a:t>
            </a:r>
            <a:r>
              <a:rPr lang="en-US" sz="2800" dirty="0"/>
              <a:t> telecommunications interoperability </a:t>
            </a:r>
            <a:r>
              <a:rPr lang="en-US" sz="2800" dirty="0" smtClean="0"/>
              <a:t>among </a:t>
            </a:r>
            <a:r>
              <a:rPr lang="en-US" sz="2800" dirty="0"/>
              <a:t>PSAPs operating in this environment is limited to the transfer of calls to another PSAP that has been pre-identified by the PSAPs involved, and arranged through the serving </a:t>
            </a:r>
            <a:r>
              <a:rPr lang="en-US" sz="2800" dirty="0" smtClean="0"/>
              <a:t>Local Exchange Company </a:t>
            </a:r>
            <a:r>
              <a:rPr lang="en-US" sz="2800" dirty="0"/>
              <a:t>(LEC</a:t>
            </a:r>
            <a:r>
              <a:rPr lang="en-US" sz="2800" dirty="0" smtClean="0"/>
              <a:t>) </a:t>
            </a:r>
            <a:endParaRPr lang="en-US" sz="2800" dirty="0"/>
          </a:p>
          <a:p>
            <a:endParaRPr lang="en-US" dirty="0"/>
          </a:p>
        </p:txBody>
      </p:sp>
      <p:sp>
        <p:nvSpPr>
          <p:cNvPr id="3" name="Title 2"/>
          <p:cNvSpPr>
            <a:spLocks noGrp="1"/>
          </p:cNvSpPr>
          <p:nvPr>
            <p:ph type="title"/>
          </p:nvPr>
        </p:nvSpPr>
        <p:spPr/>
        <p:txBody>
          <a:bodyPr/>
          <a:lstStyle/>
          <a:p>
            <a:r>
              <a:rPr lang="en-US" dirty="0" smtClean="0"/>
              <a:t>Legacy PSAPs </a:t>
            </a:r>
            <a:r>
              <a:rPr lang="en-US" dirty="0"/>
              <a:t>operate independently and autonomously</a:t>
            </a:r>
          </a:p>
        </p:txBody>
      </p:sp>
      <p:sp>
        <p:nvSpPr>
          <p:cNvPr id="4" name="Slide Number Placeholder 3"/>
          <p:cNvSpPr>
            <a:spLocks noGrp="1"/>
          </p:cNvSpPr>
          <p:nvPr>
            <p:ph type="sldNum" sz="quarter" idx="12"/>
          </p:nvPr>
        </p:nvSpPr>
        <p:spPr/>
        <p:txBody>
          <a:bodyPr/>
          <a:lstStyle/>
          <a:p>
            <a:fld id="{DBC1499B-7656-4DD0-98BE-B454AFA54BDF}" type="slidenum">
              <a:rPr lang="en-US" smtClean="0"/>
              <a:t>20</a:t>
            </a:fld>
            <a:endParaRPr lang="en-US"/>
          </a:p>
        </p:txBody>
      </p:sp>
    </p:spTree>
    <p:extLst>
      <p:ext uri="{BB962C8B-B14F-4D97-AF65-F5344CB8AC3E}">
        <p14:creationId xmlns:p14="http://schemas.microsoft.com/office/powerpoint/2010/main" val="11644628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dirty="0"/>
              <a:t>Optimization: Making the best, of anything.  </a:t>
            </a:r>
            <a:endParaRPr lang="en-US" dirty="0" smtClean="0"/>
          </a:p>
          <a:p>
            <a:r>
              <a:rPr lang="en-US" dirty="0" smtClean="0"/>
              <a:t>A </a:t>
            </a:r>
            <a:r>
              <a:rPr lang="en-US" dirty="0"/>
              <a:t>lot of people think PSAP optimization means consolidation.  However, in a decentralized environment PSAPs can make the best of that environment in several ways.  They can judge that decision based on:</a:t>
            </a:r>
            <a:endParaRPr lang="en-US" sz="1400" dirty="0"/>
          </a:p>
          <a:p>
            <a:pPr lvl="0"/>
            <a:r>
              <a:rPr lang="en-US" dirty="0"/>
              <a:t>Does it make </a:t>
            </a:r>
            <a:r>
              <a:rPr lang="en-US" dirty="0" smtClean="0"/>
              <a:t>sense:</a:t>
            </a:r>
            <a:endParaRPr lang="en-US" sz="1400" dirty="0"/>
          </a:p>
          <a:p>
            <a:pPr lvl="1"/>
            <a:r>
              <a:rPr lang="en-US" dirty="0"/>
              <a:t>Operationally</a:t>
            </a:r>
            <a:endParaRPr lang="en-US" sz="1200" dirty="0"/>
          </a:p>
          <a:p>
            <a:pPr lvl="1"/>
            <a:r>
              <a:rPr lang="en-US" dirty="0"/>
              <a:t>Financially</a:t>
            </a:r>
            <a:endParaRPr lang="en-US" sz="1200" dirty="0"/>
          </a:p>
          <a:p>
            <a:pPr lvl="1"/>
            <a:r>
              <a:rPr lang="en-US" dirty="0"/>
              <a:t>Politically</a:t>
            </a:r>
            <a:endParaRPr lang="en-US" sz="1200" dirty="0"/>
          </a:p>
          <a:p>
            <a:r>
              <a:rPr lang="en-US" dirty="0"/>
              <a:t>Done correctly, they can optimize operations by:</a:t>
            </a:r>
            <a:endParaRPr lang="en-US" sz="1400" dirty="0"/>
          </a:p>
          <a:p>
            <a:pPr lvl="1"/>
            <a:r>
              <a:rPr lang="en-US" dirty="0"/>
              <a:t>Sharing systems</a:t>
            </a:r>
            <a:endParaRPr lang="en-US" sz="1200" dirty="0"/>
          </a:p>
          <a:p>
            <a:pPr lvl="1"/>
            <a:r>
              <a:rPr lang="en-US" dirty="0"/>
              <a:t>Joint purchasing</a:t>
            </a:r>
            <a:endParaRPr lang="en-US" sz="1200" dirty="0"/>
          </a:p>
          <a:p>
            <a:pPr lvl="1"/>
            <a:r>
              <a:rPr lang="en-US" dirty="0"/>
              <a:t>Shared networks</a:t>
            </a:r>
            <a:endParaRPr lang="en-US" sz="1200" dirty="0"/>
          </a:p>
          <a:p>
            <a:pPr lvl="1"/>
            <a:r>
              <a:rPr lang="en-US" dirty="0"/>
              <a:t>Shared staff</a:t>
            </a:r>
            <a:endParaRPr lang="en-US" sz="1200" dirty="0"/>
          </a:p>
          <a:p>
            <a:endParaRPr lang="en-US" dirty="0"/>
          </a:p>
        </p:txBody>
      </p:sp>
      <p:sp>
        <p:nvSpPr>
          <p:cNvPr id="3" name="Title 2"/>
          <p:cNvSpPr>
            <a:spLocks noGrp="1"/>
          </p:cNvSpPr>
          <p:nvPr>
            <p:ph type="title"/>
          </p:nvPr>
        </p:nvSpPr>
        <p:spPr/>
        <p:txBody>
          <a:bodyPr/>
          <a:lstStyle/>
          <a:p>
            <a:r>
              <a:rPr lang="en-US" dirty="0" smtClean="0"/>
              <a:t>PSAP Optimization Considerations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21</a:t>
            </a:fld>
            <a:endParaRPr lang="en-US"/>
          </a:p>
        </p:txBody>
      </p:sp>
    </p:spTree>
    <p:extLst>
      <p:ext uri="{BB962C8B-B14F-4D97-AF65-F5344CB8AC3E}">
        <p14:creationId xmlns:p14="http://schemas.microsoft.com/office/powerpoint/2010/main" val="2506019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7162799" y="2590800"/>
            <a:ext cx="1600201" cy="1947397"/>
          </a:xfrm>
        </p:spPr>
        <p:txBody>
          <a:bodyPr>
            <a:normAutofit fontScale="85000" lnSpcReduction="1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p:txBody>
          <a:bodyPr/>
          <a:lstStyle/>
          <a:p>
            <a:pPr algn="ctr"/>
            <a:r>
              <a:rPr lang="en-US" sz="2400" dirty="0" smtClean="0"/>
              <a:t>Section 4 </a:t>
            </a:r>
            <a:br>
              <a:rPr lang="en-US" sz="2400" dirty="0" smtClean="0"/>
            </a:br>
            <a:r>
              <a:rPr lang="en-US" sz="2400" dirty="0" smtClean="0"/>
              <a:t/>
            </a:r>
            <a:br>
              <a:rPr lang="en-US" sz="2400" dirty="0" smtClean="0"/>
            </a:br>
            <a:r>
              <a:rPr lang="en-US" dirty="0" smtClean="0"/>
              <a:t>PSAP optimization environment</a:t>
            </a:r>
            <a:endParaRPr lang="en-US" dirty="0"/>
          </a:p>
        </p:txBody>
      </p:sp>
      <p:sp>
        <p:nvSpPr>
          <p:cNvPr id="2" name="Slide Number Placeholder 1"/>
          <p:cNvSpPr>
            <a:spLocks noGrp="1"/>
          </p:cNvSpPr>
          <p:nvPr>
            <p:ph type="sldNum" sz="quarter" idx="11"/>
          </p:nvPr>
        </p:nvSpPr>
        <p:spPr/>
        <p:txBody>
          <a:bodyPr/>
          <a:lstStyle/>
          <a:p>
            <a:fld id="{DBC1499B-7656-4DD0-98BE-B454AFA54BDF}" type="slidenum">
              <a:rPr lang="en-US" smtClean="0"/>
              <a:t>22</a:t>
            </a:fld>
            <a:endParaRPr lang="en-US"/>
          </a:p>
        </p:txBody>
      </p:sp>
    </p:spTree>
    <p:extLst>
      <p:ext uri="{BB962C8B-B14F-4D97-AF65-F5344CB8AC3E}">
        <p14:creationId xmlns:p14="http://schemas.microsoft.com/office/powerpoint/2010/main" val="4033977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a:bodyPr>
          <a:lstStyle/>
          <a:p>
            <a:r>
              <a:rPr lang="en-US" sz="2800" dirty="0" smtClean="0"/>
              <a:t>Assumes </a:t>
            </a:r>
            <a:r>
              <a:rPr lang="en-US" sz="2800" dirty="0"/>
              <a:t>that Next Generation 9-1-1 </a:t>
            </a:r>
            <a:r>
              <a:rPr lang="en-US" sz="2800" b="1" dirty="0"/>
              <a:t>Core Services </a:t>
            </a:r>
            <a:r>
              <a:rPr lang="en-US" sz="2800" dirty="0"/>
              <a:t>and the </a:t>
            </a:r>
            <a:r>
              <a:rPr lang="en-US" sz="2800" b="1" dirty="0"/>
              <a:t>ESInet</a:t>
            </a:r>
            <a:r>
              <a:rPr lang="en-US" sz="2800" dirty="0"/>
              <a:t> have been </a:t>
            </a:r>
            <a:r>
              <a:rPr lang="en-US" sz="2800" dirty="0" smtClean="0"/>
              <a:t>considered</a:t>
            </a:r>
          </a:p>
          <a:p>
            <a:r>
              <a:rPr lang="en-US" sz="2800" dirty="0" smtClean="0"/>
              <a:t>Whether </a:t>
            </a:r>
            <a:r>
              <a:rPr lang="en-US" sz="2800" dirty="0"/>
              <a:t>deployed at the County, Regional or State level, the NG9-1-1 environment provides PSAP’s the flexibility to configure call flow and applications in a manner not previously </a:t>
            </a:r>
            <a:r>
              <a:rPr lang="en-US" sz="2800" dirty="0" smtClean="0"/>
              <a:t>available</a:t>
            </a:r>
          </a:p>
          <a:p>
            <a:r>
              <a:rPr lang="en-US" sz="2800" dirty="0" smtClean="0"/>
              <a:t>It is </a:t>
            </a:r>
            <a:r>
              <a:rPr lang="en-US" sz="2800" dirty="0"/>
              <a:t>not necessary for the </a:t>
            </a:r>
            <a:r>
              <a:rPr lang="en-US" sz="2800" dirty="0" smtClean="0"/>
              <a:t>Customer Processing Equipment (CPE) </a:t>
            </a:r>
            <a:r>
              <a:rPr lang="en-US" sz="2800" dirty="0"/>
              <a:t>to be of the same manufacturer, and in larger </a:t>
            </a:r>
            <a:r>
              <a:rPr lang="en-US" sz="2800" dirty="0" smtClean="0"/>
              <a:t>deployments; </a:t>
            </a:r>
            <a:r>
              <a:rPr lang="en-US" sz="2800" dirty="0"/>
              <a:t>e.g</a:t>
            </a:r>
            <a:r>
              <a:rPr lang="en-US" sz="2800" dirty="0" smtClean="0"/>
              <a:t>., </a:t>
            </a:r>
            <a:r>
              <a:rPr lang="en-US" sz="2800" dirty="0"/>
              <a:t>regional or State, it is assumed that numerous CPE vendors will be in </a:t>
            </a:r>
            <a:r>
              <a:rPr lang="en-US" sz="2800" dirty="0" smtClean="0"/>
              <a:t>use</a:t>
            </a:r>
            <a:endParaRPr lang="en-US" sz="2800" dirty="0"/>
          </a:p>
          <a:p>
            <a:endParaRPr lang="en-US" sz="2800" dirty="0" smtClean="0"/>
          </a:p>
        </p:txBody>
      </p:sp>
      <p:sp>
        <p:nvSpPr>
          <p:cNvPr id="3" name="Title 2"/>
          <p:cNvSpPr>
            <a:spLocks noGrp="1"/>
          </p:cNvSpPr>
          <p:nvPr>
            <p:ph type="title"/>
          </p:nvPr>
        </p:nvSpPr>
        <p:spPr/>
        <p:txBody>
          <a:bodyPr/>
          <a:lstStyle/>
          <a:p>
            <a:r>
              <a:rPr lang="en-US" dirty="0" smtClean="0"/>
              <a:t>Basis of PSAP optimization</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23</a:t>
            </a:fld>
            <a:endParaRPr lang="en-US"/>
          </a:p>
        </p:txBody>
      </p:sp>
    </p:spTree>
    <p:extLst>
      <p:ext uri="{BB962C8B-B14F-4D97-AF65-F5344CB8AC3E}">
        <p14:creationId xmlns:p14="http://schemas.microsoft.com/office/powerpoint/2010/main" val="9795045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500" dirty="0" smtClean="0"/>
              <a:t>As </a:t>
            </a:r>
            <a:r>
              <a:rPr lang="en-US" sz="2500" dirty="0"/>
              <a:t>NG9-1-1 becomes a reality, it will allow PSAPs the capability to </a:t>
            </a:r>
            <a:r>
              <a:rPr lang="en-US" sz="2500" dirty="0" smtClean="0"/>
              <a:t>organize and dynamically </a:t>
            </a:r>
            <a:r>
              <a:rPr lang="en-US" sz="2500" dirty="0"/>
              <a:t>utilize partner PSAPs to assist during heavy call traffic situations and/or </a:t>
            </a:r>
            <a:r>
              <a:rPr lang="en-US" sz="2500" dirty="0" smtClean="0"/>
              <a:t>outages</a:t>
            </a:r>
            <a:r>
              <a:rPr lang="en-US" sz="2500" dirty="0"/>
              <a:t> </a:t>
            </a:r>
            <a:endParaRPr lang="en-US" sz="2500" dirty="0" smtClean="0"/>
          </a:p>
          <a:p>
            <a:r>
              <a:rPr lang="en-US" sz="2500" dirty="0" smtClean="0"/>
              <a:t>Several optimization models are discussed in the report:</a:t>
            </a:r>
          </a:p>
          <a:p>
            <a:pPr lvl="1"/>
            <a:r>
              <a:rPr lang="en-US" sz="2500" dirty="0" smtClean="0"/>
              <a:t>Shared Services (Centralized)</a:t>
            </a:r>
          </a:p>
          <a:p>
            <a:pPr lvl="1"/>
            <a:r>
              <a:rPr lang="en-US" sz="2500" dirty="0" smtClean="0"/>
              <a:t>Hybrid</a:t>
            </a:r>
          </a:p>
          <a:p>
            <a:pPr lvl="1"/>
            <a:r>
              <a:rPr lang="en-US" sz="2500" dirty="0" smtClean="0"/>
              <a:t>Centralized Call Taking Center</a:t>
            </a:r>
          </a:p>
          <a:p>
            <a:pPr lvl="1"/>
            <a:r>
              <a:rPr lang="en-US" sz="2500" dirty="0" smtClean="0"/>
              <a:t>Consolidation by Discipline</a:t>
            </a:r>
          </a:p>
          <a:p>
            <a:pPr lvl="1"/>
            <a:r>
              <a:rPr lang="en-US" sz="2500" dirty="0" smtClean="0"/>
              <a:t>Virtual</a:t>
            </a:r>
          </a:p>
          <a:p>
            <a:endParaRPr lang="en-US" dirty="0"/>
          </a:p>
        </p:txBody>
      </p:sp>
      <p:sp>
        <p:nvSpPr>
          <p:cNvPr id="3" name="Title 2"/>
          <p:cNvSpPr>
            <a:spLocks noGrp="1"/>
          </p:cNvSpPr>
          <p:nvPr>
            <p:ph type="title"/>
          </p:nvPr>
        </p:nvSpPr>
        <p:spPr/>
        <p:txBody>
          <a:bodyPr/>
          <a:lstStyle/>
          <a:p>
            <a:r>
              <a:rPr lang="en-US" dirty="0" smtClean="0"/>
              <a:t>Optimized psap </a:t>
            </a:r>
            <a:br>
              <a:rPr lang="en-US" dirty="0" smtClean="0"/>
            </a:br>
            <a:r>
              <a:rPr lang="en-US" dirty="0" smtClean="0"/>
              <a:t>operational models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24</a:t>
            </a:fld>
            <a:endParaRPr lang="en-US"/>
          </a:p>
        </p:txBody>
      </p:sp>
    </p:spTree>
    <p:extLst>
      <p:ext uri="{BB962C8B-B14F-4D97-AF65-F5344CB8AC3E}">
        <p14:creationId xmlns:p14="http://schemas.microsoft.com/office/powerpoint/2010/main" val="3465549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72143" y="1545771"/>
            <a:ext cx="8686800" cy="5105400"/>
          </a:xfrm>
          <a:prstGeom prst="rect">
            <a:avLst/>
          </a:prstGeom>
          <a:noFill/>
        </p:spPr>
      </p:pic>
      <p:sp>
        <p:nvSpPr>
          <p:cNvPr id="7" name="Title 6"/>
          <p:cNvSpPr>
            <a:spLocks noGrp="1"/>
          </p:cNvSpPr>
          <p:nvPr>
            <p:ph type="title"/>
          </p:nvPr>
        </p:nvSpPr>
        <p:spPr/>
        <p:txBody>
          <a:bodyPr/>
          <a:lstStyle/>
          <a:p>
            <a:r>
              <a:rPr lang="en-US" sz="2800" dirty="0" smtClean="0"/>
              <a:t>On-Premise Dedicated Infrastructure Architecture Model Example</a:t>
            </a:r>
            <a:endParaRPr lang="en-US" sz="2800" dirty="0"/>
          </a:p>
        </p:txBody>
      </p:sp>
      <p:sp>
        <p:nvSpPr>
          <p:cNvPr id="2" name="Slide Number Placeholder 1"/>
          <p:cNvSpPr>
            <a:spLocks noGrp="1"/>
          </p:cNvSpPr>
          <p:nvPr>
            <p:ph type="sldNum" sz="quarter" idx="12"/>
          </p:nvPr>
        </p:nvSpPr>
        <p:spPr/>
        <p:txBody>
          <a:bodyPr/>
          <a:lstStyle/>
          <a:p>
            <a:fld id="{DBC1499B-7656-4DD0-98BE-B454AFA54BDF}" type="slidenum">
              <a:rPr lang="en-US" smtClean="0"/>
              <a:t>25</a:t>
            </a:fld>
            <a:endParaRPr lang="en-US"/>
          </a:p>
        </p:txBody>
      </p:sp>
    </p:spTree>
    <p:extLst>
      <p:ext uri="{BB962C8B-B14F-4D97-AF65-F5344CB8AC3E}">
        <p14:creationId xmlns:p14="http://schemas.microsoft.com/office/powerpoint/2010/main" val="3304815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Sample Hosted, Shared Infrastructure Architecture Model </a:t>
            </a:r>
            <a:endParaRPr lang="en-US" dirty="0"/>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76200" y="1981200"/>
            <a:ext cx="8610600" cy="4637405"/>
          </a:xfrm>
          <a:prstGeom prst="rect">
            <a:avLst/>
          </a:prstGeom>
        </p:spPr>
      </p:pic>
      <p:sp>
        <p:nvSpPr>
          <p:cNvPr id="4" name="Slide Number Placeholder 3"/>
          <p:cNvSpPr>
            <a:spLocks noGrp="1"/>
          </p:cNvSpPr>
          <p:nvPr>
            <p:ph type="sldNum" sz="quarter" idx="12"/>
          </p:nvPr>
        </p:nvSpPr>
        <p:spPr/>
        <p:txBody>
          <a:bodyPr/>
          <a:lstStyle/>
          <a:p>
            <a:fld id="{DBC1499B-7656-4DD0-98BE-B454AFA54BDF}" type="slidenum">
              <a:rPr lang="en-US" smtClean="0"/>
              <a:t>26</a:t>
            </a:fld>
            <a:endParaRPr lang="en-US"/>
          </a:p>
        </p:txBody>
      </p:sp>
    </p:spTree>
    <p:extLst>
      <p:ext uri="{BB962C8B-B14F-4D97-AF65-F5344CB8AC3E}">
        <p14:creationId xmlns:p14="http://schemas.microsoft.com/office/powerpoint/2010/main" val="14237722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combining dedicated on-premise and shared services</a:t>
            </a:r>
          </a:p>
        </p:txBody>
      </p:sp>
      <p:pic>
        <p:nvPicPr>
          <p:cNvPr id="3" name="Picture 2"/>
          <p:cNvPicPr/>
          <p:nvPr/>
        </p:nvPicPr>
        <p:blipFill>
          <a:blip r:embed="rId2" cstate="print">
            <a:extLst>
              <a:ext uri="{28A0092B-C50C-407E-A947-70E740481C1C}">
                <a14:useLocalDpi xmlns:a14="http://schemas.microsoft.com/office/drawing/2010/main" val="0"/>
              </a:ext>
            </a:extLst>
          </a:blip>
          <a:stretch>
            <a:fillRect/>
          </a:stretch>
        </p:blipFill>
        <p:spPr>
          <a:xfrm>
            <a:off x="152400" y="1828800"/>
            <a:ext cx="8686800" cy="4822825"/>
          </a:xfrm>
          <a:prstGeom prst="rect">
            <a:avLst/>
          </a:prstGeom>
        </p:spPr>
      </p:pic>
      <p:sp>
        <p:nvSpPr>
          <p:cNvPr id="4" name="Slide Number Placeholder 3"/>
          <p:cNvSpPr>
            <a:spLocks noGrp="1"/>
          </p:cNvSpPr>
          <p:nvPr>
            <p:ph type="sldNum" sz="quarter" idx="12"/>
          </p:nvPr>
        </p:nvSpPr>
        <p:spPr/>
        <p:txBody>
          <a:bodyPr/>
          <a:lstStyle/>
          <a:p>
            <a:fld id="{DBC1499B-7656-4DD0-98BE-B454AFA54BDF}" type="slidenum">
              <a:rPr lang="en-US" smtClean="0"/>
              <a:t>27</a:t>
            </a:fld>
            <a:endParaRPr lang="en-US"/>
          </a:p>
        </p:txBody>
      </p:sp>
    </p:spTree>
    <p:extLst>
      <p:ext uri="{BB962C8B-B14F-4D97-AF65-F5344CB8AC3E}">
        <p14:creationId xmlns:p14="http://schemas.microsoft.com/office/powerpoint/2010/main" val="2642507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5062730"/>
          </a:xfrm>
        </p:spPr>
        <p:txBody>
          <a:bodyPr>
            <a:normAutofit/>
          </a:bodyPr>
          <a:lstStyle/>
          <a:p>
            <a:pPr lvl="0"/>
            <a:r>
              <a:rPr lang="en-US" sz="2500" dirty="0" smtClean="0"/>
              <a:t>Financial </a:t>
            </a:r>
            <a:endParaRPr lang="en-US" sz="2500" dirty="0"/>
          </a:p>
          <a:p>
            <a:pPr lvl="1"/>
            <a:r>
              <a:rPr lang="en-US" sz="2500" dirty="0"/>
              <a:t>Solution costs (e.g., equipment, capital expenditure/operational expense)</a:t>
            </a:r>
          </a:p>
          <a:p>
            <a:pPr lvl="0"/>
            <a:r>
              <a:rPr lang="en-US" sz="2500" dirty="0"/>
              <a:t>Interoperability </a:t>
            </a:r>
          </a:p>
          <a:p>
            <a:pPr lvl="1"/>
            <a:r>
              <a:rPr lang="en-US" sz="2500" dirty="0"/>
              <a:t>Functional interoperability</a:t>
            </a:r>
          </a:p>
          <a:p>
            <a:pPr lvl="1"/>
            <a:r>
              <a:rPr lang="en-US" sz="2500" dirty="0"/>
              <a:t>Geographic interoperability:  local, county, multi-county, state, national</a:t>
            </a:r>
          </a:p>
          <a:p>
            <a:pPr lvl="1"/>
            <a:r>
              <a:rPr lang="en-US" sz="2500" dirty="0"/>
              <a:t>Data sharing</a:t>
            </a:r>
          </a:p>
          <a:p>
            <a:pPr lvl="0"/>
            <a:r>
              <a:rPr lang="en-US" sz="2500" dirty="0"/>
              <a:t>Survivability/Reliability (Operational)</a:t>
            </a:r>
          </a:p>
          <a:p>
            <a:pPr lvl="1"/>
            <a:r>
              <a:rPr lang="en-US" sz="2500" dirty="0"/>
              <a:t>Level of service redundancy</a:t>
            </a:r>
          </a:p>
          <a:p>
            <a:pPr lvl="1"/>
            <a:r>
              <a:rPr lang="en-US" sz="2500" dirty="0"/>
              <a:t>Level of geo-diversity</a:t>
            </a:r>
          </a:p>
          <a:p>
            <a:endParaRPr lang="en-US" dirty="0"/>
          </a:p>
        </p:txBody>
      </p:sp>
      <p:sp>
        <p:nvSpPr>
          <p:cNvPr id="3" name="Title 2"/>
          <p:cNvSpPr>
            <a:spLocks noGrp="1"/>
          </p:cNvSpPr>
          <p:nvPr>
            <p:ph type="title"/>
          </p:nvPr>
        </p:nvSpPr>
        <p:spPr>
          <a:xfrm>
            <a:off x="381000" y="355846"/>
            <a:ext cx="8381260" cy="1396754"/>
          </a:xfrm>
        </p:spPr>
        <p:txBody>
          <a:bodyPr/>
          <a:lstStyle/>
          <a:p>
            <a:r>
              <a:rPr lang="en-US" sz="2800" dirty="0"/>
              <a:t>Key optimization factors </a:t>
            </a:r>
            <a:r>
              <a:rPr lang="en-US" sz="2800" dirty="0" smtClean="0"/>
              <a:t>in </a:t>
            </a:r>
            <a:r>
              <a:rPr lang="en-US" sz="2800" dirty="0"/>
              <a:t>a jurisdiction’s consideration of the optimization models </a:t>
            </a:r>
            <a:r>
              <a:rPr lang="en-US" dirty="0"/>
              <a:t> </a:t>
            </a:r>
            <a:r>
              <a:rPr lang="en-US" sz="2000" dirty="0"/>
              <a:t/>
            </a:r>
            <a:br>
              <a:rPr lang="en-US" sz="2000" dirty="0"/>
            </a:b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28</a:t>
            </a:fld>
            <a:endParaRPr lang="en-US"/>
          </a:p>
        </p:txBody>
      </p:sp>
    </p:spTree>
    <p:extLst>
      <p:ext uri="{BB962C8B-B14F-4D97-AF65-F5344CB8AC3E}">
        <p14:creationId xmlns:p14="http://schemas.microsoft.com/office/powerpoint/2010/main" val="3033718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lvl="0"/>
            <a:r>
              <a:rPr lang="en-US" sz="2800" dirty="0"/>
              <a:t>Elasticity/ Scalability</a:t>
            </a:r>
          </a:p>
          <a:p>
            <a:pPr lvl="1"/>
            <a:r>
              <a:rPr lang="en-US" sz="2800" dirty="0"/>
              <a:t>Ability to adapt to unanticipated peak loads</a:t>
            </a:r>
          </a:p>
          <a:p>
            <a:pPr lvl="1"/>
            <a:r>
              <a:rPr lang="en-US" sz="2800" dirty="0"/>
              <a:t>Ability to bring on additional jurisdictions without re-architecting</a:t>
            </a:r>
          </a:p>
          <a:p>
            <a:pPr lvl="0"/>
            <a:r>
              <a:rPr lang="en-US" sz="2800" dirty="0"/>
              <a:t>Security</a:t>
            </a:r>
          </a:p>
          <a:p>
            <a:pPr lvl="1"/>
            <a:r>
              <a:rPr lang="en-US" sz="2800" dirty="0"/>
              <a:t>Information Security</a:t>
            </a:r>
          </a:p>
          <a:p>
            <a:pPr lvl="1"/>
            <a:r>
              <a:rPr lang="en-US" sz="2800" dirty="0"/>
              <a:t>Cyber-attack resiliency</a:t>
            </a:r>
          </a:p>
          <a:p>
            <a:pPr lvl="0"/>
            <a:r>
              <a:rPr lang="en-US" sz="2800" dirty="0"/>
              <a:t>Operational Staffing </a:t>
            </a:r>
          </a:p>
          <a:p>
            <a:pPr lvl="1"/>
            <a:r>
              <a:rPr lang="en-US" sz="2800" dirty="0"/>
              <a:t>Technical Support</a:t>
            </a:r>
          </a:p>
          <a:p>
            <a:endParaRPr lang="en-US" dirty="0"/>
          </a:p>
        </p:txBody>
      </p:sp>
      <p:sp>
        <p:nvSpPr>
          <p:cNvPr id="3" name="Title 2"/>
          <p:cNvSpPr>
            <a:spLocks noGrp="1"/>
          </p:cNvSpPr>
          <p:nvPr>
            <p:ph type="title"/>
          </p:nvPr>
        </p:nvSpPr>
        <p:spPr/>
        <p:txBody>
          <a:bodyPr/>
          <a:lstStyle/>
          <a:p>
            <a:pPr algn="l"/>
            <a:r>
              <a:rPr lang="en-US" dirty="0" smtClean="0"/>
              <a:t>Cont…</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29</a:t>
            </a:fld>
            <a:endParaRPr lang="en-US"/>
          </a:p>
        </p:txBody>
      </p:sp>
    </p:spTree>
    <p:extLst>
      <p:ext uri="{BB962C8B-B14F-4D97-AF65-F5344CB8AC3E}">
        <p14:creationId xmlns:p14="http://schemas.microsoft.com/office/powerpoint/2010/main" val="2035701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6" name="Title 5"/>
          <p:cNvSpPr>
            <a:spLocks noGrp="1"/>
          </p:cNvSpPr>
          <p:nvPr>
            <p:ph type="title"/>
          </p:nvPr>
        </p:nvSpPr>
        <p:spPr/>
        <p:txBody>
          <a:bodyPr/>
          <a:lstStyle/>
          <a:p>
            <a:pPr algn="ctr"/>
            <a:r>
              <a:rPr lang="en-US" sz="2400" dirty="0" smtClean="0">
                <a:solidFill>
                  <a:srgbClr val="FFFF00"/>
                </a:solidFill>
              </a:rPr>
              <a:t>Section 1 &amp; 2</a:t>
            </a:r>
            <a:br>
              <a:rPr lang="en-US" sz="2400" dirty="0" smtClean="0">
                <a:solidFill>
                  <a:srgbClr val="FFFF00"/>
                </a:solidFill>
              </a:rPr>
            </a:br>
            <a:r>
              <a:rPr lang="en-US" dirty="0" smtClean="0"/>
              <a:t/>
            </a:r>
            <a:br>
              <a:rPr lang="en-US" dirty="0" smtClean="0"/>
            </a:br>
            <a:r>
              <a:rPr lang="en-US" dirty="0" smtClean="0"/>
              <a:t>Executive Summary and introduction</a:t>
            </a:r>
            <a:endParaRPr lang="en-US" dirty="0"/>
          </a:p>
        </p:txBody>
      </p:sp>
      <p:sp>
        <p:nvSpPr>
          <p:cNvPr id="2" name="Slide Number Placeholder 1"/>
          <p:cNvSpPr>
            <a:spLocks noGrp="1"/>
          </p:cNvSpPr>
          <p:nvPr>
            <p:ph type="sldNum" sz="quarter" idx="11"/>
          </p:nvPr>
        </p:nvSpPr>
        <p:spPr/>
        <p:txBody>
          <a:bodyPr/>
          <a:lstStyle/>
          <a:p>
            <a:fld id="{DBC1499B-7656-4DD0-98BE-B454AFA54BDF}" type="slidenum">
              <a:rPr lang="en-US" smtClean="0"/>
              <a:t>3</a:t>
            </a:fld>
            <a:endParaRPr lang="en-US"/>
          </a:p>
        </p:txBody>
      </p:sp>
    </p:spTree>
    <p:extLst>
      <p:ext uri="{BB962C8B-B14F-4D97-AF65-F5344CB8AC3E}">
        <p14:creationId xmlns:p14="http://schemas.microsoft.com/office/powerpoint/2010/main" val="1026899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p:txBody>
          <a:bodyPr/>
          <a:lstStyle/>
          <a:p>
            <a:pPr algn="ctr"/>
            <a:r>
              <a:rPr lang="en-US" sz="2400" dirty="0" smtClean="0">
                <a:solidFill>
                  <a:srgbClr val="FFFF00"/>
                </a:solidFill>
              </a:rPr>
              <a:t>Section 5</a:t>
            </a:r>
            <a:r>
              <a:rPr lang="en-US" sz="2400" dirty="0" smtClean="0"/>
              <a:t/>
            </a:r>
            <a:br>
              <a:rPr lang="en-US" sz="2400" dirty="0" smtClean="0"/>
            </a:br>
            <a:r>
              <a:rPr lang="en-US" dirty="0" smtClean="0"/>
              <a:t/>
            </a:r>
            <a:br>
              <a:rPr lang="en-US" dirty="0" smtClean="0"/>
            </a:br>
            <a:r>
              <a:rPr lang="en-US" dirty="0" smtClean="0"/>
              <a:t>ESInet optimization considerations and factors</a:t>
            </a:r>
            <a:endParaRPr lang="en-US" dirty="0"/>
          </a:p>
        </p:txBody>
      </p:sp>
      <p:sp>
        <p:nvSpPr>
          <p:cNvPr id="4" name="Slide Number Placeholder 3"/>
          <p:cNvSpPr>
            <a:spLocks noGrp="1"/>
          </p:cNvSpPr>
          <p:nvPr>
            <p:ph type="sldNum" sz="quarter" idx="11"/>
          </p:nvPr>
        </p:nvSpPr>
        <p:spPr/>
        <p:txBody>
          <a:bodyPr/>
          <a:lstStyle/>
          <a:p>
            <a:fld id="{DBC1499B-7656-4DD0-98BE-B454AFA54BDF}" type="slidenum">
              <a:rPr lang="en-US" smtClean="0"/>
              <a:t>30</a:t>
            </a:fld>
            <a:endParaRPr lang="en-US"/>
          </a:p>
        </p:txBody>
      </p:sp>
    </p:spTree>
    <p:extLst>
      <p:ext uri="{BB962C8B-B14F-4D97-AF65-F5344CB8AC3E}">
        <p14:creationId xmlns:p14="http://schemas.microsoft.com/office/powerpoint/2010/main" val="13895950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828800"/>
            <a:ext cx="8407893" cy="4724399"/>
          </a:xfrm>
        </p:spPr>
        <p:txBody>
          <a:bodyPr>
            <a:normAutofit/>
          </a:bodyPr>
          <a:lstStyle/>
          <a:p>
            <a:r>
              <a:rPr lang="en-US" sz="2800" dirty="0"/>
              <a:t>“An ESInet is a managed IP network that is used for emergency services communications, and which can be shared by all public safety agencies. It provides the IP transport infrastructure upon which independent application platforms and core functional processes can be deployed, including, but not restricted to, those necessary for providing NG9-1-1 </a:t>
            </a:r>
            <a:r>
              <a:rPr lang="en-US" sz="2800" dirty="0" smtClean="0"/>
              <a:t>services…” </a:t>
            </a:r>
          </a:p>
          <a:p>
            <a:pPr lvl="1"/>
            <a:r>
              <a:rPr lang="en-US" dirty="0"/>
              <a:t>NENA document 08-506 “Emergency Services IP Network Design”</a:t>
            </a:r>
          </a:p>
        </p:txBody>
      </p:sp>
      <p:sp>
        <p:nvSpPr>
          <p:cNvPr id="4" name="Title 3"/>
          <p:cNvSpPr>
            <a:spLocks noGrp="1"/>
          </p:cNvSpPr>
          <p:nvPr>
            <p:ph type="title"/>
          </p:nvPr>
        </p:nvSpPr>
        <p:spPr/>
        <p:txBody>
          <a:bodyPr/>
          <a:lstStyle/>
          <a:p>
            <a:r>
              <a:rPr lang="en-US" dirty="0" smtClean="0"/>
              <a:t>ESINET</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31</a:t>
            </a:fld>
            <a:endParaRPr lang="en-US"/>
          </a:p>
        </p:txBody>
      </p:sp>
    </p:spTree>
    <p:extLst>
      <p:ext uri="{BB962C8B-B14F-4D97-AF65-F5344CB8AC3E}">
        <p14:creationId xmlns:p14="http://schemas.microsoft.com/office/powerpoint/2010/main" val="42415108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a:t>ESInets deployed today are primarily used for delivery of limited NG9-1-1 Services such as legacy Selective Router and </a:t>
            </a:r>
            <a:r>
              <a:rPr lang="en-US" sz="2800" dirty="0" smtClean="0"/>
              <a:t>ALI replacement </a:t>
            </a:r>
          </a:p>
          <a:p>
            <a:r>
              <a:rPr lang="en-US" sz="2800" dirty="0"/>
              <a:t>This limited ESInet Architecture norm will change as the NENA i3 vision is realized with Originating Service Providers (OSPs) providing data feeds, enhanced service providers establish interconnections with ESInets across the United States and ESInets become </a:t>
            </a:r>
            <a:r>
              <a:rPr lang="en-US" sz="2800" dirty="0" smtClean="0"/>
              <a:t>interconnected</a:t>
            </a:r>
            <a:endParaRPr lang="en-US" sz="2800" dirty="0"/>
          </a:p>
        </p:txBody>
      </p:sp>
      <p:sp>
        <p:nvSpPr>
          <p:cNvPr id="4" name="Title 3"/>
          <p:cNvSpPr>
            <a:spLocks noGrp="1"/>
          </p:cNvSpPr>
          <p:nvPr>
            <p:ph type="title"/>
          </p:nvPr>
        </p:nvSpPr>
        <p:spPr/>
        <p:txBody>
          <a:bodyPr/>
          <a:lstStyle/>
          <a:p>
            <a:r>
              <a:rPr lang="en-US" dirty="0" smtClean="0"/>
              <a:t>ESInet evolution</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32</a:t>
            </a:fld>
            <a:endParaRPr lang="en-US"/>
          </a:p>
        </p:txBody>
      </p:sp>
    </p:spTree>
    <p:extLst>
      <p:ext uri="{BB962C8B-B14F-4D97-AF65-F5344CB8AC3E}">
        <p14:creationId xmlns:p14="http://schemas.microsoft.com/office/powerpoint/2010/main" val="36804474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a:t>ESInets consist of the following categories of capabilities.  For the purposes of ESInet discussions and brevity, these categories are abstracted from generally accepted networking </a:t>
            </a:r>
            <a:r>
              <a:rPr lang="en-US" sz="2800" dirty="0" smtClean="0"/>
              <a:t>models:</a:t>
            </a:r>
            <a:endParaRPr lang="en-US" sz="2800" dirty="0"/>
          </a:p>
          <a:p>
            <a:pPr lvl="1"/>
            <a:r>
              <a:rPr lang="en-US" sz="2800" dirty="0"/>
              <a:t>Transport</a:t>
            </a:r>
          </a:p>
          <a:p>
            <a:pPr lvl="1"/>
            <a:r>
              <a:rPr lang="en-US" sz="2800" dirty="0"/>
              <a:t>Internet Protocol (IP) Services</a:t>
            </a:r>
          </a:p>
          <a:p>
            <a:pPr lvl="1"/>
            <a:r>
              <a:rPr lang="en-US" sz="2800" dirty="0"/>
              <a:t>Management Infrastructure</a:t>
            </a:r>
          </a:p>
          <a:p>
            <a:pPr lvl="1"/>
            <a:r>
              <a:rPr lang="en-US" sz="2800" dirty="0"/>
              <a:t>Security Infrastructure</a:t>
            </a:r>
          </a:p>
          <a:p>
            <a:endParaRPr lang="en-US" dirty="0"/>
          </a:p>
        </p:txBody>
      </p:sp>
      <p:sp>
        <p:nvSpPr>
          <p:cNvPr id="3" name="Title 2"/>
          <p:cNvSpPr>
            <a:spLocks noGrp="1"/>
          </p:cNvSpPr>
          <p:nvPr>
            <p:ph type="title"/>
          </p:nvPr>
        </p:nvSpPr>
        <p:spPr/>
        <p:txBody>
          <a:bodyPr/>
          <a:lstStyle/>
          <a:p>
            <a:r>
              <a:rPr lang="en-US" dirty="0" smtClean="0"/>
              <a:t>ESInet categories of capability</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33</a:t>
            </a:fld>
            <a:endParaRPr lang="en-US"/>
          </a:p>
        </p:txBody>
      </p:sp>
    </p:spTree>
    <p:extLst>
      <p:ext uri="{BB962C8B-B14F-4D97-AF65-F5344CB8AC3E}">
        <p14:creationId xmlns:p14="http://schemas.microsoft.com/office/powerpoint/2010/main" val="13352452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r>
              <a:rPr lang="en-US" sz="2200" b="1" dirty="0" smtClean="0"/>
              <a:t>Local ESInet </a:t>
            </a:r>
            <a:r>
              <a:rPr lang="en-US" sz="2200" dirty="0" smtClean="0"/>
              <a:t>- local </a:t>
            </a:r>
            <a:r>
              <a:rPr lang="en-US" sz="2200" dirty="0"/>
              <a:t>authority elects to host Next Generation Core Services (NGCS) within existing PSAP datacenters or </a:t>
            </a:r>
            <a:r>
              <a:rPr lang="en-US" sz="2200" dirty="0" smtClean="0"/>
              <a:t>facilities and maintains their own ESInet </a:t>
            </a:r>
          </a:p>
          <a:p>
            <a:r>
              <a:rPr lang="en-US" sz="2200" b="1" dirty="0"/>
              <a:t>Shared-Hosted </a:t>
            </a:r>
            <a:r>
              <a:rPr lang="en-US" sz="2200" b="1" dirty="0" smtClean="0"/>
              <a:t>ESInet </a:t>
            </a:r>
            <a:r>
              <a:rPr lang="en-US" sz="2200" dirty="0" smtClean="0"/>
              <a:t>- </a:t>
            </a:r>
            <a:r>
              <a:rPr lang="en-US" sz="2200" dirty="0"/>
              <a:t>a regional entity authority (group of PSAPs, county, multiple counties or state) elects to host Next Generation Core Services (NGCS</a:t>
            </a:r>
            <a:r>
              <a:rPr lang="en-US" sz="2200" dirty="0" smtClean="0"/>
              <a:t>) on a shared ESInet</a:t>
            </a:r>
          </a:p>
          <a:p>
            <a:r>
              <a:rPr lang="en-US" sz="2200" b="1" dirty="0" smtClean="0"/>
              <a:t>Hybrid ESInet </a:t>
            </a:r>
            <a:r>
              <a:rPr lang="en-US" sz="2200" dirty="0" smtClean="0"/>
              <a:t>- some </a:t>
            </a:r>
            <a:r>
              <a:rPr lang="en-US" sz="2200" dirty="0"/>
              <a:t>elements of the Shared Hosted ESInet are combined with elements that are </a:t>
            </a:r>
            <a:r>
              <a:rPr lang="en-US" sz="2200" dirty="0" smtClean="0"/>
              <a:t>contracted</a:t>
            </a:r>
          </a:p>
          <a:p>
            <a:r>
              <a:rPr lang="en-US" sz="2200" b="1" dirty="0"/>
              <a:t>Contracted, Managed </a:t>
            </a:r>
            <a:r>
              <a:rPr lang="en-US" sz="2200" b="1" dirty="0" smtClean="0"/>
              <a:t>ESInet </a:t>
            </a:r>
            <a:r>
              <a:rPr lang="en-US" sz="2200" dirty="0" smtClean="0"/>
              <a:t>- </a:t>
            </a:r>
            <a:r>
              <a:rPr lang="en-US" sz="2200" dirty="0"/>
              <a:t>This is a “shared” network between multiple served PSAP tenants, which could scale from small region to nationwide. The </a:t>
            </a:r>
            <a:r>
              <a:rPr lang="en-US" sz="2200" dirty="0" smtClean="0"/>
              <a:t>ESInet managed </a:t>
            </a:r>
            <a:r>
              <a:rPr lang="en-US" sz="2200" dirty="0"/>
              <a:t>service vendor builds and maintains the </a:t>
            </a:r>
            <a:r>
              <a:rPr lang="en-US" sz="2200" dirty="0" smtClean="0"/>
              <a:t>ESInet</a:t>
            </a:r>
            <a:endParaRPr lang="en-US" sz="2200" dirty="0"/>
          </a:p>
        </p:txBody>
      </p:sp>
      <p:sp>
        <p:nvSpPr>
          <p:cNvPr id="3" name="Title 2"/>
          <p:cNvSpPr>
            <a:spLocks noGrp="1"/>
          </p:cNvSpPr>
          <p:nvPr>
            <p:ph type="title"/>
          </p:nvPr>
        </p:nvSpPr>
        <p:spPr/>
        <p:txBody>
          <a:bodyPr/>
          <a:lstStyle/>
          <a:p>
            <a:r>
              <a:rPr lang="en-US" dirty="0" smtClean="0"/>
              <a:t>ESInet Use cases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34</a:t>
            </a:fld>
            <a:endParaRPr lang="en-US"/>
          </a:p>
        </p:txBody>
      </p:sp>
    </p:spTree>
    <p:extLst>
      <p:ext uri="{BB962C8B-B14F-4D97-AF65-F5344CB8AC3E}">
        <p14:creationId xmlns:p14="http://schemas.microsoft.com/office/powerpoint/2010/main" val="35809569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260" cy="800640"/>
          </a:xfrm>
        </p:spPr>
        <p:txBody>
          <a:bodyPr/>
          <a:lstStyle/>
          <a:p>
            <a:r>
              <a:rPr lang="en-US" b="1" dirty="0"/>
              <a:t>Hosted </a:t>
            </a:r>
            <a:r>
              <a:rPr lang="en-US" b="1" dirty="0" smtClean="0"/>
              <a:t>ShareD </a:t>
            </a:r>
            <a:r>
              <a:rPr lang="en-US" b="1" dirty="0"/>
              <a:t>ESInet Deployment Models</a:t>
            </a:r>
            <a:r>
              <a:rPr lang="en-US" dirty="0"/>
              <a:t/>
            </a:r>
            <a:br>
              <a:rPr lang="en-US" dirty="0"/>
            </a:br>
            <a:endParaRPr lang="en-US" dirty="0"/>
          </a:p>
        </p:txBody>
      </p:sp>
      <p:pic>
        <p:nvPicPr>
          <p:cNvPr id="3" name="Picture 2"/>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0"/>
            <a:ext cx="8686800" cy="4876800"/>
          </a:xfrm>
          <a:prstGeom prst="rect">
            <a:avLst/>
          </a:prstGeom>
          <a:noFill/>
          <a:ln>
            <a:noFill/>
          </a:ln>
        </p:spPr>
      </p:pic>
      <p:sp>
        <p:nvSpPr>
          <p:cNvPr id="4" name="Slide Number Placeholder 3"/>
          <p:cNvSpPr>
            <a:spLocks noGrp="1"/>
          </p:cNvSpPr>
          <p:nvPr>
            <p:ph type="sldNum" sz="quarter" idx="12"/>
          </p:nvPr>
        </p:nvSpPr>
        <p:spPr/>
        <p:txBody>
          <a:bodyPr/>
          <a:lstStyle/>
          <a:p>
            <a:fld id="{DBC1499B-7656-4DD0-98BE-B454AFA54BDF}" type="slidenum">
              <a:rPr lang="en-US" smtClean="0"/>
              <a:t>35</a:t>
            </a:fld>
            <a:endParaRPr lang="en-US"/>
          </a:p>
        </p:txBody>
      </p:sp>
    </p:spTree>
    <p:extLst>
      <p:ext uri="{BB962C8B-B14F-4D97-AF65-F5344CB8AC3E}">
        <p14:creationId xmlns:p14="http://schemas.microsoft.com/office/powerpoint/2010/main" val="16843321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0999" y="1676400"/>
            <a:ext cx="8407893" cy="4450079"/>
          </a:xfrm>
        </p:spPr>
        <p:txBody>
          <a:bodyPr>
            <a:noAutofit/>
          </a:bodyPr>
          <a:lstStyle/>
          <a:p>
            <a:r>
              <a:rPr lang="en-US" sz="2500" dirty="0"/>
              <a:t>The ESInet should be monitored 24x7 by a Network Operations Center with visibility across the </a:t>
            </a:r>
            <a:r>
              <a:rPr lang="en-US" sz="2500" dirty="0" smtClean="0"/>
              <a:t>network </a:t>
            </a:r>
          </a:p>
          <a:p>
            <a:r>
              <a:rPr lang="en-US" sz="2500" dirty="0"/>
              <a:t>Network elements should be alarmed </a:t>
            </a:r>
            <a:endParaRPr lang="en-US" sz="2500" dirty="0" smtClean="0"/>
          </a:p>
          <a:p>
            <a:r>
              <a:rPr lang="en-US" sz="2500" dirty="0" smtClean="0"/>
              <a:t>Priority </a:t>
            </a:r>
            <a:r>
              <a:rPr lang="en-US" sz="2500" dirty="0"/>
              <a:t>should be established for network alarms with service impacts taking top </a:t>
            </a:r>
            <a:r>
              <a:rPr lang="en-US" sz="2500" dirty="0" smtClean="0"/>
              <a:t>priority </a:t>
            </a:r>
          </a:p>
          <a:p>
            <a:r>
              <a:rPr lang="en-US" sz="2500" dirty="0"/>
              <a:t>Potential service disruptions such as the loss of redundancy should also be </a:t>
            </a:r>
            <a:r>
              <a:rPr lang="en-US" sz="2500" dirty="0" smtClean="0"/>
              <a:t>prioritized  </a:t>
            </a:r>
            <a:endParaRPr lang="en-US" sz="2500" dirty="0"/>
          </a:p>
          <a:p>
            <a:r>
              <a:rPr lang="en-US" sz="2500" dirty="0" smtClean="0"/>
              <a:t>Clear </a:t>
            </a:r>
            <a:r>
              <a:rPr lang="en-US" sz="2500" dirty="0"/>
              <a:t>rules and responsibilities need to be established and to the extent possible one party have accountability for coordinating across these entities for maintenance and restoral </a:t>
            </a:r>
            <a:r>
              <a:rPr lang="en-US" sz="2500" dirty="0" smtClean="0"/>
              <a:t>efforts</a:t>
            </a:r>
            <a:endParaRPr lang="en-US" sz="2500" dirty="0"/>
          </a:p>
        </p:txBody>
      </p:sp>
      <p:sp>
        <p:nvSpPr>
          <p:cNvPr id="2" name="Title 1"/>
          <p:cNvSpPr>
            <a:spLocks noGrp="1"/>
          </p:cNvSpPr>
          <p:nvPr>
            <p:ph type="title"/>
          </p:nvPr>
        </p:nvSpPr>
        <p:spPr/>
        <p:txBody>
          <a:bodyPr/>
          <a:lstStyle/>
          <a:p>
            <a:r>
              <a:rPr lang="en-US" dirty="0" smtClean="0"/>
              <a:t>Network Monitoring &amp; </a:t>
            </a:r>
            <a:br>
              <a:rPr lang="en-US" dirty="0" smtClean="0"/>
            </a:br>
            <a:r>
              <a:rPr lang="en-US" dirty="0" smtClean="0"/>
              <a:t>Operational Metrics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36</a:t>
            </a:fld>
            <a:endParaRPr lang="en-US"/>
          </a:p>
        </p:txBody>
      </p:sp>
    </p:spTree>
    <p:extLst>
      <p:ext uri="{BB962C8B-B14F-4D97-AF65-F5344CB8AC3E}">
        <p14:creationId xmlns:p14="http://schemas.microsoft.com/office/powerpoint/2010/main" val="23809385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Emergency communication networks strive to be reliable with high </a:t>
            </a:r>
            <a:r>
              <a:rPr lang="en-US" sz="2800" dirty="0" smtClean="0"/>
              <a:t>availability  </a:t>
            </a:r>
          </a:p>
          <a:p>
            <a:r>
              <a:rPr lang="en-US" sz="2800" dirty="0" smtClean="0"/>
              <a:t>Five </a:t>
            </a:r>
            <a:r>
              <a:rPr lang="en-US" sz="2800" dirty="0"/>
              <a:t>nine’s (99.999%) is the goal for availability of these networks and is achieved through various means focused on diversity, redundancy, and alternate </a:t>
            </a:r>
            <a:r>
              <a:rPr lang="en-US" sz="2800" dirty="0" smtClean="0"/>
              <a:t>routing  </a:t>
            </a:r>
          </a:p>
          <a:p>
            <a:r>
              <a:rPr lang="en-US" sz="2800" dirty="0" smtClean="0"/>
              <a:t>While </a:t>
            </a:r>
            <a:r>
              <a:rPr lang="en-US" sz="2800" dirty="0"/>
              <a:t>five nine’s is the generally accepted minimum availability service level, it should be noted that this equates to </a:t>
            </a:r>
            <a:r>
              <a:rPr lang="en-US" sz="2800" dirty="0" smtClean="0"/>
              <a:t>only 5.26 </a:t>
            </a:r>
            <a:r>
              <a:rPr lang="en-US" sz="2800" dirty="0"/>
              <a:t>minutes of unscheduled downtime or service unavailability </a:t>
            </a:r>
            <a:r>
              <a:rPr lang="en-US" sz="2800" dirty="0" smtClean="0"/>
              <a:t>annually</a:t>
            </a:r>
            <a:endParaRPr lang="en-US" sz="2800" dirty="0"/>
          </a:p>
        </p:txBody>
      </p:sp>
      <p:sp>
        <p:nvSpPr>
          <p:cNvPr id="3" name="Title 2"/>
          <p:cNvSpPr>
            <a:spLocks noGrp="1"/>
          </p:cNvSpPr>
          <p:nvPr>
            <p:ph type="title"/>
          </p:nvPr>
        </p:nvSpPr>
        <p:spPr/>
        <p:txBody>
          <a:bodyPr/>
          <a:lstStyle/>
          <a:p>
            <a:r>
              <a:rPr lang="en-US" dirty="0" smtClean="0"/>
              <a:t>ESInet reliability</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37</a:t>
            </a:fld>
            <a:endParaRPr lang="en-US"/>
          </a:p>
        </p:txBody>
      </p:sp>
    </p:spTree>
    <p:extLst>
      <p:ext uri="{BB962C8B-B14F-4D97-AF65-F5344CB8AC3E}">
        <p14:creationId xmlns:p14="http://schemas.microsoft.com/office/powerpoint/2010/main" val="35801612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a:xfrm>
            <a:off x="381000" y="2057400"/>
            <a:ext cx="6324600" cy="3048000"/>
          </a:xfrm>
        </p:spPr>
        <p:txBody>
          <a:bodyPr/>
          <a:lstStyle/>
          <a:p>
            <a:pPr algn="ctr"/>
            <a:r>
              <a:rPr lang="en-US" sz="2400" dirty="0" smtClean="0">
                <a:solidFill>
                  <a:srgbClr val="FFFF00"/>
                </a:solidFill>
              </a:rPr>
              <a:t>Section 6</a:t>
            </a:r>
            <a:r>
              <a:rPr lang="en-US" sz="2400" dirty="0" smtClean="0"/>
              <a:t/>
            </a:r>
            <a:br>
              <a:rPr lang="en-US" sz="2400" dirty="0" smtClean="0"/>
            </a:br>
            <a:r>
              <a:rPr lang="en-US" dirty="0" smtClean="0"/>
              <a:t/>
            </a:r>
            <a:br>
              <a:rPr lang="en-US" dirty="0" smtClean="0"/>
            </a:br>
            <a:r>
              <a:rPr lang="en-US" dirty="0" smtClean="0"/>
              <a:t>Access and ng911 core service implementation</a:t>
            </a:r>
            <a:endParaRPr lang="en-US" dirty="0"/>
          </a:p>
        </p:txBody>
      </p:sp>
      <p:sp>
        <p:nvSpPr>
          <p:cNvPr id="4" name="Slide Number Placeholder 3"/>
          <p:cNvSpPr>
            <a:spLocks noGrp="1"/>
          </p:cNvSpPr>
          <p:nvPr>
            <p:ph type="sldNum" sz="quarter" idx="11"/>
          </p:nvPr>
        </p:nvSpPr>
        <p:spPr/>
        <p:txBody>
          <a:bodyPr/>
          <a:lstStyle/>
          <a:p>
            <a:fld id="{DBC1499B-7656-4DD0-98BE-B454AFA54BDF}" type="slidenum">
              <a:rPr lang="en-US" smtClean="0"/>
              <a:t>38</a:t>
            </a:fld>
            <a:endParaRPr lang="en-US"/>
          </a:p>
        </p:txBody>
      </p:sp>
    </p:spTree>
    <p:extLst>
      <p:ext uri="{BB962C8B-B14F-4D97-AF65-F5344CB8AC3E}">
        <p14:creationId xmlns:p14="http://schemas.microsoft.com/office/powerpoint/2010/main" val="21202657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fontScale="92500"/>
          </a:bodyPr>
          <a:lstStyle/>
          <a:p>
            <a:r>
              <a:rPr lang="en-US" sz="3200" dirty="0"/>
              <a:t>NG9-1-1 implies routing a call based on a caller’s location information as provided by the Originating Service Environments (OSE) (a combination of Originating Service Provider, Network Access Provider, Location Information Provider and SmartPhone Apps provider</a:t>
            </a:r>
            <a:r>
              <a:rPr lang="en-US" sz="3200" dirty="0" smtClean="0"/>
              <a:t>).</a:t>
            </a:r>
          </a:p>
          <a:p>
            <a:r>
              <a:rPr lang="en-US" sz="3200" dirty="0" smtClean="0"/>
              <a:t> </a:t>
            </a:r>
            <a:r>
              <a:rPr lang="en-US" sz="3200" dirty="0"/>
              <a:t>A 9-1-1 service system in its simplest form is illustrated </a:t>
            </a:r>
            <a:r>
              <a:rPr lang="en-US" sz="3200" dirty="0" smtClean="0"/>
              <a:t>in the following diagram:  </a:t>
            </a:r>
            <a:endParaRPr lang="en-US" sz="3200" dirty="0"/>
          </a:p>
          <a:p>
            <a:endParaRPr lang="en-US" dirty="0"/>
          </a:p>
        </p:txBody>
      </p:sp>
      <p:sp>
        <p:nvSpPr>
          <p:cNvPr id="4" name="Title 3"/>
          <p:cNvSpPr>
            <a:spLocks noGrp="1"/>
          </p:cNvSpPr>
          <p:nvPr>
            <p:ph type="title"/>
          </p:nvPr>
        </p:nvSpPr>
        <p:spPr/>
        <p:txBody>
          <a:bodyPr/>
          <a:lstStyle/>
          <a:p>
            <a:r>
              <a:rPr lang="en-US" dirty="0" smtClean="0"/>
              <a:t>NG9-1-1 Service System</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39</a:t>
            </a:fld>
            <a:endParaRPr lang="en-US"/>
          </a:p>
        </p:txBody>
      </p:sp>
    </p:spTree>
    <p:extLst>
      <p:ext uri="{BB962C8B-B14F-4D97-AF65-F5344CB8AC3E}">
        <p14:creationId xmlns:p14="http://schemas.microsoft.com/office/powerpoint/2010/main" val="3521877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n-US" sz="2800" dirty="0" smtClean="0"/>
              <a:t>Public Safety Answering Points (PSAPs) are the gateway for access to emergency services for the public</a:t>
            </a:r>
          </a:p>
          <a:p>
            <a:r>
              <a:rPr lang="en-US" sz="2800" dirty="0" smtClean="0"/>
              <a:t>Over 5900 PSAPs nationally</a:t>
            </a:r>
          </a:p>
          <a:p>
            <a:r>
              <a:rPr lang="en-US" sz="2800" dirty="0" smtClean="0"/>
              <a:t>More than 240 million emergency calls annually to 9-1-1 nationally</a:t>
            </a:r>
          </a:p>
          <a:p>
            <a:r>
              <a:rPr lang="en-US" sz="2800" dirty="0"/>
              <a:t>While 9-1-1 continues to perform admirably, communication technologies have evolved presenting new challenges and requirements for the 9-1-1 </a:t>
            </a:r>
            <a:r>
              <a:rPr lang="en-US" sz="2800" dirty="0" smtClean="0"/>
              <a:t>community </a:t>
            </a:r>
          </a:p>
          <a:p>
            <a:endParaRPr lang="en-US" dirty="0" smtClean="0"/>
          </a:p>
          <a:p>
            <a:endParaRPr lang="en-US" dirty="0"/>
          </a:p>
        </p:txBody>
      </p:sp>
      <p:sp>
        <p:nvSpPr>
          <p:cNvPr id="3" name="Title 2"/>
          <p:cNvSpPr>
            <a:spLocks noGrp="1"/>
          </p:cNvSpPr>
          <p:nvPr>
            <p:ph type="title"/>
          </p:nvPr>
        </p:nvSpPr>
        <p:spPr/>
        <p:txBody>
          <a:bodyPr/>
          <a:lstStyle/>
          <a:p>
            <a:r>
              <a:rPr lang="en-US" dirty="0" smtClean="0"/>
              <a:t>Evolution of Next generation 9-1-1 Systems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4</a:t>
            </a:fld>
            <a:endParaRPr lang="en-US"/>
          </a:p>
        </p:txBody>
      </p:sp>
    </p:spTree>
    <p:extLst>
      <p:ext uri="{BB962C8B-B14F-4D97-AF65-F5344CB8AC3E}">
        <p14:creationId xmlns:p14="http://schemas.microsoft.com/office/powerpoint/2010/main" val="4907801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9-1-1 service system in its </a:t>
            </a:r>
            <a:r>
              <a:rPr lang="en-US" dirty="0" smtClean="0"/>
              <a:t/>
            </a:r>
            <a:br>
              <a:rPr lang="en-US" dirty="0" smtClean="0"/>
            </a:br>
            <a:r>
              <a:rPr lang="en-US" dirty="0" smtClean="0"/>
              <a:t>simplest </a:t>
            </a:r>
            <a:r>
              <a:rPr lang="en-US" dirty="0"/>
              <a:t>form </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37511241"/>
              </p:ext>
            </p:extLst>
          </p:nvPr>
        </p:nvGraphicFramePr>
        <p:xfrm>
          <a:off x="264356" y="1752600"/>
          <a:ext cx="8615287" cy="4800600"/>
        </p:xfrm>
        <a:graphic>
          <a:graphicData uri="http://schemas.openxmlformats.org/presentationml/2006/ole">
            <mc:AlternateContent xmlns:mc="http://schemas.openxmlformats.org/markup-compatibility/2006">
              <mc:Choice xmlns:v="urn:schemas-microsoft-com:vml" Requires="v">
                <p:oleObj spid="_x0000_s2085" r:id="rId3" imgW="9059075" imgH="4202417" progId="Visio.Drawing.11">
                  <p:embed/>
                </p:oleObj>
              </mc:Choice>
              <mc:Fallback>
                <p:oleObj r:id="rId3" imgW="9059075" imgH="4202417" progId="Visio.Drawing.11">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4356" y="1752600"/>
                        <a:ext cx="8615287" cy="4800600"/>
                      </a:xfrm>
                      <a:prstGeom prst="rect">
                        <a:avLst/>
                      </a:prstGeom>
                      <a:noFill/>
                    </p:spPr>
                  </p:pic>
                </p:oleObj>
              </mc:Fallback>
            </mc:AlternateContent>
          </a:graphicData>
        </a:graphic>
      </p:graphicFrame>
      <p:sp>
        <p:nvSpPr>
          <p:cNvPr id="4" name="Slide Number Placeholder 3"/>
          <p:cNvSpPr>
            <a:spLocks noGrp="1"/>
          </p:cNvSpPr>
          <p:nvPr>
            <p:ph type="sldNum" sz="quarter" idx="12"/>
          </p:nvPr>
        </p:nvSpPr>
        <p:spPr/>
        <p:txBody>
          <a:bodyPr/>
          <a:lstStyle/>
          <a:p>
            <a:fld id="{DBC1499B-7656-4DD0-98BE-B454AFA54BDF}" type="slidenum">
              <a:rPr lang="en-US" smtClean="0"/>
              <a:t>40</a:t>
            </a:fld>
            <a:endParaRPr lang="en-US"/>
          </a:p>
        </p:txBody>
      </p:sp>
    </p:spTree>
    <p:extLst>
      <p:ext uri="{BB962C8B-B14F-4D97-AF65-F5344CB8AC3E}">
        <p14:creationId xmlns:p14="http://schemas.microsoft.com/office/powerpoint/2010/main" val="278885293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3600" dirty="0"/>
              <a:t>Additional complexity is added when it is necessary to determine the responsible Public Safety Authority, as illustrated below (e.g</a:t>
            </a:r>
            <a:r>
              <a:rPr lang="en-US" sz="3600" dirty="0" smtClean="0"/>
              <a:t>., </a:t>
            </a:r>
            <a:r>
              <a:rPr lang="en-US" sz="3600" dirty="0"/>
              <a:t>where the OSP’s territory potentially covers multiple PSAPs or Public Safety Authority regions</a:t>
            </a:r>
            <a:r>
              <a:rPr lang="en-US" sz="3600" dirty="0" smtClean="0"/>
              <a:t>) </a:t>
            </a:r>
            <a:endParaRPr lang="en-US" sz="3600" dirty="0"/>
          </a:p>
          <a:p>
            <a:endParaRPr lang="en-US" sz="3600" dirty="0"/>
          </a:p>
        </p:txBody>
      </p:sp>
      <p:sp>
        <p:nvSpPr>
          <p:cNvPr id="3" name="Title 2"/>
          <p:cNvSpPr>
            <a:spLocks noGrp="1"/>
          </p:cNvSpPr>
          <p:nvPr>
            <p:ph type="title"/>
          </p:nvPr>
        </p:nvSpPr>
        <p:spPr/>
        <p:txBody>
          <a:bodyPr/>
          <a:lstStyle/>
          <a:p>
            <a:r>
              <a:rPr lang="en-US" dirty="0" smtClean="0"/>
              <a:t>9-1-1 service system covering multiple authority regions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41</a:t>
            </a:fld>
            <a:endParaRPr lang="en-US"/>
          </a:p>
        </p:txBody>
      </p:sp>
    </p:spTree>
    <p:extLst>
      <p:ext uri="{BB962C8B-B14F-4D97-AF65-F5344CB8AC3E}">
        <p14:creationId xmlns:p14="http://schemas.microsoft.com/office/powerpoint/2010/main" val="25322070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70" y="304800"/>
            <a:ext cx="8381260" cy="1054394"/>
          </a:xfrm>
        </p:spPr>
        <p:txBody>
          <a:bodyPr/>
          <a:lstStyle/>
          <a:p>
            <a:r>
              <a:rPr lang="en-US" sz="2800" dirty="0"/>
              <a:t>where the OSP’s territory potentially covers multiple PSAPs or Public Safety Authority regions</a:t>
            </a:r>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950355627"/>
              </p:ext>
            </p:extLst>
          </p:nvPr>
        </p:nvGraphicFramePr>
        <p:xfrm>
          <a:off x="228599" y="1752600"/>
          <a:ext cx="8628461" cy="4876800"/>
        </p:xfrm>
        <a:graphic>
          <a:graphicData uri="http://schemas.openxmlformats.org/presentationml/2006/ole">
            <mc:AlternateContent xmlns:mc="http://schemas.openxmlformats.org/markup-compatibility/2006">
              <mc:Choice xmlns:v="urn:schemas-microsoft-com:vml" Requires="v">
                <p:oleObj spid="_x0000_s3106" r:id="rId3" imgW="9801967" imgH="6309708" progId="Visio.Drawing.11">
                  <p:embed/>
                </p:oleObj>
              </mc:Choice>
              <mc:Fallback>
                <p:oleObj r:id="rId3" imgW="9801967" imgH="6309708"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599" y="1752600"/>
                        <a:ext cx="8628461" cy="4876800"/>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DBC1499B-7656-4DD0-98BE-B454AFA54BDF}" type="slidenum">
              <a:rPr lang="en-US" smtClean="0"/>
              <a:t>42</a:t>
            </a:fld>
            <a:endParaRPr lang="en-US"/>
          </a:p>
        </p:txBody>
      </p:sp>
    </p:spTree>
    <p:extLst>
      <p:ext uri="{BB962C8B-B14F-4D97-AF65-F5344CB8AC3E}">
        <p14:creationId xmlns:p14="http://schemas.microsoft.com/office/powerpoint/2010/main" val="1204765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Autofit/>
          </a:bodyPr>
          <a:lstStyle/>
          <a:p>
            <a:r>
              <a:rPr lang="en-US" sz="2800" dirty="0"/>
              <a:t>NG9-1-1 architecture concepts and functional services do not assume that the Originating Service Environment (OSE) necessarily knows who the PSAP and/or 9-1-1 Authority is for a given geographic </a:t>
            </a:r>
            <a:r>
              <a:rPr lang="en-US" sz="2800" dirty="0" smtClean="0"/>
              <a:t>area </a:t>
            </a:r>
          </a:p>
          <a:p>
            <a:r>
              <a:rPr lang="en-US" sz="2800" dirty="0"/>
              <a:t>In the legacy model the service area of TDM switches was coincident with one (or a few) PSAP(s</a:t>
            </a:r>
            <a:r>
              <a:rPr lang="en-US" sz="2800" dirty="0" smtClean="0"/>
              <a:t>) </a:t>
            </a:r>
          </a:p>
          <a:p>
            <a:r>
              <a:rPr lang="en-US" sz="2800" dirty="0"/>
              <a:t>In an IP based world, the user could be in any PSAP and 9-1-1 Authority’s </a:t>
            </a:r>
            <a:r>
              <a:rPr lang="en-US" sz="2800" dirty="0" smtClean="0"/>
              <a:t>jurisdiction </a:t>
            </a:r>
            <a:endParaRPr lang="en-US" sz="2800" dirty="0"/>
          </a:p>
        </p:txBody>
      </p:sp>
      <p:sp>
        <p:nvSpPr>
          <p:cNvPr id="2" name="Title 1"/>
          <p:cNvSpPr>
            <a:spLocks noGrp="1"/>
          </p:cNvSpPr>
          <p:nvPr>
            <p:ph type="title"/>
          </p:nvPr>
        </p:nvSpPr>
        <p:spPr/>
        <p:txBody>
          <a:bodyPr/>
          <a:lstStyle/>
          <a:p>
            <a:r>
              <a:rPr lang="en-US" dirty="0" smtClean="0"/>
              <a:t>Specific ng9-1-1 ACCESS IMPLEMENTATION OPTIONS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43</a:t>
            </a:fld>
            <a:endParaRPr lang="en-US"/>
          </a:p>
        </p:txBody>
      </p:sp>
    </p:spTree>
    <p:extLst>
      <p:ext uri="{BB962C8B-B14F-4D97-AF65-F5344CB8AC3E}">
        <p14:creationId xmlns:p14="http://schemas.microsoft.com/office/powerpoint/2010/main" val="34943748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600" dirty="0"/>
              <a:t>NG9-1-1 requires services that make it possible to determine the appropriate 9-1-1 Authority’s NG9-1-1 network, in order to then be routed to the appropriate PSAP within that NG9-1-1 </a:t>
            </a:r>
            <a:r>
              <a:rPr lang="en-US" sz="2600" dirty="0" smtClean="0"/>
              <a:t>system  </a:t>
            </a:r>
            <a:endParaRPr lang="en-US" sz="2600" dirty="0"/>
          </a:p>
          <a:p>
            <a:r>
              <a:rPr lang="en-US" sz="2600" dirty="0"/>
              <a:t>The OSE has several operations that require interaction with a Public Safety Authority:</a:t>
            </a:r>
          </a:p>
          <a:p>
            <a:pPr lvl="1"/>
            <a:r>
              <a:rPr lang="en-US" sz="2600" dirty="0" smtClean="0"/>
              <a:t>Validate </a:t>
            </a:r>
            <a:r>
              <a:rPr lang="en-US" sz="2600" dirty="0"/>
              <a:t>Location Information</a:t>
            </a:r>
          </a:p>
          <a:p>
            <a:pPr lvl="1"/>
            <a:r>
              <a:rPr lang="en-US" sz="2600" dirty="0"/>
              <a:t>Determine the appropriate Public Safety Authority to receive a 9-1-1 call or message</a:t>
            </a:r>
          </a:p>
          <a:p>
            <a:pPr lvl="1"/>
            <a:r>
              <a:rPr lang="en-US" sz="2600" dirty="0"/>
              <a:t>Obtain a copy of the rules to validate location information (LVF function)</a:t>
            </a:r>
          </a:p>
          <a:p>
            <a:endParaRPr lang="en-US" dirty="0"/>
          </a:p>
        </p:txBody>
      </p:sp>
      <p:sp>
        <p:nvSpPr>
          <p:cNvPr id="3" name="Title 2"/>
          <p:cNvSpPr>
            <a:spLocks noGrp="1"/>
          </p:cNvSpPr>
          <p:nvPr>
            <p:ph type="title"/>
          </p:nvPr>
        </p:nvSpPr>
        <p:spPr/>
        <p:txBody>
          <a:bodyPr/>
          <a:lstStyle/>
          <a:p>
            <a:r>
              <a:rPr lang="en-US" dirty="0"/>
              <a:t>Specific ng9-1-1 ACCESS IMPLEMENTATION OPTIONS</a:t>
            </a:r>
          </a:p>
        </p:txBody>
      </p:sp>
      <p:sp>
        <p:nvSpPr>
          <p:cNvPr id="4" name="Slide Number Placeholder 3"/>
          <p:cNvSpPr>
            <a:spLocks noGrp="1"/>
          </p:cNvSpPr>
          <p:nvPr>
            <p:ph type="sldNum" sz="quarter" idx="12"/>
          </p:nvPr>
        </p:nvSpPr>
        <p:spPr/>
        <p:txBody>
          <a:bodyPr/>
          <a:lstStyle/>
          <a:p>
            <a:fld id="{DBC1499B-7656-4DD0-98BE-B454AFA54BDF}" type="slidenum">
              <a:rPr lang="en-US" smtClean="0"/>
              <a:t>44</a:t>
            </a:fld>
            <a:endParaRPr lang="en-US"/>
          </a:p>
        </p:txBody>
      </p:sp>
    </p:spTree>
    <p:extLst>
      <p:ext uri="{BB962C8B-B14F-4D97-AF65-F5344CB8AC3E}">
        <p14:creationId xmlns:p14="http://schemas.microsoft.com/office/powerpoint/2010/main" val="1493096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2800" dirty="0"/>
              <a:t>In order to determine the appropriate Public Safety Authority an NG9-1-1 service </a:t>
            </a:r>
            <a:r>
              <a:rPr lang="en-US" sz="2800" dirty="0" smtClean="0"/>
              <a:t>           (i.e., Forest </a:t>
            </a:r>
            <a:r>
              <a:rPr lang="en-US" sz="2800" dirty="0"/>
              <a:t>Guide) is provided that allows OSEs to query and determine the responsible Public Safety Authority or representative of the Public Safety </a:t>
            </a:r>
            <a:r>
              <a:rPr lang="en-US" sz="2800" dirty="0" smtClean="0"/>
              <a:t>Authority</a:t>
            </a:r>
          </a:p>
          <a:p>
            <a:r>
              <a:rPr lang="en-US" sz="2800" dirty="0"/>
              <a:t>The general Forest Guide concept is a tree structure where an OSE queries at the level for which they know the subscriber/user resides. </a:t>
            </a:r>
          </a:p>
        </p:txBody>
      </p:sp>
      <p:sp>
        <p:nvSpPr>
          <p:cNvPr id="3" name="Title 2"/>
          <p:cNvSpPr>
            <a:spLocks noGrp="1"/>
          </p:cNvSpPr>
          <p:nvPr>
            <p:ph type="title"/>
          </p:nvPr>
        </p:nvSpPr>
        <p:spPr/>
        <p:txBody>
          <a:bodyPr/>
          <a:lstStyle/>
          <a:p>
            <a:r>
              <a:rPr lang="en-US" dirty="0" smtClean="0"/>
              <a:t>Call routing and forest guides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45</a:t>
            </a:fld>
            <a:endParaRPr lang="en-US"/>
          </a:p>
        </p:txBody>
      </p:sp>
    </p:spTree>
    <p:extLst>
      <p:ext uri="{BB962C8B-B14F-4D97-AF65-F5344CB8AC3E}">
        <p14:creationId xmlns:p14="http://schemas.microsoft.com/office/powerpoint/2010/main" val="11070001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260" cy="800640"/>
          </a:xfrm>
        </p:spPr>
        <p:txBody>
          <a:bodyPr/>
          <a:lstStyle/>
          <a:p>
            <a:r>
              <a:rPr lang="en-US" b="1" dirty="0"/>
              <a:t>GIS Data and Security Services Foundation</a:t>
            </a:r>
            <a:r>
              <a:rPr lang="en-US" dirty="0"/>
              <a:t/>
            </a:r>
            <a:br>
              <a:rPr lang="en-US" dirty="0"/>
            </a:br>
            <a:endParaRPr lang="en-US" dirty="0"/>
          </a:p>
        </p:txBody>
      </p:sp>
      <p:pic>
        <p:nvPicPr>
          <p:cNvPr id="3" name="Picture 2" descr="C:\Users\mnelson\MNelson\NG9-1-1 Presentations 2012\NG Presentation Graphics 2014-02\Forest Guide.jpg"/>
          <p:cNvPicPr/>
          <p:nvPr/>
        </p:nvPicPr>
        <p:blipFill>
          <a:blip r:embed="rId2" cstate="print"/>
          <a:srcRect/>
          <a:stretch>
            <a:fillRect/>
          </a:stretch>
        </p:blipFill>
        <p:spPr bwMode="auto">
          <a:xfrm>
            <a:off x="228600" y="1752599"/>
            <a:ext cx="8686800" cy="4800601"/>
          </a:xfrm>
          <a:prstGeom prst="rect">
            <a:avLst/>
          </a:prstGeom>
          <a:noFill/>
        </p:spPr>
      </p:pic>
      <p:sp>
        <p:nvSpPr>
          <p:cNvPr id="4" name="Slide Number Placeholder 3"/>
          <p:cNvSpPr>
            <a:spLocks noGrp="1"/>
          </p:cNvSpPr>
          <p:nvPr>
            <p:ph type="sldNum" sz="quarter" idx="12"/>
          </p:nvPr>
        </p:nvSpPr>
        <p:spPr/>
        <p:txBody>
          <a:bodyPr/>
          <a:lstStyle/>
          <a:p>
            <a:fld id="{DBC1499B-7656-4DD0-98BE-B454AFA54BDF}" type="slidenum">
              <a:rPr lang="en-US" smtClean="0"/>
              <a:t>46</a:t>
            </a:fld>
            <a:endParaRPr lang="en-US"/>
          </a:p>
        </p:txBody>
      </p:sp>
    </p:spTree>
    <p:extLst>
      <p:ext uri="{BB962C8B-B14F-4D97-AF65-F5344CB8AC3E}">
        <p14:creationId xmlns:p14="http://schemas.microsoft.com/office/powerpoint/2010/main" val="16424408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n-US" sz="2800" dirty="0"/>
              <a:t>The concept of Forest Guides requires cooperative sharing of the respective geographic polygons that define Public Safety Authority’s service </a:t>
            </a:r>
            <a:r>
              <a:rPr lang="en-US" sz="2800" dirty="0" smtClean="0"/>
              <a:t>area </a:t>
            </a:r>
          </a:p>
          <a:p>
            <a:r>
              <a:rPr lang="en-US" sz="2800" dirty="0" smtClean="0"/>
              <a:t>These </a:t>
            </a:r>
            <a:r>
              <a:rPr lang="en-US" sz="2800" dirty="0"/>
              <a:t>mechanisms are complex and have many issues to resolve with respect to sharing and change </a:t>
            </a:r>
            <a:r>
              <a:rPr lang="en-US" sz="2800" dirty="0" smtClean="0"/>
              <a:t>management  </a:t>
            </a:r>
            <a:endParaRPr lang="en-US" sz="2800" dirty="0"/>
          </a:p>
          <a:p>
            <a:r>
              <a:rPr lang="en-US" sz="2800" dirty="0"/>
              <a:t>The need to dynamically determine responsible Public Safety Authorities is a NENA i3 end-state architecture </a:t>
            </a:r>
            <a:r>
              <a:rPr lang="en-US" sz="2800" dirty="0" smtClean="0"/>
              <a:t>requirement </a:t>
            </a:r>
            <a:endParaRPr lang="en-US" sz="2800" dirty="0"/>
          </a:p>
        </p:txBody>
      </p:sp>
      <p:sp>
        <p:nvSpPr>
          <p:cNvPr id="3" name="Title 2"/>
          <p:cNvSpPr>
            <a:spLocks noGrp="1"/>
          </p:cNvSpPr>
          <p:nvPr>
            <p:ph type="title"/>
          </p:nvPr>
        </p:nvSpPr>
        <p:spPr/>
        <p:txBody>
          <a:bodyPr/>
          <a:lstStyle/>
          <a:p>
            <a:r>
              <a:rPr lang="en-US" dirty="0" smtClean="0"/>
              <a:t>Cooperative sharing of </a:t>
            </a:r>
            <a:br>
              <a:rPr lang="en-US" dirty="0" smtClean="0"/>
            </a:br>
            <a:r>
              <a:rPr lang="en-US" dirty="0" smtClean="0"/>
              <a:t>geographic polygons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47</a:t>
            </a:fld>
            <a:endParaRPr lang="en-US"/>
          </a:p>
        </p:txBody>
      </p:sp>
    </p:spTree>
    <p:extLst>
      <p:ext uri="{BB962C8B-B14F-4D97-AF65-F5344CB8AC3E}">
        <p14:creationId xmlns:p14="http://schemas.microsoft.com/office/powerpoint/2010/main" val="2044005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381260" cy="800640"/>
          </a:xfrm>
        </p:spPr>
        <p:txBody>
          <a:bodyPr/>
          <a:lstStyle/>
          <a:p>
            <a:r>
              <a:rPr lang="en-US" b="1" dirty="0"/>
              <a:t>State Forest Guide Hierarchical Roll Up</a:t>
            </a:r>
            <a:r>
              <a:rPr lang="en-US" dirty="0"/>
              <a:t/>
            </a:r>
            <a:br>
              <a:rPr lang="en-US" dirty="0"/>
            </a:br>
            <a:endParaRPr lang="en-US" dirty="0"/>
          </a:p>
        </p:txBody>
      </p:sp>
      <p:pic>
        <p:nvPicPr>
          <p:cNvPr id="3" name="Picture 2" descr="C:\Users\nena\AppData\Local\Microsoft\Windows\Temporary Internet Files\Content.Outlook\XFKN425G\Revised-ECRF-figure2-BA (3).png"/>
          <p:cNvPicPr/>
          <p:nvPr/>
        </p:nvPicPr>
        <p:blipFill rotWithShape="1">
          <a:blip r:embed="rId2">
            <a:extLst>
              <a:ext uri="{BEBA8EAE-BF5A-486C-A8C5-ECC9F3942E4B}">
                <a14:imgProps xmlns:a14="http://schemas.microsoft.com/office/drawing/2010/main">
                  <a14:imgLayer r:embed="rId3">
                    <a14:imgEffect>
                      <a14:sharpenSoften amount="22000"/>
                    </a14:imgEffect>
                  </a14:imgLayer>
                </a14:imgProps>
              </a:ext>
              <a:ext uri="{28A0092B-C50C-407E-A947-70E740481C1C}">
                <a14:useLocalDpi xmlns:a14="http://schemas.microsoft.com/office/drawing/2010/main" val="0"/>
              </a:ext>
            </a:extLst>
          </a:blip>
          <a:srcRect l="5785" t="19095" r="1653" b="4354"/>
          <a:stretch/>
        </p:blipFill>
        <p:spPr bwMode="auto">
          <a:xfrm>
            <a:off x="228600" y="1752600"/>
            <a:ext cx="8686800" cy="4800600"/>
          </a:xfrm>
          <a:prstGeom prst="rect">
            <a:avLst/>
          </a:prstGeom>
          <a:noFill/>
          <a:ln w="12700" cmpd="sng">
            <a:solidFill>
              <a:schemeClr val="tx1"/>
            </a:solidFill>
          </a:ln>
          <a:extLst>
            <a:ext uri="{53640926-AAD7-44D8-BBD7-CCE9431645EC}">
              <a14:shadowObscured xmlns:a14="http://schemas.microsoft.com/office/drawing/2010/main"/>
            </a:ext>
          </a:extLst>
        </p:spPr>
      </p:pic>
      <p:sp>
        <p:nvSpPr>
          <p:cNvPr id="4" name="Slide Number Placeholder 3"/>
          <p:cNvSpPr>
            <a:spLocks noGrp="1"/>
          </p:cNvSpPr>
          <p:nvPr>
            <p:ph type="sldNum" sz="quarter" idx="12"/>
          </p:nvPr>
        </p:nvSpPr>
        <p:spPr/>
        <p:txBody>
          <a:bodyPr/>
          <a:lstStyle/>
          <a:p>
            <a:fld id="{DBC1499B-7656-4DD0-98BE-B454AFA54BDF}" type="slidenum">
              <a:rPr lang="en-US" smtClean="0"/>
              <a:t>48</a:t>
            </a:fld>
            <a:endParaRPr lang="en-US"/>
          </a:p>
        </p:txBody>
      </p:sp>
    </p:spTree>
    <p:extLst>
      <p:ext uri="{BB962C8B-B14F-4D97-AF65-F5344CB8AC3E}">
        <p14:creationId xmlns:p14="http://schemas.microsoft.com/office/powerpoint/2010/main" val="64057224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Forest Guide Hierarchical </a:t>
            </a:r>
            <a:r>
              <a:rPr lang="en-US" dirty="0" smtClean="0"/>
              <a:t/>
            </a:r>
            <a:br>
              <a:rPr lang="en-US" dirty="0" smtClean="0"/>
            </a:br>
            <a:r>
              <a:rPr lang="en-US" dirty="0" smtClean="0"/>
              <a:t>Data </a:t>
            </a:r>
            <a:r>
              <a:rPr lang="en-US" dirty="0"/>
              <a:t>Roll Up</a:t>
            </a:r>
          </a:p>
        </p:txBody>
      </p:sp>
      <p:pic>
        <p:nvPicPr>
          <p:cNvPr id="3" name="Picture 2" descr="E:\911\1FCC TASK FORCE\WG Architecture\REPORT\Section 6 Access and NG9-1-1 Core Services Implementation\National ECRF.p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76400"/>
            <a:ext cx="8686800" cy="4953000"/>
          </a:xfrm>
          <a:prstGeom prst="rect">
            <a:avLst/>
          </a:prstGeom>
          <a:noFill/>
          <a:ln>
            <a:noFill/>
          </a:ln>
        </p:spPr>
      </p:pic>
      <p:sp>
        <p:nvSpPr>
          <p:cNvPr id="4" name="Slide Number Placeholder 3"/>
          <p:cNvSpPr>
            <a:spLocks noGrp="1"/>
          </p:cNvSpPr>
          <p:nvPr>
            <p:ph type="sldNum" sz="quarter" idx="12"/>
          </p:nvPr>
        </p:nvSpPr>
        <p:spPr/>
        <p:txBody>
          <a:bodyPr/>
          <a:lstStyle/>
          <a:p>
            <a:fld id="{DBC1499B-7656-4DD0-98BE-B454AFA54BDF}" type="slidenum">
              <a:rPr lang="en-US" smtClean="0"/>
              <a:t>49</a:t>
            </a:fld>
            <a:endParaRPr lang="en-US"/>
          </a:p>
        </p:txBody>
      </p:sp>
    </p:spTree>
    <p:extLst>
      <p:ext uri="{BB962C8B-B14F-4D97-AF65-F5344CB8AC3E}">
        <p14:creationId xmlns:p14="http://schemas.microsoft.com/office/powerpoint/2010/main" val="1597222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676400"/>
            <a:ext cx="8382001" cy="4953000"/>
          </a:xfrm>
        </p:spPr>
        <p:txBody>
          <a:bodyPr>
            <a:noAutofit/>
          </a:bodyPr>
          <a:lstStyle/>
          <a:p>
            <a:r>
              <a:rPr lang="en-US" sz="2700" dirty="0" smtClean="0"/>
              <a:t>Founded </a:t>
            </a:r>
            <a:r>
              <a:rPr lang="en-US" sz="2700" dirty="0"/>
              <a:t>on time-division multiplexing (TDM) circuit switched voice services technology, wireline phone systems managed by telephone companies are the platform for making and receiving calls to </a:t>
            </a:r>
            <a:r>
              <a:rPr lang="en-US" sz="2700" dirty="0" smtClean="0"/>
              <a:t>9-1-1</a:t>
            </a:r>
          </a:p>
          <a:p>
            <a:r>
              <a:rPr lang="en-US" sz="2700" dirty="0"/>
              <a:t>Internet Protocol (IP) network based technologies are now replacing the TDM (legacy) </a:t>
            </a:r>
            <a:r>
              <a:rPr lang="en-US" sz="2700" dirty="0" smtClean="0"/>
              <a:t>system </a:t>
            </a:r>
          </a:p>
          <a:p>
            <a:r>
              <a:rPr lang="en-US" sz="2700" dirty="0" smtClean="0"/>
              <a:t>Known </a:t>
            </a:r>
            <a:r>
              <a:rPr lang="en-US" sz="2700" dirty="0"/>
              <a:t>as the “</a:t>
            </a:r>
            <a:r>
              <a:rPr lang="en-US" sz="2700" dirty="0" smtClean="0"/>
              <a:t>TDM-to-IP” transition, the </a:t>
            </a:r>
            <a:r>
              <a:rPr lang="en-US" sz="2700" dirty="0"/>
              <a:t>copper infrastructure across the nation will eventually be completely replaced by IP enabled systems</a:t>
            </a:r>
          </a:p>
        </p:txBody>
      </p:sp>
      <p:sp>
        <p:nvSpPr>
          <p:cNvPr id="3" name="Title 2"/>
          <p:cNvSpPr>
            <a:spLocks noGrp="1"/>
          </p:cNvSpPr>
          <p:nvPr>
            <p:ph type="title"/>
          </p:nvPr>
        </p:nvSpPr>
        <p:spPr/>
        <p:txBody>
          <a:bodyPr/>
          <a:lstStyle/>
          <a:p>
            <a:r>
              <a:rPr lang="en-US" dirty="0" smtClean="0"/>
              <a:t>Current 9-1-1 System Implemented over 40 years ago</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5</a:t>
            </a:fld>
            <a:endParaRPr lang="en-US"/>
          </a:p>
        </p:txBody>
      </p:sp>
    </p:spTree>
    <p:extLst>
      <p:ext uri="{BB962C8B-B14F-4D97-AF65-F5344CB8AC3E}">
        <p14:creationId xmlns:p14="http://schemas.microsoft.com/office/powerpoint/2010/main" val="125888389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normAutofit/>
          </a:bodyPr>
          <a:lstStyle/>
          <a:p>
            <a:r>
              <a:rPr lang="en-US" sz="2800" dirty="0"/>
              <a:t>The NENA i3 vision Long Term architecture standard changes the processing model for </a:t>
            </a:r>
            <a:r>
              <a:rPr lang="en-US" sz="2800" dirty="0" smtClean="0"/>
              <a:t>  9-1-1 </a:t>
            </a:r>
            <a:r>
              <a:rPr lang="en-US" sz="2800" dirty="0"/>
              <a:t>calls and defines different responsibilities for both the 9-1-1 Service Provider and </a:t>
            </a:r>
            <a:r>
              <a:rPr lang="en-US" sz="2800" dirty="0" smtClean="0"/>
              <a:t>the OSE  </a:t>
            </a:r>
          </a:p>
          <a:p>
            <a:r>
              <a:rPr lang="en-US" sz="2800" dirty="0" smtClean="0"/>
              <a:t>The </a:t>
            </a:r>
            <a:r>
              <a:rPr lang="en-US" sz="2800" dirty="0"/>
              <a:t>biggest changes evolve around the use of Geographical Information System (GIS) technology and </a:t>
            </a:r>
            <a:r>
              <a:rPr lang="en-US" sz="2800" dirty="0" smtClean="0"/>
              <a:t>the OSE </a:t>
            </a:r>
            <a:r>
              <a:rPr lang="en-US" sz="2800" dirty="0"/>
              <a:t>providing the caller’s </a:t>
            </a:r>
            <a:r>
              <a:rPr lang="en-US" sz="2800" dirty="0" smtClean="0"/>
              <a:t>location</a:t>
            </a:r>
            <a:endParaRPr lang="en-US" sz="2800" dirty="0"/>
          </a:p>
        </p:txBody>
      </p:sp>
      <p:sp>
        <p:nvSpPr>
          <p:cNvPr id="6" name="Title 5"/>
          <p:cNvSpPr>
            <a:spLocks noGrp="1"/>
          </p:cNvSpPr>
          <p:nvPr>
            <p:ph type="title"/>
          </p:nvPr>
        </p:nvSpPr>
        <p:spPr/>
        <p:txBody>
          <a:bodyPr/>
          <a:lstStyle/>
          <a:p>
            <a:r>
              <a:rPr lang="en-US" b="1" dirty="0"/>
              <a:t>NENA i3 Vision</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50</a:t>
            </a:fld>
            <a:endParaRPr lang="en-US"/>
          </a:p>
        </p:txBody>
      </p:sp>
    </p:spTree>
    <p:extLst>
      <p:ext uri="{BB962C8B-B14F-4D97-AF65-F5344CB8AC3E}">
        <p14:creationId xmlns:p14="http://schemas.microsoft.com/office/powerpoint/2010/main" val="71511646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NENA i3 NG9-1-1 Vision</a:t>
            </a:r>
            <a:endParaRPr lang="en-US" dirty="0"/>
          </a:p>
        </p:txBody>
      </p:sp>
      <p:pic>
        <p:nvPicPr>
          <p:cNvPr id="3" name="Picture 2"/>
          <p:cNvPicPr/>
          <p:nvPr/>
        </p:nvPicPr>
        <p:blipFill>
          <a:blip r:embed="rId2">
            <a:extLst>
              <a:ext uri="{28A0092B-C50C-407E-A947-70E740481C1C}">
                <a14:useLocalDpi xmlns:a14="http://schemas.microsoft.com/office/drawing/2010/main" val="0"/>
              </a:ext>
            </a:extLst>
          </a:blip>
          <a:stretch>
            <a:fillRect/>
          </a:stretch>
        </p:blipFill>
        <p:spPr>
          <a:xfrm>
            <a:off x="228600" y="1676400"/>
            <a:ext cx="8686800" cy="4953000"/>
          </a:xfrm>
          <a:prstGeom prst="rect">
            <a:avLst/>
          </a:prstGeom>
        </p:spPr>
      </p:pic>
      <p:sp>
        <p:nvSpPr>
          <p:cNvPr id="4" name="Slide Number Placeholder 3"/>
          <p:cNvSpPr>
            <a:spLocks noGrp="1"/>
          </p:cNvSpPr>
          <p:nvPr>
            <p:ph type="sldNum" sz="quarter" idx="12"/>
          </p:nvPr>
        </p:nvSpPr>
        <p:spPr>
          <a:xfrm>
            <a:off x="7696200" y="6355080"/>
            <a:ext cx="381000" cy="274320"/>
          </a:xfrm>
        </p:spPr>
        <p:txBody>
          <a:bodyPr/>
          <a:lstStyle/>
          <a:p>
            <a:r>
              <a:rPr lang="en-US" dirty="0" smtClean="0"/>
              <a:t>51</a:t>
            </a:r>
            <a:endParaRPr lang="en-US" dirty="0"/>
          </a:p>
        </p:txBody>
      </p:sp>
    </p:spTree>
    <p:extLst>
      <p:ext uri="{BB962C8B-B14F-4D97-AF65-F5344CB8AC3E}">
        <p14:creationId xmlns:p14="http://schemas.microsoft.com/office/powerpoint/2010/main" val="6913986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p:txBody>
          <a:bodyPr/>
          <a:lstStyle/>
          <a:p>
            <a:pPr algn="ctr"/>
            <a:r>
              <a:rPr lang="en-US" sz="2400" dirty="0" smtClean="0">
                <a:solidFill>
                  <a:srgbClr val="FFFF00"/>
                </a:solidFill>
              </a:rPr>
              <a:t>Section 7</a:t>
            </a:r>
            <a:r>
              <a:rPr lang="en-US" dirty="0" smtClean="0"/>
              <a:t/>
            </a:r>
            <a:br>
              <a:rPr lang="en-US" dirty="0" smtClean="0"/>
            </a:br>
            <a:r>
              <a:rPr lang="en-US" dirty="0" smtClean="0"/>
              <a:t/>
            </a:r>
            <a:br>
              <a:rPr lang="en-US" dirty="0" smtClean="0"/>
            </a:br>
            <a:r>
              <a:rPr lang="en-US" dirty="0" smtClean="0"/>
              <a:t> governance</a:t>
            </a:r>
            <a:endParaRPr lang="en-US" dirty="0"/>
          </a:p>
        </p:txBody>
      </p:sp>
      <p:sp>
        <p:nvSpPr>
          <p:cNvPr id="4" name="Slide Number Placeholder 3"/>
          <p:cNvSpPr>
            <a:spLocks noGrp="1"/>
          </p:cNvSpPr>
          <p:nvPr>
            <p:ph type="sldNum" sz="quarter" idx="11"/>
          </p:nvPr>
        </p:nvSpPr>
        <p:spPr/>
        <p:txBody>
          <a:bodyPr/>
          <a:lstStyle/>
          <a:p>
            <a:fld id="{DBC1499B-7656-4DD0-98BE-B454AFA54BDF}" type="slidenum">
              <a:rPr lang="en-US" smtClean="0"/>
              <a:t>52</a:t>
            </a:fld>
            <a:endParaRPr lang="en-US"/>
          </a:p>
        </p:txBody>
      </p:sp>
    </p:spTree>
    <p:extLst>
      <p:ext uri="{BB962C8B-B14F-4D97-AF65-F5344CB8AC3E}">
        <p14:creationId xmlns:p14="http://schemas.microsoft.com/office/powerpoint/2010/main" val="266698027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600200"/>
            <a:ext cx="8382001" cy="5029199"/>
          </a:xfrm>
        </p:spPr>
        <p:txBody>
          <a:bodyPr>
            <a:noAutofit/>
          </a:bodyPr>
          <a:lstStyle/>
          <a:p>
            <a:r>
              <a:rPr lang="en-US" sz="2800" dirty="0" smtClean="0"/>
              <a:t>The first 9-1-1 systems were responsible </a:t>
            </a:r>
            <a:r>
              <a:rPr lang="en-US" sz="2800" dirty="0"/>
              <a:t>for a specific area or region and operated independent of each </a:t>
            </a:r>
            <a:r>
              <a:rPr lang="en-US" sz="2800" dirty="0" smtClean="0"/>
              <a:t>other, governance </a:t>
            </a:r>
            <a:r>
              <a:rPr lang="en-US" sz="2800" dirty="0"/>
              <a:t>was naturally </a:t>
            </a:r>
            <a:r>
              <a:rPr lang="en-US" sz="2800" dirty="0" smtClean="0"/>
              <a:t>decentralized</a:t>
            </a:r>
          </a:p>
          <a:p>
            <a:r>
              <a:rPr lang="en-US" sz="2800" dirty="0"/>
              <a:t>The advent of NG9-1-1 will change the </a:t>
            </a:r>
            <a:r>
              <a:rPr lang="en-US" sz="2800" dirty="0" smtClean="0"/>
              <a:t>9-1-1 </a:t>
            </a:r>
            <a:r>
              <a:rPr lang="en-US" sz="2800" dirty="0"/>
              <a:t>governance model and basic elements of the 911 “</a:t>
            </a:r>
            <a:r>
              <a:rPr lang="en-US" sz="2800" dirty="0" smtClean="0"/>
              <a:t>culture” </a:t>
            </a:r>
          </a:p>
          <a:p>
            <a:r>
              <a:rPr lang="en-US" sz="2800" dirty="0"/>
              <a:t>NG9-1-1 increases the opportunity for PSAPs to share resources and to cooperate and collaborate at multiple levels with potentially greater economic and technical </a:t>
            </a:r>
            <a:r>
              <a:rPr lang="en-US" sz="2800" dirty="0" smtClean="0"/>
              <a:t>efficiencies </a:t>
            </a:r>
            <a:endParaRPr lang="en-US" sz="2800" dirty="0"/>
          </a:p>
        </p:txBody>
      </p:sp>
      <p:sp>
        <p:nvSpPr>
          <p:cNvPr id="4" name="Title 3"/>
          <p:cNvSpPr>
            <a:spLocks noGrp="1"/>
          </p:cNvSpPr>
          <p:nvPr>
            <p:ph type="title"/>
          </p:nvPr>
        </p:nvSpPr>
        <p:spPr/>
        <p:txBody>
          <a:bodyPr/>
          <a:lstStyle/>
          <a:p>
            <a:r>
              <a:rPr lang="en-US" dirty="0" smtClean="0"/>
              <a:t>Moving from Independent to Interconnected 9-1-1</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53</a:t>
            </a:fld>
            <a:endParaRPr lang="en-US"/>
          </a:p>
        </p:txBody>
      </p:sp>
    </p:spTree>
    <p:extLst>
      <p:ext uri="{BB962C8B-B14F-4D97-AF65-F5344CB8AC3E}">
        <p14:creationId xmlns:p14="http://schemas.microsoft.com/office/powerpoint/2010/main" val="96618099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The extent to which any jurisdiction can address resource sharing is dependent on its willingness to share not only resources, but also dedicated control of infrastructure and operations</a:t>
            </a:r>
            <a:r>
              <a:rPr lang="en-US" sz="2800" dirty="0" smtClean="0"/>
              <a:t>.</a:t>
            </a:r>
          </a:p>
          <a:p>
            <a:r>
              <a:rPr lang="en-US" sz="2800" dirty="0"/>
              <a:t>NG9-1-1 supports standardized operational models that promote resource sharing and interoperability</a:t>
            </a:r>
            <a:r>
              <a:rPr lang="en-US" sz="2800" dirty="0" smtClean="0"/>
              <a:t>.</a:t>
            </a:r>
          </a:p>
          <a:p>
            <a:r>
              <a:rPr lang="en-US" sz="2800" dirty="0"/>
              <a:t>With migration to </a:t>
            </a:r>
            <a:r>
              <a:rPr lang="en-US" sz="2800" dirty="0" smtClean="0"/>
              <a:t>NG9-1-1</a:t>
            </a:r>
            <a:r>
              <a:rPr lang="en-US" sz="2800" dirty="0"/>
              <a:t>, many more combinations and permutations of roles, relationships, and considerations are </a:t>
            </a:r>
            <a:r>
              <a:rPr lang="en-US" sz="2800" dirty="0" smtClean="0"/>
              <a:t>required  </a:t>
            </a:r>
            <a:endParaRPr lang="en-US" sz="2800" dirty="0"/>
          </a:p>
        </p:txBody>
      </p:sp>
      <p:sp>
        <p:nvSpPr>
          <p:cNvPr id="3" name="Title 2"/>
          <p:cNvSpPr>
            <a:spLocks noGrp="1"/>
          </p:cNvSpPr>
          <p:nvPr>
            <p:ph type="title"/>
          </p:nvPr>
        </p:nvSpPr>
        <p:spPr/>
        <p:txBody>
          <a:bodyPr/>
          <a:lstStyle/>
          <a:p>
            <a:r>
              <a:rPr lang="en-US" dirty="0"/>
              <a:t>Moving from Independent to Interconnected 9-1-1</a:t>
            </a:r>
          </a:p>
        </p:txBody>
      </p:sp>
      <p:sp>
        <p:nvSpPr>
          <p:cNvPr id="4" name="Slide Number Placeholder 3"/>
          <p:cNvSpPr>
            <a:spLocks noGrp="1"/>
          </p:cNvSpPr>
          <p:nvPr>
            <p:ph type="sldNum" sz="quarter" idx="12"/>
          </p:nvPr>
        </p:nvSpPr>
        <p:spPr>
          <a:xfrm>
            <a:off x="8686800" y="6324600"/>
            <a:ext cx="381000" cy="533400"/>
          </a:xfrm>
        </p:spPr>
        <p:txBody>
          <a:bodyPr/>
          <a:lstStyle/>
          <a:p>
            <a:fld id="{DBC1499B-7656-4DD0-98BE-B454AFA54BDF}" type="slidenum">
              <a:rPr lang="en-US" smtClean="0"/>
              <a:t>54</a:t>
            </a:fld>
            <a:endParaRPr lang="en-US" dirty="0"/>
          </a:p>
        </p:txBody>
      </p:sp>
    </p:spTree>
    <p:extLst>
      <p:ext uri="{BB962C8B-B14F-4D97-AF65-F5344CB8AC3E}">
        <p14:creationId xmlns:p14="http://schemas.microsoft.com/office/powerpoint/2010/main" val="232877720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800" dirty="0"/>
              <a:t>PSAP managers, 9-1-1 </a:t>
            </a:r>
            <a:r>
              <a:rPr lang="en-US" sz="2800" dirty="0" smtClean="0"/>
              <a:t>Authorities </a:t>
            </a:r>
            <a:r>
              <a:rPr lang="en-US" sz="2800" dirty="0"/>
              <a:t>and their governing </a:t>
            </a:r>
            <a:r>
              <a:rPr lang="en-US" sz="2800" dirty="0" smtClean="0"/>
              <a:t>bodies, </a:t>
            </a:r>
            <a:r>
              <a:rPr lang="en-US" sz="2800" dirty="0"/>
              <a:t>will ultimately have to decide whether to remain independent or share resources, and are responsible for the consequences of those </a:t>
            </a:r>
            <a:r>
              <a:rPr lang="en-US" sz="2800" dirty="0" smtClean="0"/>
              <a:t>decisions </a:t>
            </a:r>
            <a:endParaRPr lang="en-US" sz="2800" dirty="0"/>
          </a:p>
          <a:p>
            <a:r>
              <a:rPr lang="en-US" sz="2800" dirty="0"/>
              <a:t>If they decide that for certain technical, operational or financial aspects, there’s value in working together, it will become important to establish the parameters and processes of their business </a:t>
            </a:r>
            <a:r>
              <a:rPr lang="en-US" sz="2800" dirty="0" smtClean="0"/>
              <a:t>relationship </a:t>
            </a:r>
            <a:endParaRPr lang="en-US" sz="2800" dirty="0"/>
          </a:p>
        </p:txBody>
      </p:sp>
      <p:sp>
        <p:nvSpPr>
          <p:cNvPr id="3" name="Title 2"/>
          <p:cNvSpPr>
            <a:spLocks noGrp="1"/>
          </p:cNvSpPr>
          <p:nvPr>
            <p:ph type="title"/>
          </p:nvPr>
        </p:nvSpPr>
        <p:spPr/>
        <p:txBody>
          <a:bodyPr/>
          <a:lstStyle/>
          <a:p>
            <a:r>
              <a:rPr lang="en-US" dirty="0" smtClean="0"/>
              <a:t>Moving the Sharing Process Forward</a:t>
            </a:r>
            <a:endParaRPr lang="en-US" dirty="0"/>
          </a:p>
        </p:txBody>
      </p:sp>
      <p:sp>
        <p:nvSpPr>
          <p:cNvPr id="4" name="Slide Number Placeholder 3"/>
          <p:cNvSpPr>
            <a:spLocks noGrp="1"/>
          </p:cNvSpPr>
          <p:nvPr>
            <p:ph type="sldNum" sz="quarter" idx="12"/>
          </p:nvPr>
        </p:nvSpPr>
        <p:spPr>
          <a:xfrm>
            <a:off x="8234680" y="6248400"/>
            <a:ext cx="582966" cy="381000"/>
          </a:xfrm>
        </p:spPr>
        <p:txBody>
          <a:bodyPr/>
          <a:lstStyle/>
          <a:p>
            <a:fld id="{DBC1499B-7656-4DD0-98BE-B454AFA54BDF}" type="slidenum">
              <a:rPr lang="en-US" smtClean="0"/>
              <a:t>55</a:t>
            </a:fld>
            <a:endParaRPr lang="en-US" dirty="0"/>
          </a:p>
        </p:txBody>
      </p:sp>
    </p:spTree>
    <p:extLst>
      <p:ext uri="{BB962C8B-B14F-4D97-AF65-F5344CB8AC3E}">
        <p14:creationId xmlns:p14="http://schemas.microsoft.com/office/powerpoint/2010/main" val="204189079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rmAutofit lnSpcReduction="10000"/>
          </a:bodyPr>
          <a:lstStyle/>
          <a:p>
            <a:r>
              <a:rPr lang="en-US" sz="2800" dirty="0"/>
              <a:t>NG9-1-1 decision-makers have competing priorities and limited funds. As a result, an analysis of those costs and benefits can assist in making the best implementation choice for their </a:t>
            </a:r>
            <a:r>
              <a:rPr lang="en-US" sz="2800" dirty="0" smtClean="0"/>
              <a:t>jurisdiction </a:t>
            </a:r>
          </a:p>
          <a:p>
            <a:r>
              <a:rPr lang="en-US" sz="2800" dirty="0" smtClean="0"/>
              <a:t>Some </a:t>
            </a:r>
            <a:r>
              <a:rPr lang="en-US" sz="2800" dirty="0"/>
              <a:t>of the factors in this cost benefit analysis process may include infrastructure design, quality of service, resiliency, redundancy, reliability, and operational </a:t>
            </a:r>
            <a:r>
              <a:rPr lang="en-US" sz="2800" dirty="0" smtClean="0"/>
              <a:t>efficiency </a:t>
            </a:r>
          </a:p>
          <a:p>
            <a:r>
              <a:rPr lang="en-US" sz="2800" dirty="0" smtClean="0"/>
              <a:t>Best </a:t>
            </a:r>
            <a:r>
              <a:rPr lang="en-US" sz="2800" dirty="0"/>
              <a:t>practices in these elements are in place and/or </a:t>
            </a:r>
            <a:r>
              <a:rPr lang="en-US" sz="2800" dirty="0" smtClean="0"/>
              <a:t>evolving </a:t>
            </a:r>
            <a:endParaRPr lang="en-US" sz="2800" dirty="0"/>
          </a:p>
        </p:txBody>
      </p:sp>
      <p:sp>
        <p:nvSpPr>
          <p:cNvPr id="3" name="Title 2"/>
          <p:cNvSpPr>
            <a:spLocks noGrp="1"/>
          </p:cNvSpPr>
          <p:nvPr>
            <p:ph type="title"/>
          </p:nvPr>
        </p:nvSpPr>
        <p:spPr/>
        <p:txBody>
          <a:bodyPr/>
          <a:lstStyle/>
          <a:p>
            <a:r>
              <a:rPr lang="en-US" dirty="0" smtClean="0"/>
              <a:t>NG9-1-1 Sharing Opportunities Analysis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56</a:t>
            </a:fld>
            <a:endParaRPr lang="en-US"/>
          </a:p>
        </p:txBody>
      </p:sp>
    </p:spTree>
    <p:extLst>
      <p:ext uri="{BB962C8B-B14F-4D97-AF65-F5344CB8AC3E}">
        <p14:creationId xmlns:p14="http://schemas.microsoft.com/office/powerpoint/2010/main" val="263051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Value Proposition considerations</a:t>
            </a:r>
            <a:endParaRPr lang="en-US" dirty="0"/>
          </a:p>
        </p:txBody>
      </p:sp>
      <p:pic>
        <p:nvPicPr>
          <p:cNvPr id="4098" name="Picture 2" descr="C:\Users\dholl\Pictures\xxx.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752601"/>
            <a:ext cx="8686800" cy="4800600"/>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8234680" y="6248400"/>
            <a:ext cx="582966" cy="381000"/>
          </a:xfrm>
        </p:spPr>
        <p:txBody>
          <a:bodyPr/>
          <a:lstStyle/>
          <a:p>
            <a:fld id="{DBC1499B-7656-4DD0-98BE-B454AFA54BDF}" type="slidenum">
              <a:rPr lang="en-US" smtClean="0"/>
              <a:t>57</a:t>
            </a:fld>
            <a:endParaRPr lang="en-US" dirty="0"/>
          </a:p>
        </p:txBody>
      </p:sp>
    </p:spTree>
    <p:extLst>
      <p:ext uri="{BB962C8B-B14F-4D97-AF65-F5344CB8AC3E}">
        <p14:creationId xmlns:p14="http://schemas.microsoft.com/office/powerpoint/2010/main" val="20658247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p:txBody>
          <a:bodyPr/>
          <a:lstStyle/>
          <a:p>
            <a:r>
              <a:rPr lang="en-US" sz="2800" dirty="0"/>
              <a:t>NENA describes a “9-1-1 Authority” as </a:t>
            </a:r>
            <a:r>
              <a:rPr lang="en-US" sz="2800" dirty="0" smtClean="0"/>
              <a:t>a: </a:t>
            </a:r>
            <a:endParaRPr lang="en-US" sz="2800" dirty="0"/>
          </a:p>
          <a:p>
            <a:pPr lvl="1"/>
            <a:endParaRPr lang="en-US" sz="2800" i="1" dirty="0" smtClean="0"/>
          </a:p>
          <a:p>
            <a:pPr lvl="1"/>
            <a:r>
              <a:rPr lang="en-US" sz="2800" i="1" dirty="0" smtClean="0"/>
              <a:t>. </a:t>
            </a:r>
            <a:r>
              <a:rPr lang="en-US" sz="2800" i="1" dirty="0"/>
              <a:t>. . State, County, Regional or other governmental entity responsible for 9-1-1 service operations. For example, this could be a county/parish or city government, a special 9-1-1 or Emergency Communications District, a Council of Governments or other similar body.  </a:t>
            </a:r>
            <a:endParaRPr lang="en-US" sz="2800" dirty="0"/>
          </a:p>
          <a:p>
            <a:endParaRPr lang="en-US" dirty="0"/>
          </a:p>
        </p:txBody>
      </p:sp>
      <p:sp>
        <p:nvSpPr>
          <p:cNvPr id="2" name="Title 1"/>
          <p:cNvSpPr>
            <a:spLocks noGrp="1"/>
          </p:cNvSpPr>
          <p:nvPr>
            <p:ph type="title"/>
          </p:nvPr>
        </p:nvSpPr>
        <p:spPr/>
        <p:txBody>
          <a:bodyPr/>
          <a:lstStyle/>
          <a:p>
            <a:r>
              <a:rPr lang="en-US" dirty="0" smtClean="0"/>
              <a:t>9-1-1 Authorities</a:t>
            </a:r>
            <a:endParaRPr lang="en-US" dirty="0"/>
          </a:p>
        </p:txBody>
      </p:sp>
      <p:sp>
        <p:nvSpPr>
          <p:cNvPr id="3" name="Slide Number Placeholder 2"/>
          <p:cNvSpPr>
            <a:spLocks noGrp="1"/>
          </p:cNvSpPr>
          <p:nvPr>
            <p:ph type="sldNum" sz="quarter" idx="12"/>
          </p:nvPr>
        </p:nvSpPr>
        <p:spPr>
          <a:xfrm>
            <a:off x="8229600" y="6324600"/>
            <a:ext cx="582966" cy="274320"/>
          </a:xfrm>
        </p:spPr>
        <p:txBody>
          <a:bodyPr/>
          <a:lstStyle/>
          <a:p>
            <a:fld id="{DBC1499B-7656-4DD0-98BE-B454AFA54BDF}" type="slidenum">
              <a:rPr lang="en-US" smtClean="0"/>
              <a:t>58</a:t>
            </a:fld>
            <a:endParaRPr lang="en-US" dirty="0"/>
          </a:p>
        </p:txBody>
      </p:sp>
    </p:spTree>
    <p:extLst>
      <p:ext uri="{BB962C8B-B14F-4D97-AF65-F5344CB8AC3E}">
        <p14:creationId xmlns:p14="http://schemas.microsoft.com/office/powerpoint/2010/main" val="111307701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b="1" dirty="0"/>
              <a:t>Single 9-1-1 </a:t>
            </a:r>
            <a:r>
              <a:rPr lang="en-US" sz="2800" b="1" dirty="0" smtClean="0"/>
              <a:t>Authority </a:t>
            </a:r>
            <a:r>
              <a:rPr lang="en-US" sz="2800" dirty="0" smtClean="0"/>
              <a:t>– can provision </a:t>
            </a:r>
            <a:r>
              <a:rPr lang="en-US" sz="2800" dirty="0"/>
              <a:t>a </a:t>
            </a:r>
            <a:r>
              <a:rPr lang="en-US" sz="2800" dirty="0" smtClean="0"/>
              <a:t>    NG9-1-1 system. Then </a:t>
            </a:r>
            <a:r>
              <a:rPr lang="en-US" sz="2800" dirty="0"/>
              <a:t>governance, oversight and operation of the system is logically the responsibility of that entity. </a:t>
            </a:r>
            <a:endParaRPr lang="en-US" sz="2800" dirty="0" smtClean="0"/>
          </a:p>
          <a:p>
            <a:r>
              <a:rPr lang="en-US" sz="2800" b="1" dirty="0" smtClean="0"/>
              <a:t>Multiple 9-1-1 Authorities </a:t>
            </a:r>
            <a:r>
              <a:rPr lang="en-US" sz="2800" dirty="0" smtClean="0"/>
              <a:t>- multiple </a:t>
            </a:r>
            <a:r>
              <a:rPr lang="en-US" sz="2800" dirty="0"/>
              <a:t>9-1-1 authorities may be engaged, and new intergovernmental arrangements must be developed to oversee the service environment desired – arrangements that provide a fair and equal role for all the 9-1-1 authority stakeholders involved.</a:t>
            </a:r>
            <a:endParaRPr lang="en-US" sz="2800" dirty="0" smtClean="0"/>
          </a:p>
          <a:p>
            <a:endParaRPr lang="en-US" dirty="0"/>
          </a:p>
        </p:txBody>
      </p:sp>
      <p:sp>
        <p:nvSpPr>
          <p:cNvPr id="3" name="Title 2"/>
          <p:cNvSpPr>
            <a:spLocks noGrp="1"/>
          </p:cNvSpPr>
          <p:nvPr>
            <p:ph type="title"/>
          </p:nvPr>
        </p:nvSpPr>
        <p:spPr/>
        <p:txBody>
          <a:bodyPr/>
          <a:lstStyle/>
          <a:p>
            <a:r>
              <a:rPr lang="en-US" dirty="0"/>
              <a:t>Multiple 9-1-1 Authority Arrangements</a:t>
            </a:r>
          </a:p>
        </p:txBody>
      </p:sp>
      <p:sp>
        <p:nvSpPr>
          <p:cNvPr id="4" name="Slide Number Placeholder 3"/>
          <p:cNvSpPr>
            <a:spLocks noGrp="1"/>
          </p:cNvSpPr>
          <p:nvPr>
            <p:ph type="sldNum" sz="quarter" idx="12"/>
          </p:nvPr>
        </p:nvSpPr>
        <p:spPr/>
        <p:txBody>
          <a:bodyPr/>
          <a:lstStyle/>
          <a:p>
            <a:fld id="{DBC1499B-7656-4DD0-98BE-B454AFA54BDF}" type="slidenum">
              <a:rPr lang="en-US" smtClean="0"/>
              <a:t>59</a:t>
            </a:fld>
            <a:endParaRPr lang="en-US"/>
          </a:p>
        </p:txBody>
      </p:sp>
    </p:spTree>
    <p:extLst>
      <p:ext uri="{BB962C8B-B14F-4D97-AF65-F5344CB8AC3E}">
        <p14:creationId xmlns:p14="http://schemas.microsoft.com/office/powerpoint/2010/main" val="25571950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828800"/>
            <a:ext cx="8407893" cy="4800599"/>
          </a:xfrm>
        </p:spPr>
        <p:txBody>
          <a:bodyPr>
            <a:normAutofit/>
          </a:bodyPr>
          <a:lstStyle/>
          <a:p>
            <a:r>
              <a:rPr lang="en-US" sz="2800" dirty="0" smtClean="0"/>
              <a:t>Estimates </a:t>
            </a:r>
            <a:r>
              <a:rPr lang="en-US" sz="2800" dirty="0"/>
              <a:t>as of November 2013 indicated that nearly 38% of all U.S. households currently rely on </a:t>
            </a:r>
            <a:r>
              <a:rPr lang="en-US" sz="2800" b="1" u="sng" dirty="0"/>
              <a:t>wireless</a:t>
            </a:r>
            <a:r>
              <a:rPr lang="en-US" sz="2800" dirty="0"/>
              <a:t> as their primary </a:t>
            </a:r>
            <a:r>
              <a:rPr lang="en-US" sz="2800" dirty="0" smtClean="0"/>
              <a:t>phone service</a:t>
            </a:r>
          </a:p>
          <a:p>
            <a:r>
              <a:rPr lang="en-US" sz="2800" dirty="0"/>
              <a:t>This reliance on wireless technology results in about 70% of all 9-1-1 calls being placed from wireless phones </a:t>
            </a:r>
            <a:r>
              <a:rPr lang="en-US" sz="2800" dirty="0" smtClean="0"/>
              <a:t>annually </a:t>
            </a:r>
            <a:endParaRPr lang="en-US" sz="2800" dirty="0"/>
          </a:p>
          <a:p>
            <a:r>
              <a:rPr lang="en-US" sz="2800" dirty="0"/>
              <a:t> Despite the enhanced multi-media capability of wireless and VoIP devices, a 9-1-1 caller can currently only employ the voice capability or, in limited jurisdictions, </a:t>
            </a:r>
            <a:r>
              <a:rPr lang="en-US" sz="2800" dirty="0" smtClean="0"/>
              <a:t>text </a:t>
            </a:r>
            <a:endParaRPr lang="en-US" sz="2800" dirty="0"/>
          </a:p>
          <a:p>
            <a:endParaRPr lang="en-US" dirty="0"/>
          </a:p>
        </p:txBody>
      </p:sp>
      <p:sp>
        <p:nvSpPr>
          <p:cNvPr id="3" name="Title 2"/>
          <p:cNvSpPr>
            <a:spLocks noGrp="1"/>
          </p:cNvSpPr>
          <p:nvPr>
            <p:ph type="title"/>
          </p:nvPr>
        </p:nvSpPr>
        <p:spPr/>
        <p:txBody>
          <a:bodyPr/>
          <a:lstStyle/>
          <a:p>
            <a:r>
              <a:rPr lang="en-US" dirty="0"/>
              <a:t>transitions are not new in the technology realm</a:t>
            </a:r>
          </a:p>
        </p:txBody>
      </p:sp>
      <p:sp>
        <p:nvSpPr>
          <p:cNvPr id="4" name="Slide Number Placeholder 3"/>
          <p:cNvSpPr>
            <a:spLocks noGrp="1"/>
          </p:cNvSpPr>
          <p:nvPr>
            <p:ph type="sldNum" sz="quarter" idx="12"/>
          </p:nvPr>
        </p:nvSpPr>
        <p:spPr/>
        <p:txBody>
          <a:bodyPr/>
          <a:lstStyle/>
          <a:p>
            <a:fld id="{DBC1499B-7656-4DD0-98BE-B454AFA54BDF}" type="slidenum">
              <a:rPr lang="en-US" smtClean="0"/>
              <a:t>6</a:t>
            </a:fld>
            <a:endParaRPr lang="en-US"/>
          </a:p>
        </p:txBody>
      </p:sp>
    </p:spTree>
    <p:extLst>
      <p:ext uri="{BB962C8B-B14F-4D97-AF65-F5344CB8AC3E}">
        <p14:creationId xmlns:p14="http://schemas.microsoft.com/office/powerpoint/2010/main" val="2037361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800" dirty="0"/>
              <a:t>Migration to NG9-1-1 provides the opportunity for PSAPs and jurisdictions to share resources at a level not possible in the legacy </a:t>
            </a:r>
            <a:r>
              <a:rPr lang="en-US" sz="2800" dirty="0" smtClean="0"/>
              <a:t>environment </a:t>
            </a:r>
          </a:p>
          <a:p>
            <a:r>
              <a:rPr lang="en-US" sz="2800" dirty="0"/>
              <a:t>The nature of existing governance models, and the relationships between and among jurisdictions, will directly impact how, and to what extent, the NG9-1-1 model is deployed and the extent to which their citizens will realize its </a:t>
            </a:r>
            <a:r>
              <a:rPr lang="en-US" sz="2800" dirty="0" smtClean="0"/>
              <a:t>benefits</a:t>
            </a:r>
            <a:endParaRPr lang="en-US" sz="2800" dirty="0"/>
          </a:p>
          <a:p>
            <a:endParaRPr lang="en-US" dirty="0"/>
          </a:p>
        </p:txBody>
      </p:sp>
      <p:sp>
        <p:nvSpPr>
          <p:cNvPr id="3" name="Title 2"/>
          <p:cNvSpPr>
            <a:spLocks noGrp="1"/>
          </p:cNvSpPr>
          <p:nvPr>
            <p:ph type="title"/>
          </p:nvPr>
        </p:nvSpPr>
        <p:spPr/>
        <p:txBody>
          <a:bodyPr/>
          <a:lstStyle/>
          <a:p>
            <a:r>
              <a:rPr lang="en-US" dirty="0" smtClean="0"/>
              <a:t>New Forms of 9-1-1 Authority Benefits</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60</a:t>
            </a:fld>
            <a:endParaRPr lang="en-US"/>
          </a:p>
        </p:txBody>
      </p:sp>
    </p:spTree>
    <p:extLst>
      <p:ext uri="{BB962C8B-B14F-4D97-AF65-F5344CB8AC3E}">
        <p14:creationId xmlns:p14="http://schemas.microsoft.com/office/powerpoint/2010/main" val="241101920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p:txBody>
          <a:bodyPr/>
          <a:lstStyle/>
          <a:p>
            <a:pPr algn="ctr"/>
            <a:r>
              <a:rPr lang="en-US" sz="2400" dirty="0" smtClean="0">
                <a:solidFill>
                  <a:srgbClr val="FFFF00"/>
                </a:solidFill>
              </a:rPr>
              <a:t>Section 8</a:t>
            </a:r>
            <a:r>
              <a:rPr lang="en-US" sz="2400" dirty="0" smtClean="0"/>
              <a:t> </a:t>
            </a:r>
            <a:br>
              <a:rPr lang="en-US" sz="2400" dirty="0" smtClean="0"/>
            </a:br>
            <a:r>
              <a:rPr lang="en-US" dirty="0" smtClean="0"/>
              <a:t/>
            </a:r>
            <a:br>
              <a:rPr lang="en-US" dirty="0" smtClean="0"/>
            </a:br>
            <a:r>
              <a:rPr lang="en-US" dirty="0" smtClean="0"/>
              <a:t>NG9-1-1 planning and transition considerations</a:t>
            </a:r>
            <a:endParaRPr lang="en-US" dirty="0"/>
          </a:p>
        </p:txBody>
      </p:sp>
      <p:sp>
        <p:nvSpPr>
          <p:cNvPr id="4" name="Slide Number Placeholder 3"/>
          <p:cNvSpPr>
            <a:spLocks noGrp="1"/>
          </p:cNvSpPr>
          <p:nvPr>
            <p:ph type="sldNum" sz="quarter" idx="11"/>
          </p:nvPr>
        </p:nvSpPr>
        <p:spPr/>
        <p:txBody>
          <a:bodyPr/>
          <a:lstStyle/>
          <a:p>
            <a:fld id="{DBC1499B-7656-4DD0-98BE-B454AFA54BDF}" type="slidenum">
              <a:rPr lang="en-US" smtClean="0"/>
              <a:t>61</a:t>
            </a:fld>
            <a:endParaRPr lang="en-US" dirty="0"/>
          </a:p>
        </p:txBody>
      </p:sp>
    </p:spTree>
    <p:extLst>
      <p:ext uri="{BB962C8B-B14F-4D97-AF65-F5344CB8AC3E}">
        <p14:creationId xmlns:p14="http://schemas.microsoft.com/office/powerpoint/2010/main" val="22038194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rmAutofit/>
          </a:bodyPr>
          <a:lstStyle/>
          <a:p>
            <a:r>
              <a:rPr lang="en-US" sz="2800" dirty="0"/>
              <a:t>The movement toward nationwide Next Generation 9-1-1 continues to be an evolving </a:t>
            </a:r>
            <a:r>
              <a:rPr lang="en-US" sz="2800" dirty="0" smtClean="0"/>
              <a:t>process</a:t>
            </a:r>
          </a:p>
          <a:p>
            <a:r>
              <a:rPr lang="en-US" sz="2800" dirty="0"/>
              <a:t>Most PSAPs continue to function in ‘</a:t>
            </a:r>
            <a:r>
              <a:rPr lang="en-US" sz="2800" dirty="0" smtClean="0"/>
              <a:t>Legacy   </a:t>
            </a:r>
            <a:r>
              <a:rPr lang="en-US" sz="2800" dirty="0"/>
              <a:t>9-1-1’ configurations, a number can be considered to be ‘Transitional</a:t>
            </a:r>
            <a:r>
              <a:rPr lang="en-US" sz="2800" dirty="0" smtClean="0"/>
              <a:t>’</a:t>
            </a:r>
          </a:p>
          <a:p>
            <a:r>
              <a:rPr lang="en-US" sz="2800" dirty="0" smtClean="0"/>
              <a:t>As </a:t>
            </a:r>
            <a:r>
              <a:rPr lang="en-US" sz="2800" dirty="0"/>
              <a:t>of the time of this report no 9-1-1 Authority has attained a ‘Fully Functional NG9-1-1’ </a:t>
            </a:r>
            <a:r>
              <a:rPr lang="en-US" sz="2800" dirty="0" smtClean="0"/>
              <a:t>implementation</a:t>
            </a:r>
            <a:endParaRPr lang="en-US" sz="2800" dirty="0"/>
          </a:p>
        </p:txBody>
      </p:sp>
      <p:sp>
        <p:nvSpPr>
          <p:cNvPr id="4" name="Title 3"/>
          <p:cNvSpPr>
            <a:spLocks noGrp="1"/>
          </p:cNvSpPr>
          <p:nvPr>
            <p:ph type="title"/>
          </p:nvPr>
        </p:nvSpPr>
        <p:spPr/>
        <p:txBody>
          <a:bodyPr/>
          <a:lstStyle/>
          <a:p>
            <a:r>
              <a:rPr lang="en-US" dirty="0" smtClean="0"/>
              <a:t>NG9-1-1 Transition</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62</a:t>
            </a:fld>
            <a:r>
              <a:rPr lang="en-US" dirty="0" smtClean="0"/>
              <a:t>-D</a:t>
            </a:r>
            <a:endParaRPr lang="en-US" dirty="0"/>
          </a:p>
        </p:txBody>
      </p:sp>
    </p:spTree>
    <p:extLst>
      <p:ext uri="{BB962C8B-B14F-4D97-AF65-F5344CB8AC3E}">
        <p14:creationId xmlns:p14="http://schemas.microsoft.com/office/powerpoint/2010/main" val="20596798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NG9-1-1 Transition Steps</a:t>
            </a:r>
            <a:endParaRPr lang="en-US" dirty="0"/>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687501372"/>
              </p:ext>
            </p:extLst>
          </p:nvPr>
        </p:nvGraphicFramePr>
        <p:xfrm>
          <a:off x="228600" y="1730402"/>
          <a:ext cx="8686800" cy="4814862"/>
        </p:xfrm>
        <a:graphic>
          <a:graphicData uri="http://schemas.openxmlformats.org/presentationml/2006/ole">
            <mc:AlternateContent xmlns:mc="http://schemas.openxmlformats.org/markup-compatibility/2006">
              <mc:Choice xmlns:v="urn:schemas-microsoft-com:vml" Requires="v">
                <p:oleObj spid="_x0000_s5154" r:id="rId3" imgW="7590561" imgH="5190649" progId="Visio.Drawing.11">
                  <p:embed/>
                </p:oleObj>
              </mc:Choice>
              <mc:Fallback>
                <p:oleObj r:id="rId3" imgW="7590561" imgH="5190649"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730402"/>
                        <a:ext cx="8686800" cy="4814862"/>
                      </a:xfrm>
                      <a:prstGeom prst="rect">
                        <a:avLst/>
                      </a:prstGeom>
                      <a:noFill/>
                    </p:spPr>
                  </p:pic>
                </p:oleObj>
              </mc:Fallback>
            </mc:AlternateContent>
          </a:graphicData>
        </a:graphic>
      </p:graphicFrame>
      <p:sp>
        <p:nvSpPr>
          <p:cNvPr id="2" name="Slide Number Placeholder 1"/>
          <p:cNvSpPr>
            <a:spLocks noGrp="1"/>
          </p:cNvSpPr>
          <p:nvPr>
            <p:ph type="sldNum" sz="quarter" idx="12"/>
          </p:nvPr>
        </p:nvSpPr>
        <p:spPr>
          <a:xfrm>
            <a:off x="8234680" y="6096000"/>
            <a:ext cx="582966" cy="533400"/>
          </a:xfrm>
        </p:spPr>
        <p:txBody>
          <a:bodyPr/>
          <a:lstStyle/>
          <a:p>
            <a:fld id="{DBC1499B-7656-4DD0-98BE-B454AFA54BDF}" type="slidenum">
              <a:rPr lang="en-US" smtClean="0"/>
              <a:t>63</a:t>
            </a:fld>
            <a:r>
              <a:rPr lang="en-US" dirty="0" smtClean="0"/>
              <a:t>-D</a:t>
            </a:r>
            <a:endParaRPr lang="en-US" dirty="0"/>
          </a:p>
        </p:txBody>
      </p:sp>
    </p:spTree>
    <p:extLst>
      <p:ext uri="{BB962C8B-B14F-4D97-AF65-F5344CB8AC3E}">
        <p14:creationId xmlns:p14="http://schemas.microsoft.com/office/powerpoint/2010/main" val="231975510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Autofit/>
          </a:bodyPr>
          <a:lstStyle/>
          <a:p>
            <a:r>
              <a:rPr lang="en-US" sz="2700" dirty="0"/>
              <a:t>The operating </a:t>
            </a:r>
            <a:r>
              <a:rPr lang="en-US" sz="2700" dirty="0" smtClean="0"/>
              <a:t>domains</a:t>
            </a:r>
            <a:r>
              <a:rPr lang="en-US" sz="2700" dirty="0"/>
              <a:t> </a:t>
            </a:r>
            <a:r>
              <a:rPr lang="en-US" sz="2700" dirty="0" smtClean="0"/>
              <a:t>- OSE, </a:t>
            </a:r>
            <a:r>
              <a:rPr lang="en-US" sz="2700" dirty="0"/>
              <a:t>NG9-1-1 Core Services Providers, and PSAPs operate together to provide complete 9-1-1 </a:t>
            </a:r>
            <a:r>
              <a:rPr lang="en-US" sz="2700" dirty="0" smtClean="0"/>
              <a:t>services</a:t>
            </a:r>
          </a:p>
          <a:p>
            <a:r>
              <a:rPr lang="en-US" sz="2700" dirty="0" smtClean="0"/>
              <a:t>OSE delivers </a:t>
            </a:r>
            <a:r>
              <a:rPr lang="en-US" sz="2700" dirty="0"/>
              <a:t>“calls” to NG9-1-1 Core Services Providers who route those requests for assistance to the proper </a:t>
            </a:r>
            <a:r>
              <a:rPr lang="en-US" sz="2700" dirty="0" smtClean="0"/>
              <a:t>PSAPs </a:t>
            </a:r>
          </a:p>
          <a:p>
            <a:r>
              <a:rPr lang="en-US" sz="2700" dirty="0"/>
              <a:t>These operating domains are interconnected via the ESInet, which provides IP transport and other networking </a:t>
            </a:r>
            <a:r>
              <a:rPr lang="en-US" sz="2700" dirty="0" smtClean="0"/>
              <a:t>services </a:t>
            </a:r>
          </a:p>
          <a:p>
            <a:r>
              <a:rPr lang="en-US" sz="2700" dirty="0" smtClean="0"/>
              <a:t>A diagram of this NG9-1-1 Services System Environment follows:</a:t>
            </a:r>
            <a:endParaRPr lang="en-US" sz="2700" dirty="0"/>
          </a:p>
        </p:txBody>
      </p:sp>
      <p:sp>
        <p:nvSpPr>
          <p:cNvPr id="3" name="Title 2"/>
          <p:cNvSpPr>
            <a:spLocks noGrp="1"/>
          </p:cNvSpPr>
          <p:nvPr>
            <p:ph type="title"/>
          </p:nvPr>
        </p:nvSpPr>
        <p:spPr/>
        <p:txBody>
          <a:bodyPr/>
          <a:lstStyle/>
          <a:p>
            <a:r>
              <a:rPr lang="en-US" dirty="0" smtClean="0"/>
              <a:t>NG9-1-1 system services environment</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64</a:t>
            </a:fld>
            <a:r>
              <a:rPr lang="en-US" dirty="0" smtClean="0"/>
              <a:t>-D</a:t>
            </a:r>
            <a:endParaRPr lang="en-US" dirty="0"/>
          </a:p>
        </p:txBody>
      </p:sp>
    </p:spTree>
    <p:extLst>
      <p:ext uri="{BB962C8B-B14F-4D97-AF65-F5344CB8AC3E}">
        <p14:creationId xmlns:p14="http://schemas.microsoft.com/office/powerpoint/2010/main" val="3057908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NG9-1-1 System Services environment</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772117069"/>
              </p:ext>
            </p:extLst>
          </p:nvPr>
        </p:nvGraphicFramePr>
        <p:xfrm>
          <a:off x="238024" y="1752600"/>
          <a:ext cx="8667952" cy="4876800"/>
        </p:xfrm>
        <a:graphic>
          <a:graphicData uri="http://schemas.openxmlformats.org/presentationml/2006/ole">
            <mc:AlternateContent xmlns:mc="http://schemas.openxmlformats.org/markup-compatibility/2006">
              <mc:Choice xmlns:v="urn:schemas-microsoft-com:vml" Requires="v">
                <p:oleObj spid="_x0000_s6179" r:id="rId3" imgW="8773036" imgH="3539361" progId="Visio.Drawing.11">
                  <p:embed/>
                </p:oleObj>
              </mc:Choice>
              <mc:Fallback>
                <p:oleObj r:id="rId3" imgW="8773036" imgH="353936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8024" y="1752600"/>
                        <a:ext cx="8667952" cy="4876800"/>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p:txBody>
          <a:bodyPr/>
          <a:lstStyle/>
          <a:p>
            <a:fld id="{DBC1499B-7656-4DD0-98BE-B454AFA54BDF}" type="slidenum">
              <a:rPr lang="en-US" smtClean="0"/>
              <a:t>65</a:t>
            </a:fld>
            <a:r>
              <a:rPr lang="en-US" dirty="0" smtClean="0"/>
              <a:t>-D</a:t>
            </a:r>
            <a:endParaRPr lang="en-US" dirty="0"/>
          </a:p>
        </p:txBody>
      </p:sp>
    </p:spTree>
    <p:extLst>
      <p:ext uri="{BB962C8B-B14F-4D97-AF65-F5344CB8AC3E}">
        <p14:creationId xmlns:p14="http://schemas.microsoft.com/office/powerpoint/2010/main" val="122269217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1000" y="1676400"/>
            <a:ext cx="8382001" cy="4910329"/>
          </a:xfrm>
        </p:spPr>
        <p:txBody>
          <a:bodyPr>
            <a:noAutofit/>
          </a:bodyPr>
          <a:lstStyle/>
          <a:p>
            <a:r>
              <a:rPr lang="en-US" sz="2800" dirty="0"/>
              <a:t>Ultimately, 9-1-1 Authorities need to make decisions necessary to begin the transition </a:t>
            </a:r>
            <a:r>
              <a:rPr lang="en-US" sz="2800" dirty="0" smtClean="0"/>
              <a:t>process</a:t>
            </a:r>
          </a:p>
          <a:p>
            <a:r>
              <a:rPr lang="en-US" sz="2800" dirty="0"/>
              <a:t>In most cases, these governance decisions will not be made by single </a:t>
            </a:r>
            <a:r>
              <a:rPr lang="en-US" sz="2800" dirty="0" smtClean="0"/>
              <a:t>PSAP Authorities even though they currently may have self-contained legacy 9-1-1 systems</a:t>
            </a:r>
          </a:p>
          <a:p>
            <a:r>
              <a:rPr lang="en-US" sz="2800" dirty="0" smtClean="0"/>
              <a:t>Instead</a:t>
            </a:r>
            <a:r>
              <a:rPr lang="en-US" sz="2800" dirty="0"/>
              <a:t>, new coalitions and collaborations of cooperative PSAP Authorities, at various levels, will need to evolve and work together to achieve economies of </a:t>
            </a:r>
            <a:r>
              <a:rPr lang="en-US" sz="2800" dirty="0" smtClean="0"/>
              <a:t>scale</a:t>
            </a:r>
            <a:endParaRPr lang="en-US" sz="2800" dirty="0"/>
          </a:p>
        </p:txBody>
      </p:sp>
      <p:sp>
        <p:nvSpPr>
          <p:cNvPr id="3" name="Title 2"/>
          <p:cNvSpPr>
            <a:spLocks noGrp="1"/>
          </p:cNvSpPr>
          <p:nvPr>
            <p:ph type="title"/>
          </p:nvPr>
        </p:nvSpPr>
        <p:spPr/>
        <p:txBody>
          <a:bodyPr/>
          <a:lstStyle/>
          <a:p>
            <a:r>
              <a:rPr lang="en-US" dirty="0" smtClean="0"/>
              <a:t>New Collaborative PSAP Authorities Will Need to emerge</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66</a:t>
            </a:fld>
            <a:r>
              <a:rPr lang="en-US" dirty="0" smtClean="0"/>
              <a:t>-D</a:t>
            </a:r>
            <a:endParaRPr lang="en-US" dirty="0"/>
          </a:p>
        </p:txBody>
      </p:sp>
    </p:spTree>
    <p:extLst>
      <p:ext uri="{BB962C8B-B14F-4D97-AF65-F5344CB8AC3E}">
        <p14:creationId xmlns:p14="http://schemas.microsoft.com/office/powerpoint/2010/main" val="180161973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a:t>The evolution strategy from legacy 9-1-1 to NG9-1-1 is critical to 9-1-1 Authorities due to the complexities involved and costs imposed by </a:t>
            </a:r>
            <a:r>
              <a:rPr lang="en-US" sz="2800" dirty="0" smtClean="0"/>
              <a:t>duplication</a:t>
            </a:r>
          </a:p>
          <a:p>
            <a:r>
              <a:rPr lang="en-US" sz="2800" dirty="0"/>
              <a:t>Conversion delays, which create a combined legacy network and Next Generation 9-1-1 architecture, will require funding overlapping </a:t>
            </a:r>
            <a:r>
              <a:rPr lang="en-US" sz="2800" dirty="0" smtClean="0"/>
              <a:t>systems</a:t>
            </a:r>
          </a:p>
          <a:p>
            <a:r>
              <a:rPr lang="en-US" sz="2800" dirty="0"/>
              <a:t>The 9-1-1 Authority will bear larger costs while the two-system hybrid architecture remains in </a:t>
            </a:r>
            <a:r>
              <a:rPr lang="en-US" sz="2800" dirty="0" smtClean="0"/>
              <a:t>place</a:t>
            </a:r>
            <a:endParaRPr lang="en-US" sz="2800" dirty="0"/>
          </a:p>
        </p:txBody>
      </p:sp>
      <p:sp>
        <p:nvSpPr>
          <p:cNvPr id="4" name="Title 3"/>
          <p:cNvSpPr>
            <a:spLocks noGrp="1"/>
          </p:cNvSpPr>
          <p:nvPr>
            <p:ph type="title"/>
          </p:nvPr>
        </p:nvSpPr>
        <p:spPr/>
        <p:txBody>
          <a:bodyPr/>
          <a:lstStyle/>
          <a:p>
            <a:r>
              <a:rPr lang="en-US" dirty="0" smtClean="0"/>
              <a:t>The escalated cost of delayed evolution to ng9-1-1</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67</a:t>
            </a:fld>
            <a:r>
              <a:rPr lang="en-US" dirty="0" smtClean="0"/>
              <a:t>-T</a:t>
            </a:r>
            <a:endParaRPr lang="en-US" dirty="0"/>
          </a:p>
        </p:txBody>
      </p:sp>
    </p:spTree>
    <p:extLst>
      <p:ext uri="{BB962C8B-B14F-4D97-AF65-F5344CB8AC3E}">
        <p14:creationId xmlns:p14="http://schemas.microsoft.com/office/powerpoint/2010/main" val="3437660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370" y="304800"/>
            <a:ext cx="8381260" cy="1054394"/>
          </a:xfrm>
        </p:spPr>
        <p:txBody>
          <a:bodyPr/>
          <a:lstStyle/>
          <a:p>
            <a:r>
              <a:rPr lang="en-US" sz="2000" dirty="0"/>
              <a:t>dual environment where the legacy Selective Router is maintained and PSAPs are served by either the legacy Selective Router or NG9-1-1 Core </a:t>
            </a:r>
            <a:r>
              <a:rPr lang="en-US" sz="2000" dirty="0" smtClean="0"/>
              <a:t>Services</a:t>
            </a:r>
            <a:endParaRPr lang="en-US" sz="2400"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3610243719"/>
              </p:ext>
            </p:extLst>
          </p:nvPr>
        </p:nvGraphicFramePr>
        <p:xfrm>
          <a:off x="228600" y="1636284"/>
          <a:ext cx="8686800" cy="4948399"/>
        </p:xfrm>
        <a:graphic>
          <a:graphicData uri="http://schemas.openxmlformats.org/presentationml/2006/ole">
            <mc:AlternateContent xmlns:mc="http://schemas.openxmlformats.org/markup-compatibility/2006">
              <mc:Choice xmlns:v="urn:schemas-microsoft-com:vml" Requires="v">
                <p:oleObj spid="_x0000_s7202" r:id="rId3" imgW="7910061" imgH="5583130" progId="Visio.Drawing.11">
                  <p:embed/>
                </p:oleObj>
              </mc:Choice>
              <mc:Fallback>
                <p:oleObj r:id="rId3" imgW="7910061" imgH="5583130"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36284"/>
                        <a:ext cx="8686800" cy="4948399"/>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a:xfrm>
            <a:off x="8234680" y="6400800"/>
            <a:ext cx="582966" cy="304800"/>
          </a:xfrm>
        </p:spPr>
        <p:txBody>
          <a:bodyPr/>
          <a:lstStyle/>
          <a:p>
            <a:fld id="{DBC1499B-7656-4DD0-98BE-B454AFA54BDF}" type="slidenum">
              <a:rPr lang="en-US" smtClean="0"/>
              <a:t>68</a:t>
            </a:fld>
            <a:r>
              <a:rPr lang="en-US" dirty="0" smtClean="0"/>
              <a:t>-T</a:t>
            </a:r>
            <a:endParaRPr lang="en-US" dirty="0"/>
          </a:p>
        </p:txBody>
      </p:sp>
    </p:spTree>
    <p:extLst>
      <p:ext uri="{BB962C8B-B14F-4D97-AF65-F5344CB8AC3E}">
        <p14:creationId xmlns:p14="http://schemas.microsoft.com/office/powerpoint/2010/main" val="249361977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407893" cy="4834129"/>
          </a:xfrm>
        </p:spPr>
        <p:txBody>
          <a:bodyPr>
            <a:normAutofit fontScale="92500" lnSpcReduction="10000"/>
          </a:bodyPr>
          <a:lstStyle/>
          <a:p>
            <a:r>
              <a:rPr lang="en-US" sz="2900" dirty="0" smtClean="0"/>
              <a:t>An </a:t>
            </a:r>
            <a:r>
              <a:rPr lang="en-US" sz="2900" dirty="0"/>
              <a:t>important understanding in this transition planning process will be for the 9-1-1 Authority to have a true appreciation for what is involved in the NG9-1-1 ecosystem from a technology and functionality </a:t>
            </a:r>
            <a:r>
              <a:rPr lang="en-US" sz="2900" dirty="0" smtClean="0"/>
              <a:t>position </a:t>
            </a:r>
          </a:p>
          <a:p>
            <a:r>
              <a:rPr lang="en-US" sz="2900" dirty="0" smtClean="0"/>
              <a:t>In </a:t>
            </a:r>
            <a:r>
              <a:rPr lang="en-US" sz="2900" dirty="0"/>
              <a:t>NG9-1-1 configurations, through the establishment of Emergency Services IP networks, NG9-1-1 Core Services can reside anywhere on the network and can be economically shared in collaborative environments as depicted </a:t>
            </a:r>
            <a:r>
              <a:rPr lang="en-US" sz="2900" dirty="0" smtClean="0"/>
              <a:t>in the following diagram: </a:t>
            </a:r>
            <a:endParaRPr lang="en-US" sz="2900" dirty="0"/>
          </a:p>
          <a:p>
            <a:endParaRPr lang="en-US" sz="2800" dirty="0"/>
          </a:p>
          <a:p>
            <a:endParaRPr lang="en-US" dirty="0"/>
          </a:p>
        </p:txBody>
      </p:sp>
      <p:sp>
        <p:nvSpPr>
          <p:cNvPr id="3" name="Title 2"/>
          <p:cNvSpPr>
            <a:spLocks noGrp="1"/>
          </p:cNvSpPr>
          <p:nvPr>
            <p:ph type="title"/>
          </p:nvPr>
        </p:nvSpPr>
        <p:spPr/>
        <p:txBody>
          <a:bodyPr/>
          <a:lstStyle/>
          <a:p>
            <a:r>
              <a:rPr lang="en-US" dirty="0" smtClean="0"/>
              <a:t>Transitional ng9-1-1</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69</a:t>
            </a:fld>
            <a:r>
              <a:rPr lang="en-US" dirty="0" smtClean="0"/>
              <a:t>-T</a:t>
            </a:r>
            <a:endParaRPr lang="en-US" dirty="0"/>
          </a:p>
        </p:txBody>
      </p:sp>
    </p:spTree>
    <p:extLst>
      <p:ext uri="{BB962C8B-B14F-4D97-AF65-F5344CB8AC3E}">
        <p14:creationId xmlns:p14="http://schemas.microsoft.com/office/powerpoint/2010/main" val="20050549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r>
              <a:rPr lang="en-US" sz="2800" dirty="0" smtClean="0"/>
              <a:t>Legacy </a:t>
            </a:r>
            <a:r>
              <a:rPr lang="en-US" sz="2800" dirty="0"/>
              <a:t>9-1-1 systems </a:t>
            </a:r>
            <a:r>
              <a:rPr lang="en-US" sz="2800" dirty="0" smtClean="0"/>
              <a:t>are </a:t>
            </a:r>
            <a:r>
              <a:rPr lang="en-US" sz="2800" dirty="0"/>
              <a:t>not capable of receiving the </a:t>
            </a:r>
            <a:r>
              <a:rPr lang="en-US" sz="2800" dirty="0" smtClean="0"/>
              <a:t>various forms </a:t>
            </a:r>
            <a:r>
              <a:rPr lang="en-US" sz="2800" dirty="0"/>
              <a:t>of multi-media common among everyday telephone </a:t>
            </a:r>
            <a:r>
              <a:rPr lang="en-US" sz="2800" dirty="0" smtClean="0"/>
              <a:t>users today</a:t>
            </a:r>
            <a:endParaRPr lang="en-US" sz="2800" dirty="0"/>
          </a:p>
          <a:p>
            <a:r>
              <a:rPr lang="en-US" sz="2800" dirty="0"/>
              <a:t>9-1-1 Authorities have operated legacy 9-1-1 in relatively independent and isolated operational </a:t>
            </a:r>
            <a:r>
              <a:rPr lang="en-US" sz="2800" dirty="0" smtClean="0"/>
              <a:t>environments</a:t>
            </a:r>
          </a:p>
          <a:p>
            <a:r>
              <a:rPr lang="en-US" sz="2800" dirty="0" smtClean="0"/>
              <a:t>Implementation of NG9-1-1 will require </a:t>
            </a:r>
            <a:r>
              <a:rPr lang="en-US" sz="2800" dirty="0"/>
              <a:t>a significant change </a:t>
            </a:r>
            <a:r>
              <a:rPr lang="en-US" sz="2800" dirty="0" smtClean="0"/>
              <a:t>to current roles </a:t>
            </a:r>
            <a:r>
              <a:rPr lang="en-US" sz="2800" dirty="0"/>
              <a:t>and </a:t>
            </a:r>
            <a:r>
              <a:rPr lang="en-US" sz="2800" dirty="0" smtClean="0"/>
              <a:t>responsibilities</a:t>
            </a:r>
            <a:endParaRPr lang="en-US" sz="2800" dirty="0"/>
          </a:p>
        </p:txBody>
      </p:sp>
      <p:sp>
        <p:nvSpPr>
          <p:cNvPr id="3" name="Title 2"/>
          <p:cNvSpPr>
            <a:spLocks noGrp="1"/>
          </p:cNvSpPr>
          <p:nvPr>
            <p:ph type="title"/>
          </p:nvPr>
        </p:nvSpPr>
        <p:spPr/>
        <p:txBody>
          <a:bodyPr/>
          <a:lstStyle/>
          <a:p>
            <a:r>
              <a:rPr lang="en-US" dirty="0"/>
              <a:t>challenge for policy makers and </a:t>
            </a:r>
            <a:r>
              <a:rPr lang="en-US" dirty="0" smtClean="0"/>
              <a:t/>
            </a:r>
            <a:br>
              <a:rPr lang="en-US" dirty="0" smtClean="0"/>
            </a:br>
            <a:r>
              <a:rPr lang="en-US" dirty="0" smtClean="0"/>
              <a:t>9-1-1 </a:t>
            </a:r>
            <a:r>
              <a:rPr lang="en-US" dirty="0"/>
              <a:t>authorities</a:t>
            </a:r>
          </a:p>
        </p:txBody>
      </p:sp>
      <p:sp>
        <p:nvSpPr>
          <p:cNvPr id="4" name="Slide Number Placeholder 3"/>
          <p:cNvSpPr>
            <a:spLocks noGrp="1"/>
          </p:cNvSpPr>
          <p:nvPr>
            <p:ph type="sldNum" sz="quarter" idx="12"/>
          </p:nvPr>
        </p:nvSpPr>
        <p:spPr/>
        <p:txBody>
          <a:bodyPr/>
          <a:lstStyle/>
          <a:p>
            <a:fld id="{DBC1499B-7656-4DD0-98BE-B454AFA54BDF}" type="slidenum">
              <a:rPr lang="en-US" smtClean="0"/>
              <a:t>7</a:t>
            </a:fld>
            <a:endParaRPr lang="en-US"/>
          </a:p>
        </p:txBody>
      </p:sp>
    </p:spTree>
    <p:extLst>
      <p:ext uri="{BB962C8B-B14F-4D97-AF65-F5344CB8AC3E}">
        <p14:creationId xmlns:p14="http://schemas.microsoft.com/office/powerpoint/2010/main" val="249783972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Transition TO NG9-1-1</a:t>
            </a:r>
            <a:endParaRPr lang="en-US" dirty="0"/>
          </a:p>
        </p:txBody>
      </p:sp>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4" name="Object 3"/>
          <p:cNvGraphicFramePr>
            <a:graphicFrameLocks noChangeAspect="1"/>
          </p:cNvGraphicFramePr>
          <p:nvPr>
            <p:extLst>
              <p:ext uri="{D42A27DB-BD31-4B8C-83A1-F6EECF244321}">
                <p14:modId xmlns:p14="http://schemas.microsoft.com/office/powerpoint/2010/main" val="1559268882"/>
              </p:ext>
            </p:extLst>
          </p:nvPr>
        </p:nvGraphicFramePr>
        <p:xfrm>
          <a:off x="228600" y="1676400"/>
          <a:ext cx="8686800" cy="4892267"/>
        </p:xfrm>
        <a:graphic>
          <a:graphicData uri="http://schemas.openxmlformats.org/presentationml/2006/ole">
            <mc:AlternateContent xmlns:mc="http://schemas.openxmlformats.org/markup-compatibility/2006">
              <mc:Choice xmlns:v="urn:schemas-microsoft-com:vml" Requires="v">
                <p:oleObj spid="_x0000_s8226" r:id="rId3" imgW="7367127" imgH="4983866" progId="Visio.Drawing.11">
                  <p:embed/>
                </p:oleObj>
              </mc:Choice>
              <mc:Fallback>
                <p:oleObj r:id="rId3" imgW="7367127" imgH="4983866"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1676400"/>
                        <a:ext cx="8686800" cy="4892267"/>
                      </a:xfrm>
                      <a:prstGeom prst="rect">
                        <a:avLst/>
                      </a:prstGeom>
                      <a:noFill/>
                    </p:spPr>
                  </p:pic>
                </p:oleObj>
              </mc:Fallback>
            </mc:AlternateContent>
          </a:graphicData>
        </a:graphic>
      </p:graphicFrame>
      <p:sp>
        <p:nvSpPr>
          <p:cNvPr id="5" name="Slide Number Placeholder 4"/>
          <p:cNvSpPr>
            <a:spLocks noGrp="1"/>
          </p:cNvSpPr>
          <p:nvPr>
            <p:ph type="sldNum" sz="quarter" idx="12"/>
          </p:nvPr>
        </p:nvSpPr>
        <p:spPr>
          <a:xfrm>
            <a:off x="8234680" y="6568666"/>
            <a:ext cx="582966" cy="136933"/>
          </a:xfrm>
        </p:spPr>
        <p:txBody>
          <a:bodyPr/>
          <a:lstStyle/>
          <a:p>
            <a:fld id="{DBC1499B-7656-4DD0-98BE-B454AFA54BDF}" type="slidenum">
              <a:rPr lang="en-US" smtClean="0"/>
              <a:t>70</a:t>
            </a:fld>
            <a:r>
              <a:rPr lang="en-US" dirty="0" smtClean="0"/>
              <a:t>-T</a:t>
            </a:r>
            <a:endParaRPr lang="en-US" dirty="0"/>
          </a:p>
        </p:txBody>
      </p:sp>
    </p:spTree>
    <p:extLst>
      <p:ext uri="{BB962C8B-B14F-4D97-AF65-F5344CB8AC3E}">
        <p14:creationId xmlns:p14="http://schemas.microsoft.com/office/powerpoint/2010/main" val="170850972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757929"/>
          </a:xfrm>
        </p:spPr>
        <p:txBody>
          <a:bodyPr>
            <a:normAutofit/>
          </a:bodyPr>
          <a:lstStyle/>
          <a:p>
            <a:r>
              <a:rPr lang="en-US" sz="2800" dirty="0"/>
              <a:t>9-1-1 Authorities should develop an in-depth NG9-1-1 transition </a:t>
            </a:r>
            <a:r>
              <a:rPr lang="en-US" sz="2800" dirty="0" smtClean="0"/>
              <a:t>plan </a:t>
            </a:r>
          </a:p>
          <a:p>
            <a:r>
              <a:rPr lang="en-US" sz="2800" dirty="0" smtClean="0"/>
              <a:t>With </a:t>
            </a:r>
            <a:r>
              <a:rPr lang="en-US" sz="2800" dirty="0"/>
              <a:t>proper planning, Next Generation 9-1-1 Core Services, as described in </a:t>
            </a:r>
            <a:r>
              <a:rPr lang="en-US" sz="2800" dirty="0" smtClean="0"/>
              <a:t>Working Group 2’s </a:t>
            </a:r>
            <a:r>
              <a:rPr lang="en-US" sz="2800" dirty="0"/>
              <a:t>report, can be implemented in a reasonable time </a:t>
            </a:r>
            <a:r>
              <a:rPr lang="en-US" sz="2800" dirty="0" smtClean="0"/>
              <a:t>frame  </a:t>
            </a:r>
          </a:p>
          <a:p>
            <a:r>
              <a:rPr lang="en-US" sz="2800" dirty="0" smtClean="0"/>
              <a:t>Through </a:t>
            </a:r>
            <a:r>
              <a:rPr lang="en-US" sz="2800" dirty="0"/>
              <a:t>economies of scale 9-1-1 Authorities can minimize transitional costs and maintain positive outcomes with maximum fiscal </a:t>
            </a:r>
            <a:r>
              <a:rPr lang="en-US" sz="2800" dirty="0" smtClean="0"/>
              <a:t>responsibility   </a:t>
            </a:r>
            <a:endParaRPr lang="en-US" sz="2800" dirty="0"/>
          </a:p>
          <a:p>
            <a:endParaRPr lang="en-US" dirty="0"/>
          </a:p>
        </p:txBody>
      </p:sp>
      <p:sp>
        <p:nvSpPr>
          <p:cNvPr id="3" name="Title 2"/>
          <p:cNvSpPr>
            <a:spLocks noGrp="1"/>
          </p:cNvSpPr>
          <p:nvPr>
            <p:ph type="title"/>
          </p:nvPr>
        </p:nvSpPr>
        <p:spPr/>
        <p:txBody>
          <a:bodyPr/>
          <a:lstStyle/>
          <a:p>
            <a:r>
              <a:rPr lang="en-US" dirty="0" smtClean="0"/>
              <a:t>NG9-1-1 Transition Planning essential</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71</a:t>
            </a:fld>
            <a:r>
              <a:rPr lang="en-US" dirty="0" smtClean="0"/>
              <a:t>-T</a:t>
            </a:r>
            <a:endParaRPr lang="en-US" dirty="0"/>
          </a:p>
        </p:txBody>
      </p:sp>
    </p:spTree>
    <p:extLst>
      <p:ext uri="{BB962C8B-B14F-4D97-AF65-F5344CB8AC3E}">
        <p14:creationId xmlns:p14="http://schemas.microsoft.com/office/powerpoint/2010/main" val="34051370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382001" cy="4910329"/>
          </a:xfrm>
        </p:spPr>
        <p:txBody>
          <a:bodyPr>
            <a:noAutofit/>
          </a:bodyPr>
          <a:lstStyle/>
          <a:p>
            <a:r>
              <a:rPr lang="en-US" sz="2400" dirty="0"/>
              <a:t>9-1-1 Authorities need to develop an understanding of the steps appropriate for them and their specific </a:t>
            </a:r>
            <a:r>
              <a:rPr lang="en-US" sz="2400" dirty="0" smtClean="0"/>
              <a:t>situation  </a:t>
            </a:r>
          </a:p>
          <a:p>
            <a:r>
              <a:rPr lang="en-US" sz="2400" dirty="0" smtClean="0"/>
              <a:t>There </a:t>
            </a:r>
            <a:r>
              <a:rPr lang="en-US" sz="2400" dirty="0"/>
              <a:t>are three primary capabilities or “Foundation Elements” that must be </a:t>
            </a:r>
            <a:r>
              <a:rPr lang="en-US" sz="2400" dirty="0" smtClean="0"/>
              <a:t>established: </a:t>
            </a:r>
          </a:p>
          <a:p>
            <a:pPr lvl="1"/>
            <a:r>
              <a:rPr lang="en-US" sz="2400" dirty="0" smtClean="0"/>
              <a:t>ESInet</a:t>
            </a:r>
            <a:r>
              <a:rPr lang="en-US" sz="2200" dirty="0" smtClean="0"/>
              <a:t> </a:t>
            </a:r>
          </a:p>
          <a:p>
            <a:pPr lvl="1"/>
            <a:r>
              <a:rPr lang="en-US" sz="2400" dirty="0" smtClean="0"/>
              <a:t>IP PSAP</a:t>
            </a:r>
          </a:p>
          <a:p>
            <a:pPr lvl="1"/>
            <a:r>
              <a:rPr lang="en-US" sz="2400" dirty="0" smtClean="0"/>
              <a:t>GIS </a:t>
            </a:r>
            <a:r>
              <a:rPr lang="en-US" sz="2400" dirty="0"/>
              <a:t>Data </a:t>
            </a:r>
            <a:r>
              <a:rPr lang="en-US" sz="2400" dirty="0" smtClean="0"/>
              <a:t>Preparation </a:t>
            </a:r>
          </a:p>
          <a:p>
            <a:r>
              <a:rPr lang="en-US" sz="2400" dirty="0" smtClean="0"/>
              <a:t>These elements do </a:t>
            </a:r>
            <a:r>
              <a:rPr lang="en-US" sz="2400" dirty="0"/>
              <a:t>not necessarily need to be accomplished simultaneously or in any particular order, but </a:t>
            </a:r>
            <a:r>
              <a:rPr lang="en-US" sz="2400" dirty="0" smtClean="0"/>
              <a:t>will </a:t>
            </a:r>
            <a:r>
              <a:rPr lang="en-US" sz="2400" dirty="0"/>
              <a:t>be driven by the 9-1-1 Authorities goals and NG9-1-1 transition </a:t>
            </a:r>
            <a:r>
              <a:rPr lang="en-US" sz="2400" dirty="0" smtClean="0"/>
              <a:t>plan</a:t>
            </a:r>
            <a:endParaRPr lang="en-US" sz="2400" dirty="0"/>
          </a:p>
        </p:txBody>
      </p:sp>
      <p:sp>
        <p:nvSpPr>
          <p:cNvPr id="4" name="Title 3"/>
          <p:cNvSpPr>
            <a:spLocks noGrp="1"/>
          </p:cNvSpPr>
          <p:nvPr>
            <p:ph type="title"/>
          </p:nvPr>
        </p:nvSpPr>
        <p:spPr/>
        <p:txBody>
          <a:bodyPr/>
          <a:lstStyle/>
          <a:p>
            <a:r>
              <a:rPr lang="en-US" dirty="0" smtClean="0"/>
              <a:t>NG9-1-1 Foundational elements</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72</a:t>
            </a:fld>
            <a:r>
              <a:rPr lang="en-US" dirty="0" smtClean="0"/>
              <a:t>-D</a:t>
            </a:r>
            <a:endParaRPr lang="en-US" dirty="0"/>
          </a:p>
        </p:txBody>
      </p:sp>
    </p:spTree>
    <p:extLst>
      <p:ext uri="{BB962C8B-B14F-4D97-AF65-F5344CB8AC3E}">
        <p14:creationId xmlns:p14="http://schemas.microsoft.com/office/powerpoint/2010/main" val="4239571789"/>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p:cNvGraphicFramePr>
            <a:graphicFrameLocks noChangeAspect="1"/>
          </p:cNvGraphicFramePr>
          <p:nvPr>
            <p:extLst>
              <p:ext uri="{D42A27DB-BD31-4B8C-83A1-F6EECF244321}">
                <p14:modId xmlns:p14="http://schemas.microsoft.com/office/powerpoint/2010/main" val="856084419"/>
              </p:ext>
            </p:extLst>
          </p:nvPr>
        </p:nvGraphicFramePr>
        <p:xfrm>
          <a:off x="152400" y="152400"/>
          <a:ext cx="8763000" cy="6477000"/>
        </p:xfrm>
        <a:graphic>
          <a:graphicData uri="http://schemas.openxmlformats.org/presentationml/2006/ole">
            <mc:AlternateContent xmlns:mc="http://schemas.openxmlformats.org/markup-compatibility/2006">
              <mc:Choice xmlns:v="urn:schemas-microsoft-com:vml" Requires="v">
                <p:oleObj spid="_x0000_s11296" r:id="rId3" imgW="9619550" imgH="6418099" progId="Visio.Drawing.11">
                  <p:embed/>
                </p:oleObj>
              </mc:Choice>
              <mc:Fallback>
                <p:oleObj r:id="rId3" imgW="9619550" imgH="6418099" progId="Visio.Drawing.11">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152400"/>
                        <a:ext cx="8763000" cy="6477000"/>
                      </a:xfrm>
                      <a:prstGeom prst="rect">
                        <a:avLst/>
                      </a:prstGeom>
                      <a:noFill/>
                      <a:ln>
                        <a:noFill/>
                      </a:ln>
                    </p:spPr>
                  </p:pic>
                </p:oleObj>
              </mc:Fallback>
            </mc:AlternateContent>
          </a:graphicData>
        </a:graphic>
      </p:graphicFrame>
      <p:sp>
        <p:nvSpPr>
          <p:cNvPr id="3" name="Slide Number Placeholder 2"/>
          <p:cNvSpPr>
            <a:spLocks noGrp="1"/>
          </p:cNvSpPr>
          <p:nvPr>
            <p:ph type="sldNum" sz="quarter" idx="12"/>
          </p:nvPr>
        </p:nvSpPr>
        <p:spPr>
          <a:xfrm>
            <a:off x="8234680" y="6355080"/>
            <a:ext cx="582966" cy="502920"/>
          </a:xfrm>
        </p:spPr>
        <p:txBody>
          <a:bodyPr/>
          <a:lstStyle/>
          <a:p>
            <a:fld id="{DBC1499B-7656-4DD0-98BE-B454AFA54BDF}" type="slidenum">
              <a:rPr lang="en-US" smtClean="0"/>
              <a:t>73</a:t>
            </a:fld>
            <a:r>
              <a:rPr lang="en-US" dirty="0" smtClean="0"/>
              <a:t>-D</a:t>
            </a:r>
            <a:endParaRPr lang="en-US" dirty="0"/>
          </a:p>
        </p:txBody>
      </p:sp>
    </p:spTree>
    <p:extLst>
      <p:ext uri="{BB962C8B-B14F-4D97-AF65-F5344CB8AC3E}">
        <p14:creationId xmlns:p14="http://schemas.microsoft.com/office/powerpoint/2010/main" val="251104781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NG9-1-1 Deployment chart</a:t>
            </a:r>
            <a:endParaRPr lang="en-US" dirty="0"/>
          </a:p>
        </p:txBody>
      </p:sp>
      <p:graphicFrame>
        <p:nvGraphicFramePr>
          <p:cNvPr id="3" name="Diagram 2"/>
          <p:cNvGraphicFramePr/>
          <p:nvPr>
            <p:extLst>
              <p:ext uri="{D42A27DB-BD31-4B8C-83A1-F6EECF244321}">
                <p14:modId xmlns:p14="http://schemas.microsoft.com/office/powerpoint/2010/main" val="784085267"/>
              </p:ext>
            </p:extLst>
          </p:nvPr>
        </p:nvGraphicFramePr>
        <p:xfrm>
          <a:off x="228600" y="1676400"/>
          <a:ext cx="8686800" cy="4953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DBC1499B-7656-4DD0-98BE-B454AFA54BDF}" type="slidenum">
              <a:rPr lang="en-US" smtClean="0"/>
              <a:t>74</a:t>
            </a:fld>
            <a:r>
              <a:rPr lang="en-US" dirty="0" smtClean="0"/>
              <a:t>-D</a:t>
            </a:r>
            <a:endParaRPr lang="en-US" dirty="0"/>
          </a:p>
        </p:txBody>
      </p:sp>
    </p:spTree>
    <p:extLst>
      <p:ext uri="{BB962C8B-B14F-4D97-AF65-F5344CB8AC3E}">
        <p14:creationId xmlns:p14="http://schemas.microsoft.com/office/powerpoint/2010/main" val="8542981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80999" y="1719070"/>
            <a:ext cx="8382001" cy="4910329"/>
          </a:xfrm>
        </p:spPr>
        <p:txBody>
          <a:bodyPr>
            <a:noAutofit/>
          </a:bodyPr>
          <a:lstStyle/>
          <a:p>
            <a:r>
              <a:rPr lang="en-US" sz="2800" dirty="0"/>
              <a:t>PSAPs should work with their 9-1-1 Authority to create an overall plan and progression chart for their particular </a:t>
            </a:r>
            <a:r>
              <a:rPr lang="en-US" sz="2800" dirty="0" smtClean="0"/>
              <a:t>situation  </a:t>
            </a:r>
          </a:p>
          <a:p>
            <a:r>
              <a:rPr lang="en-US" sz="2800" dirty="0" smtClean="0"/>
              <a:t>In </a:t>
            </a:r>
            <a:r>
              <a:rPr lang="en-US" sz="2800" dirty="0"/>
              <a:t>cases where there is no established 9-1-1 Authority, PSAPs should first address their organizational approach and financial capabilities to move </a:t>
            </a:r>
            <a:r>
              <a:rPr lang="en-US" sz="2800" dirty="0" smtClean="0"/>
              <a:t>forward  </a:t>
            </a:r>
          </a:p>
          <a:p>
            <a:r>
              <a:rPr lang="en-US" sz="2800" dirty="0" smtClean="0"/>
              <a:t>A </a:t>
            </a:r>
            <a:r>
              <a:rPr lang="en-US" sz="2800" dirty="0"/>
              <a:t>plan should include the basic migration steps explained above and move toward the more detailed functional capabilities and functional </a:t>
            </a:r>
            <a:r>
              <a:rPr lang="en-US" sz="2800" dirty="0" smtClean="0"/>
              <a:t>elements</a:t>
            </a:r>
            <a:endParaRPr lang="en-US" sz="2800" dirty="0"/>
          </a:p>
        </p:txBody>
      </p:sp>
      <p:sp>
        <p:nvSpPr>
          <p:cNvPr id="3" name="Title 2"/>
          <p:cNvSpPr>
            <a:spLocks noGrp="1"/>
          </p:cNvSpPr>
          <p:nvPr>
            <p:ph type="title"/>
          </p:nvPr>
        </p:nvSpPr>
        <p:spPr/>
        <p:txBody>
          <a:bodyPr/>
          <a:lstStyle/>
          <a:p>
            <a:r>
              <a:rPr lang="en-US" dirty="0" smtClean="0"/>
              <a:t>Ng9-1-1 migration and deployment planning</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75</a:t>
            </a:fld>
            <a:r>
              <a:rPr lang="en-US" dirty="0" smtClean="0"/>
              <a:t>-D</a:t>
            </a:r>
            <a:endParaRPr lang="en-US" dirty="0"/>
          </a:p>
        </p:txBody>
      </p:sp>
    </p:spTree>
    <p:extLst>
      <p:ext uri="{BB962C8B-B14F-4D97-AF65-F5344CB8AC3E}">
        <p14:creationId xmlns:p14="http://schemas.microsoft.com/office/powerpoint/2010/main" val="160978090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normAutofit fontScale="85000" lnSpcReduction="20000"/>
          </a:bodyPr>
          <a:lstStyle/>
          <a:p>
            <a:r>
              <a:rPr lang="en-US" b="1" i="1" dirty="0"/>
              <a:t>Working Group 2 Report: </a:t>
            </a:r>
            <a:endParaRPr lang="en-US" dirty="0"/>
          </a:p>
          <a:p>
            <a:r>
              <a:rPr lang="en-US" b="1" i="1" dirty="0"/>
              <a:t>Optimal </a:t>
            </a:r>
            <a:endParaRPr lang="en-US" dirty="0"/>
          </a:p>
          <a:p>
            <a:r>
              <a:rPr lang="en-US" b="1" i="1" dirty="0"/>
              <a:t>9-1-1 Service Architecture</a:t>
            </a:r>
            <a:endParaRPr lang="en-US" dirty="0"/>
          </a:p>
          <a:p>
            <a:endParaRPr lang="en-US" dirty="0"/>
          </a:p>
        </p:txBody>
      </p:sp>
      <p:sp>
        <p:nvSpPr>
          <p:cNvPr id="3" name="Title 2"/>
          <p:cNvSpPr>
            <a:spLocks noGrp="1"/>
          </p:cNvSpPr>
          <p:nvPr>
            <p:ph type="title"/>
          </p:nvPr>
        </p:nvSpPr>
        <p:spPr/>
        <p:txBody>
          <a:bodyPr/>
          <a:lstStyle/>
          <a:p>
            <a:pPr algn="ctr"/>
            <a:r>
              <a:rPr lang="en-US" sz="2400" dirty="0" smtClean="0">
                <a:solidFill>
                  <a:srgbClr val="FFFF00"/>
                </a:solidFill>
              </a:rPr>
              <a:t>Section 9</a:t>
            </a:r>
            <a:r>
              <a:rPr lang="en-US" dirty="0" smtClean="0"/>
              <a:t/>
            </a:r>
            <a:br>
              <a:rPr lang="en-US" dirty="0" smtClean="0"/>
            </a:br>
            <a:r>
              <a:rPr lang="en-US" dirty="0" smtClean="0"/>
              <a:t> </a:t>
            </a:r>
            <a:br>
              <a:rPr lang="en-US" dirty="0" smtClean="0"/>
            </a:br>
            <a:r>
              <a:rPr lang="en-US" dirty="0" smtClean="0"/>
              <a:t>summary, FINDINGS, CONSIDERATIONS, and </a:t>
            </a:r>
            <a:br>
              <a:rPr lang="en-US" dirty="0" smtClean="0"/>
            </a:br>
            <a:r>
              <a:rPr lang="en-US" dirty="0" smtClean="0"/>
              <a:t>conclusion</a:t>
            </a:r>
            <a:endParaRPr lang="en-US" dirty="0"/>
          </a:p>
        </p:txBody>
      </p:sp>
      <p:sp>
        <p:nvSpPr>
          <p:cNvPr id="4" name="Slide Number Placeholder 3"/>
          <p:cNvSpPr>
            <a:spLocks noGrp="1"/>
          </p:cNvSpPr>
          <p:nvPr>
            <p:ph type="sldNum" sz="quarter" idx="11"/>
          </p:nvPr>
        </p:nvSpPr>
        <p:spPr/>
        <p:txBody>
          <a:bodyPr/>
          <a:lstStyle/>
          <a:p>
            <a:fld id="{DBC1499B-7656-4DD0-98BE-B454AFA54BDF}" type="slidenum">
              <a:rPr lang="en-US" smtClean="0"/>
              <a:t>76</a:t>
            </a:fld>
            <a:endParaRPr lang="en-US"/>
          </a:p>
        </p:txBody>
      </p:sp>
    </p:spTree>
    <p:extLst>
      <p:ext uri="{BB962C8B-B14F-4D97-AF65-F5344CB8AC3E}">
        <p14:creationId xmlns:p14="http://schemas.microsoft.com/office/powerpoint/2010/main" val="299837694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80999" y="1719070"/>
            <a:ext cx="8407893" cy="4986530"/>
          </a:xfrm>
        </p:spPr>
        <p:txBody>
          <a:bodyPr>
            <a:normAutofit lnSpcReduction="10000"/>
          </a:bodyPr>
          <a:lstStyle/>
          <a:p>
            <a:r>
              <a:rPr lang="en-US" sz="2500" dirty="0"/>
              <a:t>This work is not </a:t>
            </a:r>
            <a:r>
              <a:rPr lang="en-US" sz="2500" dirty="0" smtClean="0"/>
              <a:t>exhaustive </a:t>
            </a:r>
          </a:p>
          <a:p>
            <a:r>
              <a:rPr lang="en-US" sz="2500" dirty="0" smtClean="0"/>
              <a:t>Additional </a:t>
            </a:r>
            <a:r>
              <a:rPr lang="en-US" sz="2500" dirty="0"/>
              <a:t>guidance needs to be developed to best make use of this information, and we encourage the Federal Communications Commission to charter such efforts as part of the 2016 TFOPA </a:t>
            </a:r>
            <a:r>
              <a:rPr lang="en-US" sz="2500" dirty="0" smtClean="0"/>
              <a:t>initiative </a:t>
            </a:r>
          </a:p>
          <a:p>
            <a:r>
              <a:rPr lang="en-US" sz="2500" dirty="0" smtClean="0"/>
              <a:t>Potential </a:t>
            </a:r>
            <a:r>
              <a:rPr lang="en-US" sz="2500" dirty="0"/>
              <a:t>topics to be explored could </a:t>
            </a:r>
            <a:r>
              <a:rPr lang="en-US" sz="2500" dirty="0" smtClean="0"/>
              <a:t>be:</a:t>
            </a:r>
          </a:p>
          <a:p>
            <a:pPr lvl="1"/>
            <a:r>
              <a:rPr lang="en-US" sz="2300" dirty="0" smtClean="0"/>
              <a:t>potential </a:t>
            </a:r>
            <a:r>
              <a:rPr lang="en-US" sz="2300" dirty="0"/>
              <a:t>costs of </a:t>
            </a:r>
            <a:r>
              <a:rPr lang="en-US" sz="2300" dirty="0" smtClean="0"/>
              <a:t>transition </a:t>
            </a:r>
            <a:endParaRPr lang="en-US" sz="2300" dirty="0"/>
          </a:p>
          <a:p>
            <a:pPr lvl="1"/>
            <a:r>
              <a:rPr lang="en-US" sz="2300" dirty="0" smtClean="0"/>
              <a:t>comparative </a:t>
            </a:r>
            <a:r>
              <a:rPr lang="en-US" sz="2300" dirty="0"/>
              <a:t>early developer use </a:t>
            </a:r>
            <a:r>
              <a:rPr lang="en-US" sz="2300" dirty="0" smtClean="0"/>
              <a:t>cases </a:t>
            </a:r>
          </a:p>
          <a:p>
            <a:pPr lvl="1"/>
            <a:r>
              <a:rPr lang="en-US" sz="2300" dirty="0" smtClean="0"/>
              <a:t>additional </a:t>
            </a:r>
            <a:r>
              <a:rPr lang="en-US" sz="2300" dirty="0"/>
              <a:t>study of access for people with speech and hearing </a:t>
            </a:r>
            <a:r>
              <a:rPr lang="en-US" sz="2300" dirty="0" smtClean="0"/>
              <a:t>disabilities</a:t>
            </a:r>
          </a:p>
          <a:p>
            <a:pPr lvl="1"/>
            <a:r>
              <a:rPr lang="en-US" sz="2300" dirty="0" smtClean="0"/>
              <a:t>integration </a:t>
            </a:r>
            <a:r>
              <a:rPr lang="en-US" sz="2300" dirty="0"/>
              <a:t>of applications which provide access to the 9-1-1 </a:t>
            </a:r>
            <a:r>
              <a:rPr lang="en-US" sz="2300" dirty="0" smtClean="0"/>
              <a:t>system</a:t>
            </a:r>
            <a:endParaRPr lang="en-US" sz="2300" dirty="0"/>
          </a:p>
          <a:p>
            <a:endParaRPr lang="en-US" dirty="0"/>
          </a:p>
        </p:txBody>
      </p:sp>
      <p:sp>
        <p:nvSpPr>
          <p:cNvPr id="3" name="Slide Number Placeholder 2"/>
          <p:cNvSpPr>
            <a:spLocks noGrp="1"/>
          </p:cNvSpPr>
          <p:nvPr>
            <p:ph type="sldNum" sz="quarter" idx="12"/>
          </p:nvPr>
        </p:nvSpPr>
        <p:spPr/>
        <p:txBody>
          <a:bodyPr/>
          <a:lstStyle/>
          <a:p>
            <a:fld id="{DBC1499B-7656-4DD0-98BE-B454AFA54BDF}" type="slidenum">
              <a:rPr lang="en-US" smtClean="0"/>
              <a:t>77</a:t>
            </a:fld>
            <a:endParaRPr lang="en-US"/>
          </a:p>
        </p:txBody>
      </p:sp>
      <p:sp>
        <p:nvSpPr>
          <p:cNvPr id="5" name="Title 4"/>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35336609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a:bodyPr>
          <a:lstStyle/>
          <a:p>
            <a:r>
              <a:rPr lang="en-US" sz="2500" dirty="0"/>
              <a:t>The Working Group is aware that communications and communications technologies like the Internet of Things (IoT), Over The Top apps (OTT</a:t>
            </a:r>
            <a:r>
              <a:rPr lang="en-US" sz="2500" dirty="0" smtClean="0"/>
              <a:t>), analytics</a:t>
            </a:r>
            <a:r>
              <a:rPr lang="en-US" sz="2500" dirty="0"/>
              <a:t>, and other new networking technologies continue to rapidly evolve and will eventually become part of the public safety </a:t>
            </a:r>
            <a:r>
              <a:rPr lang="en-US" sz="2500" dirty="0" smtClean="0"/>
              <a:t>ecosystem  </a:t>
            </a:r>
          </a:p>
          <a:p>
            <a:r>
              <a:rPr lang="en-US" sz="2500" dirty="0" smtClean="0"/>
              <a:t>As </a:t>
            </a:r>
            <a:r>
              <a:rPr lang="en-US" sz="2500" dirty="0"/>
              <a:t>the public safety technology ecosystem expands, how the new technologies and capabilities will be integrated into the NG9-1-1 environment </a:t>
            </a:r>
            <a:r>
              <a:rPr lang="en-US" sz="2500" dirty="0" smtClean="0"/>
              <a:t>and effect emergency responses will </a:t>
            </a:r>
            <a:r>
              <a:rPr lang="en-US" sz="2500" dirty="0"/>
              <a:t>be an important consideration for </a:t>
            </a:r>
            <a:r>
              <a:rPr lang="en-US" sz="2500" dirty="0" smtClean="0"/>
              <a:t>future study </a:t>
            </a:r>
            <a:r>
              <a:rPr lang="en-US" sz="2500" dirty="0"/>
              <a:t>and </a:t>
            </a:r>
            <a:r>
              <a:rPr lang="en-US" sz="2500" dirty="0" smtClean="0"/>
              <a:t>analysis</a:t>
            </a:r>
            <a:endParaRPr lang="en-US" sz="2500" dirty="0"/>
          </a:p>
          <a:p>
            <a:endParaRPr lang="en-US" dirty="0"/>
          </a:p>
        </p:txBody>
      </p:sp>
      <p:sp>
        <p:nvSpPr>
          <p:cNvPr id="3" name="Slide Number Placeholder 2"/>
          <p:cNvSpPr>
            <a:spLocks noGrp="1"/>
          </p:cNvSpPr>
          <p:nvPr>
            <p:ph type="sldNum" sz="quarter" idx="12"/>
          </p:nvPr>
        </p:nvSpPr>
        <p:spPr/>
        <p:txBody>
          <a:bodyPr/>
          <a:lstStyle/>
          <a:p>
            <a:fld id="{DBC1499B-7656-4DD0-98BE-B454AFA54BDF}" type="slidenum">
              <a:rPr lang="en-US" smtClean="0"/>
              <a:t>78</a:t>
            </a:fld>
            <a:endParaRPr lang="en-US"/>
          </a:p>
        </p:txBody>
      </p:sp>
      <p:sp>
        <p:nvSpPr>
          <p:cNvPr id="4" name="Title 3"/>
          <p:cNvSpPr>
            <a:spLocks noGrp="1"/>
          </p:cNvSpPr>
          <p:nvPr>
            <p:ph type="title"/>
          </p:nvPr>
        </p:nvSpPr>
        <p:spPr/>
        <p:txBody>
          <a:bodyPr/>
          <a:lstStyle/>
          <a:p>
            <a:r>
              <a:rPr lang="en-US" dirty="0" smtClean="0"/>
              <a:t>Summary</a:t>
            </a:r>
            <a:endParaRPr lang="en-US" dirty="0"/>
          </a:p>
        </p:txBody>
      </p:sp>
    </p:spTree>
    <p:extLst>
      <p:ext uri="{BB962C8B-B14F-4D97-AF65-F5344CB8AC3E}">
        <p14:creationId xmlns:p14="http://schemas.microsoft.com/office/powerpoint/2010/main" val="8901405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757929"/>
          </a:xfrm>
        </p:spPr>
        <p:txBody>
          <a:bodyPr>
            <a:normAutofit lnSpcReduction="10000"/>
          </a:bodyPr>
          <a:lstStyle/>
          <a:p>
            <a:r>
              <a:rPr lang="en-US" sz="2800" dirty="0"/>
              <a:t>As </a:t>
            </a:r>
            <a:r>
              <a:rPr lang="en-US" sz="2800" dirty="0" smtClean="0"/>
              <a:t>Working Group 2’s report </a:t>
            </a:r>
            <a:r>
              <a:rPr lang="en-US" sz="2800" dirty="0"/>
              <a:t>illustrates, the aspects of transitioning 9-1-1 services from the current legacy environment to the NG9-1-1 environment will present a myriad of technical, operational, and political choices for </a:t>
            </a:r>
            <a:r>
              <a:rPr lang="en-US" sz="2800" dirty="0" smtClean="0"/>
              <a:t>both governments </a:t>
            </a:r>
            <a:r>
              <a:rPr lang="en-US" sz="2800" dirty="0"/>
              <a:t>and the public safety community at all </a:t>
            </a:r>
            <a:r>
              <a:rPr lang="en-US" sz="2800" dirty="0" smtClean="0"/>
              <a:t>levels   </a:t>
            </a:r>
          </a:p>
          <a:p>
            <a:r>
              <a:rPr lang="en-US" sz="2800" dirty="0"/>
              <a:t>The deployments of NG9-1-1 will require increased coordination and partnerships among governments and public safety </a:t>
            </a:r>
            <a:r>
              <a:rPr lang="en-US" sz="2800" dirty="0" smtClean="0"/>
              <a:t>stakeholders</a:t>
            </a:r>
            <a:endParaRPr lang="en-US" sz="2800" dirty="0"/>
          </a:p>
          <a:p>
            <a:pPr marL="45720" indent="0">
              <a:buNone/>
            </a:pPr>
            <a:endParaRPr lang="en-US" sz="2800" dirty="0"/>
          </a:p>
        </p:txBody>
      </p:sp>
      <p:sp>
        <p:nvSpPr>
          <p:cNvPr id="4" name="Title 3"/>
          <p:cNvSpPr>
            <a:spLocks noGrp="1"/>
          </p:cNvSpPr>
          <p:nvPr>
            <p:ph type="title"/>
          </p:nvPr>
        </p:nvSpPr>
        <p:spPr/>
        <p:txBody>
          <a:bodyPr/>
          <a:lstStyle/>
          <a:p>
            <a:r>
              <a:rPr lang="en-US" sz="4400" dirty="0" smtClean="0"/>
              <a:t>The ng9-1-1 challenge</a:t>
            </a:r>
            <a:endParaRPr lang="en-US" sz="4400" dirty="0"/>
          </a:p>
        </p:txBody>
      </p:sp>
      <p:sp>
        <p:nvSpPr>
          <p:cNvPr id="2" name="Slide Number Placeholder 1"/>
          <p:cNvSpPr>
            <a:spLocks noGrp="1"/>
          </p:cNvSpPr>
          <p:nvPr>
            <p:ph type="sldNum" sz="quarter" idx="12"/>
          </p:nvPr>
        </p:nvSpPr>
        <p:spPr/>
        <p:txBody>
          <a:bodyPr/>
          <a:lstStyle/>
          <a:p>
            <a:fld id="{DBC1499B-7656-4DD0-98BE-B454AFA54BDF}" type="slidenum">
              <a:rPr lang="en-US" smtClean="0"/>
              <a:t>79</a:t>
            </a:fld>
            <a:endParaRPr lang="en-US"/>
          </a:p>
        </p:txBody>
      </p:sp>
    </p:spTree>
    <p:extLst>
      <p:ext uri="{BB962C8B-B14F-4D97-AF65-F5344CB8AC3E}">
        <p14:creationId xmlns:p14="http://schemas.microsoft.com/office/powerpoint/2010/main" val="16456201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Autofit/>
          </a:bodyPr>
          <a:lstStyle/>
          <a:p>
            <a:r>
              <a:rPr lang="en-US" sz="2800" dirty="0"/>
              <a:t>This report introduces the expanded nature of NG9-1-1 as including what we term the </a:t>
            </a:r>
            <a:r>
              <a:rPr lang="en-US" sz="2800" b="1" dirty="0"/>
              <a:t>Originating Service Environment </a:t>
            </a:r>
            <a:r>
              <a:rPr lang="en-US" sz="2800" dirty="0"/>
              <a:t>(OSE</a:t>
            </a:r>
            <a:r>
              <a:rPr lang="en-US" sz="2800" dirty="0" smtClean="0"/>
              <a:t>) </a:t>
            </a:r>
          </a:p>
          <a:p>
            <a:r>
              <a:rPr lang="en-US" sz="2800" dirty="0" smtClean="0"/>
              <a:t>This </a:t>
            </a:r>
            <a:r>
              <a:rPr lang="en-US" sz="2800" dirty="0"/>
              <a:t>environment includes IP call set-up, location determination, validation and delivery to ESInets across the </a:t>
            </a:r>
            <a:r>
              <a:rPr lang="en-US" sz="2800" dirty="0" smtClean="0"/>
              <a:t>country</a:t>
            </a:r>
          </a:p>
          <a:p>
            <a:r>
              <a:rPr lang="en-US" sz="2800" dirty="0" smtClean="0"/>
              <a:t>Implementation of the NG9-1-1 </a:t>
            </a:r>
            <a:r>
              <a:rPr lang="en-US" sz="2800" dirty="0"/>
              <a:t>architecture will require many </a:t>
            </a:r>
            <a:r>
              <a:rPr lang="en-US" sz="2800" dirty="0" smtClean="0"/>
              <a:t>9-1-1 </a:t>
            </a:r>
            <a:r>
              <a:rPr lang="en-US" sz="2800" dirty="0"/>
              <a:t>Authorities to begin evolving a vision of collaboration as they develop new models of 9-1-1 service delivery</a:t>
            </a:r>
          </a:p>
        </p:txBody>
      </p:sp>
      <p:sp>
        <p:nvSpPr>
          <p:cNvPr id="3" name="Title 2"/>
          <p:cNvSpPr>
            <a:spLocks noGrp="1"/>
          </p:cNvSpPr>
          <p:nvPr>
            <p:ph type="title"/>
          </p:nvPr>
        </p:nvSpPr>
        <p:spPr/>
        <p:txBody>
          <a:bodyPr/>
          <a:lstStyle/>
          <a:p>
            <a:r>
              <a:rPr lang="en-US" dirty="0" smtClean="0"/>
              <a:t>Expanded nature of ng9-1-1</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8</a:t>
            </a:fld>
            <a:endParaRPr lang="en-US"/>
          </a:p>
        </p:txBody>
      </p:sp>
    </p:spTree>
    <p:extLst>
      <p:ext uri="{BB962C8B-B14F-4D97-AF65-F5344CB8AC3E}">
        <p14:creationId xmlns:p14="http://schemas.microsoft.com/office/powerpoint/2010/main" val="191966972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86530"/>
          </a:xfrm>
        </p:spPr>
        <p:txBody>
          <a:bodyPr>
            <a:noAutofit/>
          </a:bodyPr>
          <a:lstStyle/>
          <a:p>
            <a:r>
              <a:rPr lang="en-US" sz="2800" dirty="0"/>
              <a:t>An overall goal of the report was to </a:t>
            </a:r>
            <a:r>
              <a:rPr lang="en-US" sz="2800" dirty="0" smtClean="0"/>
              <a:t>educate  </a:t>
            </a:r>
            <a:r>
              <a:rPr lang="en-US" sz="2800" dirty="0"/>
              <a:t>9-1-1 Authorities and </a:t>
            </a:r>
            <a:r>
              <a:rPr lang="en-US" sz="2800" dirty="0" smtClean="0"/>
              <a:t>policy officials </a:t>
            </a:r>
            <a:r>
              <a:rPr lang="en-US" sz="2800" dirty="0"/>
              <a:t>so they have an understanding of NG9-1-1, its components, capabilities, deployment options, and potential </a:t>
            </a:r>
            <a:r>
              <a:rPr lang="en-US" sz="2800" dirty="0" smtClean="0"/>
              <a:t>benefits </a:t>
            </a:r>
          </a:p>
          <a:p>
            <a:pPr marL="45720" indent="0">
              <a:buNone/>
            </a:pPr>
            <a:endParaRPr lang="en-US" sz="2800" dirty="0"/>
          </a:p>
          <a:p>
            <a:r>
              <a:rPr lang="en-US" sz="2800" dirty="0" smtClean="0"/>
              <a:t>Factors </a:t>
            </a:r>
            <a:r>
              <a:rPr lang="en-US" sz="2800" dirty="0"/>
              <a:t>that affect these configurations include financial, political, governmental and operational </a:t>
            </a:r>
            <a:r>
              <a:rPr lang="en-US" sz="2800" dirty="0" smtClean="0"/>
              <a:t>considerations </a:t>
            </a:r>
          </a:p>
        </p:txBody>
      </p:sp>
      <p:sp>
        <p:nvSpPr>
          <p:cNvPr id="3" name="Title 2"/>
          <p:cNvSpPr>
            <a:spLocks noGrp="1"/>
          </p:cNvSpPr>
          <p:nvPr>
            <p:ph type="title"/>
          </p:nvPr>
        </p:nvSpPr>
        <p:spPr/>
        <p:txBody>
          <a:bodyPr/>
          <a:lstStyle/>
          <a:p>
            <a:r>
              <a:rPr lang="en-US" sz="4400" dirty="0"/>
              <a:t>The ng9-1-1 challenge</a:t>
            </a:r>
          </a:p>
        </p:txBody>
      </p:sp>
      <p:sp>
        <p:nvSpPr>
          <p:cNvPr id="4" name="Slide Number Placeholder 3"/>
          <p:cNvSpPr>
            <a:spLocks noGrp="1"/>
          </p:cNvSpPr>
          <p:nvPr>
            <p:ph type="sldNum" sz="quarter" idx="12"/>
          </p:nvPr>
        </p:nvSpPr>
        <p:spPr/>
        <p:txBody>
          <a:bodyPr/>
          <a:lstStyle/>
          <a:p>
            <a:fld id="{DBC1499B-7656-4DD0-98BE-B454AFA54BDF}" type="slidenum">
              <a:rPr lang="en-US" smtClean="0"/>
              <a:t>80</a:t>
            </a:fld>
            <a:endParaRPr lang="en-US"/>
          </a:p>
        </p:txBody>
      </p:sp>
    </p:spTree>
    <p:extLst>
      <p:ext uri="{BB962C8B-B14F-4D97-AF65-F5344CB8AC3E}">
        <p14:creationId xmlns:p14="http://schemas.microsoft.com/office/powerpoint/2010/main" val="264601230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p:txBody>
          <a:bodyPr>
            <a:noAutofit/>
          </a:bodyPr>
          <a:lstStyle/>
          <a:p>
            <a:r>
              <a:rPr lang="en-US" sz="2800" dirty="0"/>
              <a:t>As NG9-1-1 accelerates and matures, current roles and responsibilities among all entities involved in providing 9-1-1 services will be impacted by the impending technology choices and </a:t>
            </a:r>
            <a:r>
              <a:rPr lang="en-US" sz="2800" dirty="0" smtClean="0"/>
              <a:t>changes</a:t>
            </a:r>
          </a:p>
          <a:p>
            <a:r>
              <a:rPr lang="en-US" sz="2800" dirty="0" smtClean="0"/>
              <a:t>Effective </a:t>
            </a:r>
            <a:r>
              <a:rPr lang="en-US" sz="2800" dirty="0"/>
              <a:t>communications and coordination with political and public safety agency leadership and the general public will be important in addressing concerns and managing </a:t>
            </a:r>
            <a:r>
              <a:rPr lang="en-US" sz="2800" dirty="0" smtClean="0"/>
              <a:t>expectations</a:t>
            </a:r>
            <a:endParaRPr lang="en-US" sz="2800" dirty="0"/>
          </a:p>
        </p:txBody>
      </p:sp>
      <p:sp>
        <p:nvSpPr>
          <p:cNvPr id="4" name="Title 3"/>
          <p:cNvSpPr>
            <a:spLocks noGrp="1"/>
          </p:cNvSpPr>
          <p:nvPr>
            <p:ph type="title"/>
          </p:nvPr>
        </p:nvSpPr>
        <p:spPr/>
        <p:txBody>
          <a:bodyPr/>
          <a:lstStyle/>
          <a:p>
            <a:r>
              <a:rPr lang="en-US" dirty="0" smtClean="0"/>
              <a:t>Current roles and responsibilities will be impacted with new choices</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81</a:t>
            </a:fld>
            <a:endParaRPr lang="en-US"/>
          </a:p>
        </p:txBody>
      </p:sp>
    </p:spTree>
    <p:extLst>
      <p:ext uri="{BB962C8B-B14F-4D97-AF65-F5344CB8AC3E}">
        <p14:creationId xmlns:p14="http://schemas.microsoft.com/office/powerpoint/2010/main" val="310313928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Autofit/>
          </a:bodyPr>
          <a:lstStyle/>
          <a:p>
            <a:r>
              <a:rPr lang="en-US" sz="2500" dirty="0" smtClean="0"/>
              <a:t>Armed </a:t>
            </a:r>
            <a:r>
              <a:rPr lang="en-US" sz="2500" dirty="0"/>
              <a:t>with this understanding, 9-1-1 Authorities and decision-makers will be able to apply that knowledge to ongoing objective and collaborative dialogues that will enable them to craft a NG9-1-1 plan that meets the needs of their jurisdictions, ensuring all citizens including persons with disabilities have direct access to </a:t>
            </a:r>
            <a:r>
              <a:rPr lang="en-US" sz="2500" dirty="0" smtClean="0"/>
              <a:t>9-1-1   </a:t>
            </a:r>
          </a:p>
          <a:p>
            <a:r>
              <a:rPr lang="en-US" sz="2500" dirty="0" smtClean="0"/>
              <a:t>It was not the intent of the Working Group to recommend a particular configuration for the deployment of NG9-1-1, therefore the report is absent a “one-size fits all” architectural recommendation </a:t>
            </a:r>
            <a:endParaRPr lang="en-US" sz="2500" dirty="0"/>
          </a:p>
        </p:txBody>
      </p:sp>
      <p:sp>
        <p:nvSpPr>
          <p:cNvPr id="3" name="Slide Number Placeholder 2"/>
          <p:cNvSpPr>
            <a:spLocks noGrp="1"/>
          </p:cNvSpPr>
          <p:nvPr>
            <p:ph type="sldNum" sz="quarter" idx="12"/>
          </p:nvPr>
        </p:nvSpPr>
        <p:spPr/>
        <p:txBody>
          <a:bodyPr/>
          <a:lstStyle/>
          <a:p>
            <a:fld id="{DBC1499B-7656-4DD0-98BE-B454AFA54BDF}" type="slidenum">
              <a:rPr lang="en-US" smtClean="0"/>
              <a:t>82</a:t>
            </a:fld>
            <a:endParaRPr lang="en-US"/>
          </a:p>
        </p:txBody>
      </p:sp>
      <p:sp>
        <p:nvSpPr>
          <p:cNvPr id="4" name="Title 3"/>
          <p:cNvSpPr>
            <a:spLocks noGrp="1"/>
          </p:cNvSpPr>
          <p:nvPr>
            <p:ph type="title"/>
          </p:nvPr>
        </p:nvSpPr>
        <p:spPr/>
        <p:txBody>
          <a:bodyPr/>
          <a:lstStyle/>
          <a:p>
            <a:r>
              <a:rPr lang="en-US" dirty="0"/>
              <a:t>Findings &amp; CONSIDERATIONS</a:t>
            </a:r>
          </a:p>
        </p:txBody>
      </p:sp>
    </p:spTree>
    <p:extLst>
      <p:ext uri="{BB962C8B-B14F-4D97-AF65-F5344CB8AC3E}">
        <p14:creationId xmlns:p14="http://schemas.microsoft.com/office/powerpoint/2010/main" val="16065697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834129"/>
          </a:xfrm>
        </p:spPr>
        <p:txBody>
          <a:bodyPr>
            <a:normAutofit fontScale="92500" lnSpcReduction="20000"/>
          </a:bodyPr>
          <a:lstStyle/>
          <a:p>
            <a:r>
              <a:rPr lang="en-US" sz="3000" dirty="0"/>
              <a:t>A primary message in this report is that </a:t>
            </a:r>
            <a:r>
              <a:rPr lang="en-US" sz="3000" dirty="0" smtClean="0"/>
              <a:t>        NG9-1-1 </a:t>
            </a:r>
            <a:r>
              <a:rPr lang="en-US" sz="3000" dirty="0"/>
              <a:t>architecture can be customized to support almost any configuration of PSAP </a:t>
            </a:r>
            <a:r>
              <a:rPr lang="en-US" sz="3000" dirty="0" smtClean="0"/>
              <a:t>operations</a:t>
            </a:r>
            <a:endParaRPr lang="en-US" sz="3000" dirty="0"/>
          </a:p>
          <a:p>
            <a:r>
              <a:rPr lang="en-US" sz="3000" dirty="0" smtClean="0"/>
              <a:t>The </a:t>
            </a:r>
            <a:r>
              <a:rPr lang="en-US" sz="3000" dirty="0"/>
              <a:t>Working Group did feel it important to identify key “Findings and </a:t>
            </a:r>
            <a:r>
              <a:rPr lang="en-US" sz="3000" dirty="0" smtClean="0"/>
              <a:t>Considerations” </a:t>
            </a:r>
            <a:r>
              <a:rPr lang="en-US" sz="3000" dirty="0"/>
              <a:t>contained in the report that 9-1-1 Authorities might consider to assist in the planning and deployment of a NG9-1-1 </a:t>
            </a:r>
            <a:r>
              <a:rPr lang="en-US" sz="3000" dirty="0" smtClean="0"/>
              <a:t>system  </a:t>
            </a:r>
          </a:p>
          <a:p>
            <a:r>
              <a:rPr lang="en-US" sz="3000" dirty="0" smtClean="0"/>
              <a:t>The </a:t>
            </a:r>
            <a:r>
              <a:rPr lang="en-US" sz="3000" dirty="0"/>
              <a:t>following represents </a:t>
            </a:r>
            <a:r>
              <a:rPr lang="en-US" sz="3000" dirty="0" smtClean="0"/>
              <a:t>an outline of the  </a:t>
            </a:r>
            <a:r>
              <a:rPr lang="en-US" sz="3000" dirty="0"/>
              <a:t>highlights of those </a:t>
            </a:r>
            <a:r>
              <a:rPr lang="en-US" sz="3000" dirty="0" smtClean="0"/>
              <a:t>twenty-nine (29) considerations</a:t>
            </a:r>
            <a:r>
              <a:rPr lang="en-US" sz="3000" dirty="0"/>
              <a:t>:</a:t>
            </a:r>
          </a:p>
          <a:p>
            <a:endParaRPr lang="en-US" dirty="0"/>
          </a:p>
        </p:txBody>
      </p:sp>
      <p:sp>
        <p:nvSpPr>
          <p:cNvPr id="3" name="Slide Number Placeholder 2"/>
          <p:cNvSpPr>
            <a:spLocks noGrp="1"/>
          </p:cNvSpPr>
          <p:nvPr>
            <p:ph type="sldNum" sz="quarter" idx="12"/>
          </p:nvPr>
        </p:nvSpPr>
        <p:spPr/>
        <p:txBody>
          <a:bodyPr/>
          <a:lstStyle/>
          <a:p>
            <a:fld id="{DBC1499B-7656-4DD0-98BE-B454AFA54BDF}" type="slidenum">
              <a:rPr lang="en-US" smtClean="0"/>
              <a:t>83</a:t>
            </a:fld>
            <a:endParaRPr lang="en-US"/>
          </a:p>
        </p:txBody>
      </p:sp>
      <p:sp>
        <p:nvSpPr>
          <p:cNvPr id="4" name="Title 3"/>
          <p:cNvSpPr>
            <a:spLocks noGrp="1"/>
          </p:cNvSpPr>
          <p:nvPr>
            <p:ph type="title"/>
          </p:nvPr>
        </p:nvSpPr>
        <p:spPr/>
        <p:txBody>
          <a:bodyPr/>
          <a:lstStyle/>
          <a:p>
            <a:r>
              <a:rPr lang="en-US" dirty="0"/>
              <a:t>Findings &amp; CONSIDERATIONS</a:t>
            </a:r>
          </a:p>
        </p:txBody>
      </p:sp>
    </p:spTree>
    <p:extLst>
      <p:ext uri="{BB962C8B-B14F-4D97-AF65-F5344CB8AC3E}">
        <p14:creationId xmlns:p14="http://schemas.microsoft.com/office/powerpoint/2010/main" val="83517506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80999" y="1719070"/>
            <a:ext cx="8407893" cy="4757929"/>
          </a:xfrm>
        </p:spPr>
        <p:txBody>
          <a:bodyPr>
            <a:normAutofit fontScale="92500" lnSpcReduction="10000"/>
          </a:bodyPr>
          <a:lstStyle/>
          <a:p>
            <a:r>
              <a:rPr lang="en-US" sz="2800" dirty="0" smtClean="0"/>
              <a:t>Policy/Regulation (7)</a:t>
            </a:r>
          </a:p>
          <a:p>
            <a:pPr lvl="1"/>
            <a:r>
              <a:rPr lang="en-US" sz="2600" dirty="0" smtClean="0"/>
              <a:t>Impacts of the changing roles from Legacy to        Next Generation 9-1-1</a:t>
            </a:r>
          </a:p>
          <a:p>
            <a:r>
              <a:rPr lang="en-US" sz="2800" dirty="0" smtClean="0"/>
              <a:t>Governance (7)</a:t>
            </a:r>
          </a:p>
          <a:p>
            <a:pPr lvl="1"/>
            <a:r>
              <a:rPr lang="en-US" sz="2600" dirty="0" smtClean="0"/>
              <a:t>The need to evolve new governance structures</a:t>
            </a:r>
          </a:p>
          <a:p>
            <a:r>
              <a:rPr lang="en-US" sz="2800" dirty="0" smtClean="0"/>
              <a:t>Architectural/Technical (6)</a:t>
            </a:r>
          </a:p>
          <a:p>
            <a:pPr lvl="1"/>
            <a:r>
              <a:rPr lang="en-US" sz="2600" dirty="0" smtClean="0"/>
              <a:t>Adopt and implement new infrastructure</a:t>
            </a:r>
          </a:p>
          <a:p>
            <a:r>
              <a:rPr lang="en-US" sz="2800" dirty="0" smtClean="0"/>
              <a:t>Standard/Best Practices (6)</a:t>
            </a:r>
          </a:p>
          <a:p>
            <a:pPr lvl="1"/>
            <a:r>
              <a:rPr lang="en-US" sz="2600" dirty="0" smtClean="0"/>
              <a:t>Continue and accelerate standard development</a:t>
            </a:r>
          </a:p>
          <a:p>
            <a:r>
              <a:rPr lang="en-US" sz="2800" dirty="0" smtClean="0"/>
              <a:t>Education/Training (3)</a:t>
            </a:r>
          </a:p>
          <a:p>
            <a:pPr lvl="1"/>
            <a:r>
              <a:rPr lang="en-US" sz="2600" dirty="0" smtClean="0"/>
              <a:t>Comprehensive outreach and education is needed</a:t>
            </a:r>
            <a:endParaRPr lang="en-US" sz="2600" dirty="0"/>
          </a:p>
        </p:txBody>
      </p:sp>
      <p:sp>
        <p:nvSpPr>
          <p:cNvPr id="4" name="Title 3"/>
          <p:cNvSpPr>
            <a:spLocks noGrp="1"/>
          </p:cNvSpPr>
          <p:nvPr>
            <p:ph type="title"/>
          </p:nvPr>
        </p:nvSpPr>
        <p:spPr/>
        <p:txBody>
          <a:bodyPr/>
          <a:lstStyle/>
          <a:p>
            <a:r>
              <a:rPr lang="en-US" dirty="0" smtClean="0"/>
              <a:t>Findings &amp; CONSIDERATIONS</a:t>
            </a:r>
            <a:endParaRPr lang="en-US" dirty="0"/>
          </a:p>
        </p:txBody>
      </p:sp>
      <p:sp>
        <p:nvSpPr>
          <p:cNvPr id="2" name="Slide Number Placeholder 1"/>
          <p:cNvSpPr>
            <a:spLocks noGrp="1"/>
          </p:cNvSpPr>
          <p:nvPr>
            <p:ph type="sldNum" sz="quarter" idx="12"/>
          </p:nvPr>
        </p:nvSpPr>
        <p:spPr/>
        <p:txBody>
          <a:bodyPr/>
          <a:lstStyle/>
          <a:p>
            <a:fld id="{DBC1499B-7656-4DD0-98BE-B454AFA54BDF}" type="slidenum">
              <a:rPr lang="en-US" smtClean="0"/>
              <a:t>84</a:t>
            </a:fld>
            <a:endParaRPr lang="en-US"/>
          </a:p>
        </p:txBody>
      </p:sp>
    </p:spTree>
    <p:extLst>
      <p:ext uri="{BB962C8B-B14F-4D97-AF65-F5344CB8AC3E}">
        <p14:creationId xmlns:p14="http://schemas.microsoft.com/office/powerpoint/2010/main" val="15339786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 or comments</a:t>
            </a:r>
            <a:endParaRPr lang="en-US" dirty="0"/>
          </a:p>
        </p:txBody>
      </p:sp>
      <p:pic>
        <p:nvPicPr>
          <p:cNvPr id="4"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0" y="2057401"/>
            <a:ext cx="7744580" cy="4191000"/>
          </a:xfrm>
          <a:prstGeom prst="rect">
            <a:avLst/>
          </a:prstGeom>
        </p:spPr>
      </p:pic>
      <p:sp>
        <p:nvSpPr>
          <p:cNvPr id="2" name="Slide Number Placeholder 1"/>
          <p:cNvSpPr>
            <a:spLocks noGrp="1"/>
          </p:cNvSpPr>
          <p:nvPr>
            <p:ph type="sldNum" sz="quarter" idx="12"/>
          </p:nvPr>
        </p:nvSpPr>
        <p:spPr/>
        <p:txBody>
          <a:bodyPr/>
          <a:lstStyle/>
          <a:p>
            <a:fld id="{DBC1499B-7656-4DD0-98BE-B454AFA54BDF}" type="slidenum">
              <a:rPr lang="en-US" smtClean="0"/>
              <a:t>85</a:t>
            </a:fld>
            <a:endParaRPr lang="en-US"/>
          </a:p>
        </p:txBody>
      </p:sp>
    </p:spTree>
    <p:extLst>
      <p:ext uri="{BB962C8B-B14F-4D97-AF65-F5344CB8AC3E}">
        <p14:creationId xmlns:p14="http://schemas.microsoft.com/office/powerpoint/2010/main" val="41844370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0999" y="1719070"/>
            <a:ext cx="8407893" cy="4910329"/>
          </a:xfrm>
        </p:spPr>
        <p:txBody>
          <a:bodyPr>
            <a:normAutofit fontScale="92500"/>
          </a:bodyPr>
          <a:lstStyle/>
          <a:p>
            <a:r>
              <a:rPr lang="en-US" sz="2400" dirty="0" smtClean="0"/>
              <a:t>Developed </a:t>
            </a:r>
            <a:r>
              <a:rPr lang="en-US" sz="2400" dirty="0"/>
              <a:t>with the intent to help clarify and educate decision-makers tasked with the critical responsibility to move from the current legacy 9-1-1 operational model to the Next Generation 9-1-1 </a:t>
            </a:r>
            <a:r>
              <a:rPr lang="en-US" sz="2400" dirty="0" smtClean="0"/>
              <a:t>configuration framework</a:t>
            </a:r>
            <a:r>
              <a:rPr lang="en-US" sz="2400" dirty="0"/>
              <a:t>. </a:t>
            </a:r>
            <a:endParaRPr lang="en-US" sz="2400" dirty="0" smtClean="0"/>
          </a:p>
          <a:p>
            <a:r>
              <a:rPr lang="en-US" sz="2400" dirty="0" smtClean="0"/>
              <a:t>Working </a:t>
            </a:r>
            <a:r>
              <a:rPr lang="en-US" sz="2400" dirty="0"/>
              <a:t>Group 2 divided their work into four distinct areas of the emerging NG9-1-1 </a:t>
            </a:r>
            <a:r>
              <a:rPr lang="en-US" sz="2400" dirty="0" smtClean="0"/>
              <a:t>environment: </a:t>
            </a:r>
            <a:endParaRPr lang="en-US" sz="2400" dirty="0"/>
          </a:p>
          <a:p>
            <a:pPr lvl="1"/>
            <a:r>
              <a:rPr lang="en-US" sz="2400" dirty="0"/>
              <a:t>Emergency Services IP transport network (ESInet)</a:t>
            </a:r>
          </a:p>
          <a:p>
            <a:pPr lvl="1"/>
            <a:r>
              <a:rPr lang="en-US" sz="2400" dirty="0"/>
              <a:t>Access and NG9-1-1 Core Services (NGCS), </a:t>
            </a:r>
          </a:p>
          <a:p>
            <a:pPr lvl="1"/>
            <a:r>
              <a:rPr lang="en-US" sz="2400" dirty="0"/>
              <a:t>PSAP Terminating Equipment/Call-taking Support subsystems </a:t>
            </a:r>
            <a:r>
              <a:rPr lang="en-US" sz="2400" dirty="0" smtClean="0"/>
              <a:t>- Computer </a:t>
            </a:r>
            <a:r>
              <a:rPr lang="en-US" sz="2400" dirty="0"/>
              <a:t>Aided Dispatch (CAD), Management Information Systems (MIS), </a:t>
            </a:r>
            <a:r>
              <a:rPr lang="en-US" sz="2400" dirty="0" smtClean="0"/>
              <a:t>Dispatching Equipment, </a:t>
            </a:r>
            <a:r>
              <a:rPr lang="en-US" sz="2400" dirty="0"/>
              <a:t>etc.  </a:t>
            </a:r>
          </a:p>
          <a:p>
            <a:pPr lvl="1"/>
            <a:r>
              <a:rPr lang="en-US" sz="2400" dirty="0"/>
              <a:t>Governance</a:t>
            </a:r>
          </a:p>
          <a:p>
            <a:endParaRPr lang="en-US" dirty="0"/>
          </a:p>
        </p:txBody>
      </p:sp>
      <p:sp>
        <p:nvSpPr>
          <p:cNvPr id="3" name="Title 2"/>
          <p:cNvSpPr>
            <a:spLocks noGrp="1"/>
          </p:cNvSpPr>
          <p:nvPr>
            <p:ph type="title"/>
          </p:nvPr>
        </p:nvSpPr>
        <p:spPr/>
        <p:txBody>
          <a:bodyPr/>
          <a:lstStyle/>
          <a:p>
            <a:r>
              <a:rPr lang="en-US" dirty="0" smtClean="0"/>
              <a:t>WG2 Report</a:t>
            </a:r>
            <a:endParaRPr lang="en-US" dirty="0"/>
          </a:p>
        </p:txBody>
      </p:sp>
      <p:sp>
        <p:nvSpPr>
          <p:cNvPr id="4" name="Slide Number Placeholder 3"/>
          <p:cNvSpPr>
            <a:spLocks noGrp="1"/>
          </p:cNvSpPr>
          <p:nvPr>
            <p:ph type="sldNum" sz="quarter" idx="12"/>
          </p:nvPr>
        </p:nvSpPr>
        <p:spPr/>
        <p:txBody>
          <a:bodyPr/>
          <a:lstStyle/>
          <a:p>
            <a:fld id="{DBC1499B-7656-4DD0-98BE-B454AFA54BDF}" type="slidenum">
              <a:rPr lang="en-US" smtClean="0"/>
              <a:t>9</a:t>
            </a:fld>
            <a:endParaRPr lang="en-US"/>
          </a:p>
        </p:txBody>
      </p:sp>
    </p:spTree>
    <p:extLst>
      <p:ext uri="{BB962C8B-B14F-4D97-AF65-F5344CB8AC3E}">
        <p14:creationId xmlns:p14="http://schemas.microsoft.com/office/powerpoint/2010/main" val="388842891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rid">
  <a:themeElements>
    <a:clrScheme name="Grid">
      <a:dk1>
        <a:sysClr val="windowText" lastClr="000000"/>
      </a:dk1>
      <a:lt1>
        <a:sysClr val="window" lastClr="FFFFFF"/>
      </a:lt1>
      <a:dk2>
        <a:srgbClr val="534949"/>
      </a:dk2>
      <a:lt2>
        <a:srgbClr val="CCD1B9"/>
      </a:lt2>
      <a:accent1>
        <a:srgbClr val="C66951"/>
      </a:accent1>
      <a:accent2>
        <a:srgbClr val="BF974D"/>
      </a:accent2>
      <a:accent3>
        <a:srgbClr val="928B70"/>
      </a:accent3>
      <a:accent4>
        <a:srgbClr val="87706B"/>
      </a:accent4>
      <a:accent5>
        <a:srgbClr val="94734E"/>
      </a:accent5>
      <a:accent6>
        <a:srgbClr val="6F777D"/>
      </a:accent6>
      <a:hlink>
        <a:srgbClr val="CC9900"/>
      </a:hlink>
      <a:folHlink>
        <a:srgbClr val="C0C0C0"/>
      </a:folHlink>
    </a:clrScheme>
    <a:fontScheme name="Grid">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ajorFont>
      <a:min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font script="Geor" typeface="Sylfaen"/>
      </a:minorFont>
    </a:fontScheme>
    <a:fmtScheme name="Grid">
      <a:fillStyleLst>
        <a:solidFill>
          <a:schemeClr val="phClr"/>
        </a:solidFill>
        <a:solidFill>
          <a:schemeClr val="phClr">
            <a:tint val="50000"/>
          </a:schemeClr>
        </a:solidFill>
        <a:gradFill rotWithShape="1">
          <a:gsLst>
            <a:gs pos="0">
              <a:schemeClr val="phClr"/>
            </a:gs>
            <a:gs pos="90000">
              <a:schemeClr val="phClr">
                <a:shade val="100000"/>
              </a:schemeClr>
            </a:gs>
            <a:gs pos="100000">
              <a:schemeClr val="phClr">
                <a:shade val="85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effectStyle>
        <a:effectStyle>
          <a:effectLst>
            <a:outerShdw blurRad="31750" dist="25400" dir="5400000" rotWithShape="0">
              <a:srgbClr val="000000">
                <a:alpha val="50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30000"/>
              </a:schemeClr>
            </a:contourClr>
          </a:sp3d>
        </a:effectStyle>
      </a:effectStyleLst>
      <a:bgFillStyleLst>
        <a:solidFill>
          <a:schemeClr val="phClr"/>
        </a:solidFill>
        <a:solidFill>
          <a:schemeClr val="phClr">
            <a:tint val="90000"/>
            <a:shade val="93000"/>
            <a:satMod val="150000"/>
          </a:schemeClr>
        </a:solidFill>
        <a:blipFill rotWithShape="1">
          <a:blip xmlns:r="http://schemas.openxmlformats.org/officeDocument/2006/relationships" r:embed="rId1">
            <a:duotone>
              <a:schemeClr val="phClr">
                <a:tint val="95000"/>
              </a:schemeClr>
              <a:schemeClr val="phClr">
                <a:shade val="93000"/>
                <a:satMod val="11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Grid</Template>
  <TotalTime>1643</TotalTime>
  <Words>3905</Words>
  <Application>Microsoft Office PowerPoint</Application>
  <PresentationFormat>On-screen Show (4:3)</PresentationFormat>
  <Paragraphs>428</Paragraphs>
  <Slides>85</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85</vt:i4>
      </vt:variant>
    </vt:vector>
  </HeadingPairs>
  <TitlesOfParts>
    <vt:vector size="91" baseType="lpstr">
      <vt:lpstr>Calibri</vt:lpstr>
      <vt:lpstr>Franklin Gothic Medium</vt:lpstr>
      <vt:lpstr>Wingdings</vt:lpstr>
      <vt:lpstr>Wingdings 2</vt:lpstr>
      <vt:lpstr>Grid</vt:lpstr>
      <vt:lpstr>Visio.Drawing.11</vt:lpstr>
      <vt:lpstr>Federal Communications Commission  Task Force on Optimal  Public Safety  Answering Point Architecture  (TFOPA)  December 10, 2015  </vt:lpstr>
      <vt:lpstr>Report Table of Contents presenters</vt:lpstr>
      <vt:lpstr>Section 1 &amp; 2  Executive Summary and introduction</vt:lpstr>
      <vt:lpstr>Evolution of Next generation 9-1-1 Systems</vt:lpstr>
      <vt:lpstr>Current 9-1-1 System Implemented over 40 years ago</vt:lpstr>
      <vt:lpstr>transitions are not new in the technology realm</vt:lpstr>
      <vt:lpstr>challenge for policy makers and  9-1-1 authorities</vt:lpstr>
      <vt:lpstr>Expanded nature of ng9-1-1</vt:lpstr>
      <vt:lpstr>WG2 Report</vt:lpstr>
      <vt:lpstr>PowerPoint Presentation</vt:lpstr>
      <vt:lpstr>ultimate goal of NG9-1-1 deployment</vt:lpstr>
      <vt:lpstr>This report</vt:lpstr>
      <vt:lpstr>PowerPoint Presentation</vt:lpstr>
      <vt:lpstr>New roles and responsibilities</vt:lpstr>
      <vt:lpstr>PowerPoint Presentation</vt:lpstr>
      <vt:lpstr>NG9-1-1 Deployment</vt:lpstr>
      <vt:lpstr>Section 3  Current PSAP Decentralized environment</vt:lpstr>
      <vt:lpstr>Current Decentralized PSAP  legacy environment</vt:lpstr>
      <vt:lpstr>PowerPoint Presentation</vt:lpstr>
      <vt:lpstr>Legacy PSAPs operate independently and autonomously</vt:lpstr>
      <vt:lpstr>PSAP Optimization Considerations</vt:lpstr>
      <vt:lpstr>Section 4   PSAP optimization environment</vt:lpstr>
      <vt:lpstr>Basis of PSAP optimization</vt:lpstr>
      <vt:lpstr>Optimized psap  operational models</vt:lpstr>
      <vt:lpstr>On-Premise Dedicated Infrastructure Architecture Model Example</vt:lpstr>
      <vt:lpstr>Sample Hosted, Shared Infrastructure Architecture Model </vt:lpstr>
      <vt:lpstr>combining dedicated on-premise and shared services</vt:lpstr>
      <vt:lpstr>Key optimization factors in a jurisdiction’s consideration of the optimization models   </vt:lpstr>
      <vt:lpstr>Cont…</vt:lpstr>
      <vt:lpstr>Section 5  ESInet optimization considerations and factors</vt:lpstr>
      <vt:lpstr>ESINET</vt:lpstr>
      <vt:lpstr>ESInet evolution</vt:lpstr>
      <vt:lpstr>ESInet categories of capability</vt:lpstr>
      <vt:lpstr>ESInet Use cases</vt:lpstr>
      <vt:lpstr>Hosted ShareD ESInet Deployment Models </vt:lpstr>
      <vt:lpstr>Network Monitoring &amp;  Operational Metrics</vt:lpstr>
      <vt:lpstr>ESInet reliability</vt:lpstr>
      <vt:lpstr>Section 6  Access and ng911 core service implementation</vt:lpstr>
      <vt:lpstr>NG9-1-1 Service System</vt:lpstr>
      <vt:lpstr>9-1-1 service system in its  simplest form </vt:lpstr>
      <vt:lpstr>9-1-1 service system covering multiple authority regions</vt:lpstr>
      <vt:lpstr>where the OSP’s territory potentially covers multiple PSAPs or Public Safety Authority regions</vt:lpstr>
      <vt:lpstr>Specific ng9-1-1 ACCESS IMPLEMENTATION OPTIONS</vt:lpstr>
      <vt:lpstr>Specific ng9-1-1 ACCESS IMPLEMENTATION OPTIONS</vt:lpstr>
      <vt:lpstr>Call routing and forest guides</vt:lpstr>
      <vt:lpstr>GIS Data and Security Services Foundation </vt:lpstr>
      <vt:lpstr>Cooperative sharing of  geographic polygons</vt:lpstr>
      <vt:lpstr>State Forest Guide Hierarchical Roll Up </vt:lpstr>
      <vt:lpstr>Forest Guide Hierarchical  Data Roll Up</vt:lpstr>
      <vt:lpstr>NENA i3 Vision</vt:lpstr>
      <vt:lpstr>NENA i3 NG9-1-1 Vision</vt:lpstr>
      <vt:lpstr>Section 7   governance</vt:lpstr>
      <vt:lpstr>Moving from Independent to Interconnected 9-1-1</vt:lpstr>
      <vt:lpstr>Moving from Independent to Interconnected 9-1-1</vt:lpstr>
      <vt:lpstr>Moving the Sharing Process Forward</vt:lpstr>
      <vt:lpstr>NG9-1-1 Sharing Opportunities Analysis</vt:lpstr>
      <vt:lpstr>Value Proposition considerations</vt:lpstr>
      <vt:lpstr>9-1-1 Authorities</vt:lpstr>
      <vt:lpstr>Multiple 9-1-1 Authority Arrangements</vt:lpstr>
      <vt:lpstr>New Forms of 9-1-1 Authority Benefits</vt:lpstr>
      <vt:lpstr>Section 8   NG9-1-1 planning and transition considerations</vt:lpstr>
      <vt:lpstr>NG9-1-1 Transition</vt:lpstr>
      <vt:lpstr>NG9-1-1 Transition Steps</vt:lpstr>
      <vt:lpstr>NG9-1-1 system services environment</vt:lpstr>
      <vt:lpstr>NG9-1-1 System Services environment</vt:lpstr>
      <vt:lpstr>New Collaborative PSAP Authorities Will Need to emerge</vt:lpstr>
      <vt:lpstr>The escalated cost of delayed evolution to ng9-1-1</vt:lpstr>
      <vt:lpstr>dual environment where the legacy Selective Router is maintained and PSAPs are served by either the legacy Selective Router or NG9-1-1 Core Services</vt:lpstr>
      <vt:lpstr>Transitional ng9-1-1</vt:lpstr>
      <vt:lpstr>Transition TO NG9-1-1</vt:lpstr>
      <vt:lpstr>NG9-1-1 Transition Planning essential</vt:lpstr>
      <vt:lpstr>NG9-1-1 Foundational elements</vt:lpstr>
      <vt:lpstr>PowerPoint Presentation</vt:lpstr>
      <vt:lpstr>NG9-1-1 Deployment chart</vt:lpstr>
      <vt:lpstr>Ng9-1-1 migration and deployment planning</vt:lpstr>
      <vt:lpstr>Section 9   summary, FINDINGS, CONSIDERATIONS, and  conclusion</vt:lpstr>
      <vt:lpstr>Summary</vt:lpstr>
      <vt:lpstr>Summary</vt:lpstr>
      <vt:lpstr>The ng9-1-1 challenge</vt:lpstr>
      <vt:lpstr>The ng9-1-1 challenge</vt:lpstr>
      <vt:lpstr>Current roles and responsibilities will be impacted with new choices</vt:lpstr>
      <vt:lpstr>Findings &amp; CONSIDERATIONS</vt:lpstr>
      <vt:lpstr>Findings &amp; CONSIDERATIONS</vt:lpstr>
      <vt:lpstr>Findings &amp; CONSIDERATIONS</vt:lpstr>
      <vt:lpstr>Questions or comments</vt:lpstr>
    </vt:vector>
  </TitlesOfParts>
  <Company>Commonwealth of PA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Communications Commission</dc:title>
  <dc:creator>dholl</dc:creator>
  <cp:lastModifiedBy>JoAnn Smith</cp:lastModifiedBy>
  <cp:revision>53</cp:revision>
  <cp:lastPrinted>2015-11-24T20:54:31Z</cp:lastPrinted>
  <dcterms:created xsi:type="dcterms:W3CDTF">2015-11-23T15:30:07Z</dcterms:created>
  <dcterms:modified xsi:type="dcterms:W3CDTF">2015-12-10T17:29:51Z</dcterms:modified>
</cp:coreProperties>
</file>