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1" r:id="rId5"/>
    <p:sldId id="285" r:id="rId6"/>
    <p:sldId id="288" r:id="rId7"/>
    <p:sldId id="300" r:id="rId8"/>
    <p:sldId id="296" r:id="rId9"/>
    <p:sldId id="302" r:id="rId10"/>
    <p:sldId id="303" r:id="rId11"/>
    <p:sldId id="297" r:id="rId12"/>
    <p:sldId id="304" r:id="rId13"/>
    <p:sldId id="287" r:id="rId14"/>
    <p:sldId id="299" r:id="rId15"/>
    <p:sldId id="286" r:id="rId16"/>
    <p:sldId id="298" r:id="rId17"/>
    <p:sldId id="301" r:id="rId18"/>
    <p:sldId id="284" r:id="rId19"/>
    <p:sldId id="295" r:id="rId20"/>
    <p:sldId id="294" r:id="rId21"/>
    <p:sldId id="283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6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C24042-99FA-4ED4-B785-14B168DAA993}" type="datetimeFigureOut">
              <a:rPr lang="en-US"/>
              <a:pPr>
                <a:defRPr/>
              </a:pPr>
              <a:t>6/21/2012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3F6A53-44D6-4118-8A01-B3794AFF9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AA11BA-3FE8-4CB9-83EA-E0A847D18290}" type="datetimeFigureOut">
              <a:rPr lang="en-US"/>
              <a:pPr>
                <a:defRPr/>
              </a:pPr>
              <a:t>6/21/2012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CA67C-11E1-49D6-A466-EF5D833F5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CA67C-11E1-49D6-A466-EF5D833F58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CA67C-11E1-49D6-A466-EF5D833F587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2900"/>
            <a:ext cx="8153400" cy="514350"/>
          </a:xfrm>
        </p:spPr>
        <p:txBody>
          <a:bodyPr/>
          <a:lstStyle>
            <a:lvl1pPr algn="l">
              <a:defRPr sz="2800" i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00100"/>
            <a:ext cx="8153400" cy="342900"/>
          </a:xfrm>
        </p:spPr>
        <p:txBody>
          <a:bodyPr/>
          <a:lstStyle>
            <a:lvl1pPr marL="0" indent="0" algn="l">
              <a:buFontTx/>
              <a:buNone/>
              <a:def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62000" y="1485900"/>
            <a:ext cx="4267200" cy="1238250"/>
          </a:xfrm>
          <a:ln>
            <a:noFill/>
          </a:ln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r>
              <a:rPr lang="en-US" dirty="0" smtClean="0"/>
              <a:t>Second level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r>
              <a:rPr lang="en-US" dirty="0" smtClean="0"/>
              <a:t>Third level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42951"/>
            <a:ext cx="4038600" cy="38516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2951"/>
            <a:ext cx="4038600" cy="38516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4295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57301"/>
            <a:ext cx="4040188" cy="33373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74295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57301"/>
            <a:ext cx="4041775" cy="33373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57200" y="742950"/>
            <a:ext cx="8229600" cy="3733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lid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060" y="0"/>
            <a:ext cx="9135879" cy="514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4300"/>
            <a:ext cx="8229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742951"/>
            <a:ext cx="8229600" cy="385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4552950"/>
            <a:ext cx="4572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0012F3AD-DFC0-4377-8713-A8C528B679EA}" type="slidenum">
              <a:rPr lang="en-US" sz="140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4" r:id="rId2"/>
    <p:sldLayoutId id="2147483718" r:id="rId3"/>
    <p:sldLayoutId id="2147483705" r:id="rId4"/>
    <p:sldLayoutId id="2147483706" r:id="rId5"/>
    <p:sldLayoutId id="2147483707" r:id="rId6"/>
    <p:sldLayoutId id="2147483716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800" b="1" i="1" kern="120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Broadcaster Relocation Fund </a:t>
            </a:r>
            <a:r>
              <a:rPr lang="en-US" dirty="0" smtClean="0"/>
              <a:t>Workshop</a:t>
            </a:r>
            <a:br>
              <a:rPr lang="en-US" dirty="0" smtClean="0"/>
            </a:br>
            <a:r>
              <a:rPr lang="en-US" dirty="0" smtClean="0"/>
              <a:t>Expanded Presentation</a:t>
            </a:r>
            <a:endParaRPr lang="en-US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123950"/>
            <a:ext cx="8153400" cy="342900"/>
          </a:xfrm>
        </p:spPr>
        <p:txBody>
          <a:bodyPr/>
          <a:lstStyle/>
          <a:p>
            <a:r>
              <a:rPr lang="en-US" dirty="0" smtClean="0"/>
              <a:t>June 25,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3400" y="1885950"/>
            <a:ext cx="4267200" cy="1238250"/>
          </a:xfrm>
        </p:spPr>
        <p:txBody>
          <a:bodyPr/>
          <a:lstStyle/>
          <a:p>
            <a:r>
              <a:rPr lang="en-US" b="1" dirty="0" smtClean="0"/>
              <a:t>Presented by:</a:t>
            </a:r>
          </a:p>
          <a:p>
            <a:r>
              <a:rPr lang="en-US" dirty="0" smtClean="0"/>
              <a:t>Jay Adrick, Vice President </a:t>
            </a:r>
          </a:p>
          <a:p>
            <a:r>
              <a:rPr lang="en-US" dirty="0" smtClean="0"/>
              <a:t>Broadcast Technology</a:t>
            </a:r>
            <a:endParaRPr lang="en-US" dirty="0"/>
          </a:p>
        </p:txBody>
      </p:sp>
      <p:pic>
        <p:nvPicPr>
          <p:cNvPr id="7174" name="Picture 6" descr="Image Detail"/>
          <p:cNvPicPr>
            <a:picLocks noChangeAspect="1" noChangeArrowheads="1"/>
          </p:cNvPicPr>
          <p:nvPr/>
        </p:nvPicPr>
        <p:blipFill>
          <a:blip r:embed="rId3" cstate="print"/>
          <a:srcRect b="5515"/>
          <a:stretch>
            <a:fillRect/>
          </a:stretch>
        </p:blipFill>
        <p:spPr bwMode="auto">
          <a:xfrm>
            <a:off x="6019800" y="1047750"/>
            <a:ext cx="2838450" cy="2133600"/>
          </a:xfrm>
          <a:prstGeom prst="rect">
            <a:avLst/>
          </a:prstGeom>
          <a:noFill/>
        </p:spPr>
      </p:pic>
      <p:pic>
        <p:nvPicPr>
          <p:cNvPr id="7172" name="Picture 4" descr="http://ts2.mm.bing.net/images/thumbnail.aspx?q=4776764394178073&amp;id=815ce96aa854541739f8783bacddc1d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571750"/>
            <a:ext cx="1542532" cy="1438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</a:t>
            </a:r>
            <a:r>
              <a:rPr lang="en-US" dirty="0" smtClean="0"/>
              <a:t>Change – Least </a:t>
            </a:r>
            <a:r>
              <a:rPr lang="en-US" dirty="0" smtClean="0"/>
              <a:t>Impact ( &lt;5%)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Retune transmitter to new channel</a:t>
            </a:r>
          </a:p>
          <a:p>
            <a:r>
              <a:rPr lang="en-US" dirty="0" smtClean="0"/>
              <a:t>Replace Output Mask Filter</a:t>
            </a:r>
          </a:p>
          <a:p>
            <a:r>
              <a:rPr lang="en-US" dirty="0" smtClean="0"/>
              <a:t>Conduct Proof of Performance testing</a:t>
            </a:r>
          </a:p>
          <a:p>
            <a:r>
              <a:rPr lang="en-US" dirty="0" smtClean="0"/>
              <a:t>Begin operation on new channel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</a:t>
            </a:r>
            <a:r>
              <a:rPr lang="en-US" dirty="0" smtClean="0"/>
              <a:t>Change – </a:t>
            </a:r>
            <a:r>
              <a:rPr lang="en-US" dirty="0" smtClean="0"/>
              <a:t>Moderate </a:t>
            </a:r>
            <a:r>
              <a:rPr lang="en-US" dirty="0" smtClean="0"/>
              <a:t>Impact (15%-25%)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Install temporary antenna and transmission line</a:t>
            </a:r>
          </a:p>
          <a:p>
            <a:r>
              <a:rPr lang="en-US" sz="2000" dirty="0" smtClean="0"/>
              <a:t>Retune existing transmitter to new channel</a:t>
            </a:r>
          </a:p>
          <a:p>
            <a:r>
              <a:rPr lang="en-US" sz="2000" dirty="0" smtClean="0"/>
              <a:t>Replace Output Mask Filter</a:t>
            </a:r>
          </a:p>
          <a:p>
            <a:r>
              <a:rPr lang="en-US" sz="2000" dirty="0" smtClean="0"/>
              <a:t>Conduct Proof of Performance testing</a:t>
            </a:r>
          </a:p>
          <a:p>
            <a:r>
              <a:rPr lang="en-US" sz="2000" dirty="0" smtClean="0"/>
              <a:t>Cut over to new channel</a:t>
            </a:r>
          </a:p>
          <a:p>
            <a:r>
              <a:rPr lang="en-US" sz="2000" dirty="0" smtClean="0"/>
              <a:t>Remove original antenna</a:t>
            </a:r>
          </a:p>
          <a:p>
            <a:r>
              <a:rPr lang="en-US" sz="2000" dirty="0" smtClean="0"/>
              <a:t>Install new antenna</a:t>
            </a:r>
          </a:p>
          <a:p>
            <a:r>
              <a:rPr lang="en-US" sz="2000" dirty="0" smtClean="0"/>
              <a:t>Cut over to new antenna</a:t>
            </a:r>
          </a:p>
          <a:p>
            <a:r>
              <a:rPr lang="en-US" sz="2000" dirty="0" smtClean="0"/>
              <a:t>Remove temporary antenna and transmission line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Change – Likely </a:t>
            </a:r>
            <a:r>
              <a:rPr lang="en-US" dirty="0" smtClean="0"/>
              <a:t>Impact (45%-55%)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8991"/>
            <a:ext cx="8229600" cy="3851672"/>
          </a:xfrm>
        </p:spPr>
        <p:txBody>
          <a:bodyPr/>
          <a:lstStyle/>
          <a:p>
            <a:r>
              <a:rPr lang="en-US" sz="2000" dirty="0" smtClean="0"/>
              <a:t>Install temporary antenna and transmission line</a:t>
            </a:r>
          </a:p>
          <a:p>
            <a:r>
              <a:rPr lang="en-US" sz="2000" dirty="0" smtClean="0"/>
              <a:t>Modify building and electrical for additional transmitter</a:t>
            </a:r>
          </a:p>
          <a:p>
            <a:r>
              <a:rPr lang="en-US" sz="2000" dirty="0" smtClean="0"/>
              <a:t>Install new transmitter</a:t>
            </a:r>
          </a:p>
          <a:p>
            <a:r>
              <a:rPr lang="en-US" sz="2000" dirty="0" smtClean="0"/>
              <a:t>Install new channel mask filter</a:t>
            </a:r>
          </a:p>
          <a:p>
            <a:r>
              <a:rPr lang="en-US" sz="2000" dirty="0" smtClean="0"/>
              <a:t>Remove original antenna</a:t>
            </a:r>
          </a:p>
          <a:p>
            <a:r>
              <a:rPr lang="en-US" sz="2000" dirty="0" smtClean="0"/>
              <a:t>Install new antenna</a:t>
            </a:r>
          </a:p>
          <a:p>
            <a:r>
              <a:rPr lang="en-US" sz="2000" dirty="0" smtClean="0"/>
              <a:t>Conduct system proof tests</a:t>
            </a:r>
          </a:p>
          <a:p>
            <a:r>
              <a:rPr lang="en-US" sz="2000" dirty="0" smtClean="0"/>
              <a:t>Cut over to new channel</a:t>
            </a:r>
          </a:p>
          <a:p>
            <a:r>
              <a:rPr lang="en-US" sz="2000" dirty="0" smtClean="0"/>
              <a:t>Remove temporary antenna and transmission line</a:t>
            </a:r>
          </a:p>
          <a:p>
            <a:r>
              <a:rPr lang="en-US" sz="2000" dirty="0" smtClean="0"/>
              <a:t>Remove original transmitter or convert to new channel as back up transmitter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3350"/>
            <a:ext cx="9144000" cy="514350"/>
          </a:xfrm>
        </p:spPr>
        <p:txBody>
          <a:bodyPr/>
          <a:lstStyle/>
          <a:p>
            <a:r>
              <a:rPr lang="en-US" sz="2600" dirty="0" smtClean="0"/>
              <a:t>Channel Change – Almost Worst Case </a:t>
            </a:r>
            <a:r>
              <a:rPr lang="en-US" sz="2600" dirty="0" smtClean="0"/>
              <a:t>Impact (20%-25%)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2279"/>
            <a:ext cx="8229600" cy="3851672"/>
          </a:xfrm>
        </p:spPr>
        <p:txBody>
          <a:bodyPr/>
          <a:lstStyle/>
          <a:p>
            <a:r>
              <a:rPr lang="en-US" sz="1800" dirty="0" smtClean="0"/>
              <a:t>Install temporary antenna and transmission line</a:t>
            </a:r>
          </a:p>
          <a:p>
            <a:r>
              <a:rPr lang="en-US" sz="1800" dirty="0" smtClean="0"/>
              <a:t>Modify building and electrical for additional transmitter</a:t>
            </a:r>
          </a:p>
          <a:p>
            <a:r>
              <a:rPr lang="en-US" sz="1800" dirty="0" smtClean="0"/>
              <a:t>Install new transmitter</a:t>
            </a:r>
          </a:p>
          <a:p>
            <a:r>
              <a:rPr lang="en-US" sz="1800" dirty="0" smtClean="0"/>
              <a:t>Install new channel mask filter</a:t>
            </a:r>
          </a:p>
          <a:p>
            <a:r>
              <a:rPr lang="en-US" sz="1800" dirty="0" smtClean="0"/>
              <a:t>Remove original antenna</a:t>
            </a:r>
          </a:p>
          <a:p>
            <a:r>
              <a:rPr lang="en-US" sz="1800" dirty="0" smtClean="0"/>
              <a:t>Remove original transmission line</a:t>
            </a:r>
          </a:p>
          <a:p>
            <a:r>
              <a:rPr lang="en-US" sz="1800" dirty="0" smtClean="0"/>
              <a:t>Install new transmission line</a:t>
            </a:r>
          </a:p>
          <a:p>
            <a:r>
              <a:rPr lang="en-US" sz="1800" dirty="0" smtClean="0"/>
              <a:t>Install new antenna</a:t>
            </a:r>
          </a:p>
          <a:p>
            <a:r>
              <a:rPr lang="en-US" sz="1800" dirty="0" smtClean="0"/>
              <a:t>Conduct system proof tests</a:t>
            </a:r>
          </a:p>
          <a:p>
            <a:r>
              <a:rPr lang="en-US" sz="1800" dirty="0" smtClean="0"/>
              <a:t>Cut over to new channel</a:t>
            </a:r>
          </a:p>
          <a:p>
            <a:r>
              <a:rPr lang="en-US" sz="1800" dirty="0" smtClean="0"/>
              <a:t>Remove temporary antenna and transmission line</a:t>
            </a:r>
          </a:p>
          <a:p>
            <a:r>
              <a:rPr lang="en-US" sz="1800" dirty="0" smtClean="0"/>
              <a:t>Remove original transmitter or convert to new channel as back up transmitter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534400" cy="514350"/>
          </a:xfrm>
        </p:spPr>
        <p:txBody>
          <a:bodyPr/>
          <a:lstStyle/>
          <a:p>
            <a:r>
              <a:rPr lang="en-US" dirty="0" smtClean="0"/>
              <a:t>Channel Change – Worst Case </a:t>
            </a:r>
            <a:r>
              <a:rPr lang="en-US" dirty="0" smtClean="0"/>
              <a:t>Impact (10%-15%)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2279"/>
            <a:ext cx="8229600" cy="3851672"/>
          </a:xfrm>
        </p:spPr>
        <p:txBody>
          <a:bodyPr/>
          <a:lstStyle/>
          <a:p>
            <a:r>
              <a:rPr lang="en-US" sz="1800" dirty="0" smtClean="0"/>
              <a:t>Acquire new site for tower and transmitter</a:t>
            </a:r>
          </a:p>
          <a:p>
            <a:r>
              <a:rPr lang="en-US" sz="1800" dirty="0" smtClean="0"/>
              <a:t>Make site improvements</a:t>
            </a:r>
          </a:p>
          <a:p>
            <a:r>
              <a:rPr lang="en-US" sz="1800" dirty="0" smtClean="0"/>
              <a:t>Build new building for transmitter</a:t>
            </a:r>
          </a:p>
          <a:p>
            <a:r>
              <a:rPr lang="en-US" sz="1800" dirty="0" smtClean="0"/>
              <a:t>Erect new tower structure</a:t>
            </a:r>
          </a:p>
          <a:p>
            <a:r>
              <a:rPr lang="en-US" sz="1800" dirty="0" smtClean="0"/>
              <a:t>Install new transmission line</a:t>
            </a:r>
          </a:p>
          <a:p>
            <a:r>
              <a:rPr lang="en-US" sz="1800" dirty="0" smtClean="0"/>
              <a:t>Install new antenna</a:t>
            </a:r>
          </a:p>
          <a:p>
            <a:r>
              <a:rPr lang="en-US" sz="1800" dirty="0" smtClean="0"/>
              <a:t>Install new transmitter</a:t>
            </a:r>
          </a:p>
          <a:p>
            <a:r>
              <a:rPr lang="en-US" sz="1800" dirty="0" smtClean="0"/>
              <a:t>Conduct system proof tests</a:t>
            </a:r>
          </a:p>
          <a:p>
            <a:r>
              <a:rPr lang="en-US" sz="1800" dirty="0" smtClean="0"/>
              <a:t>Cut over to new channel</a:t>
            </a:r>
          </a:p>
          <a:p>
            <a:r>
              <a:rPr lang="en-US" sz="1800" dirty="0" smtClean="0"/>
              <a:t>Remove old antenna and transmission line</a:t>
            </a:r>
          </a:p>
          <a:p>
            <a:r>
              <a:rPr lang="en-US" sz="1800" dirty="0" smtClean="0"/>
              <a:t>Remove old transmitter and associated equipment</a:t>
            </a:r>
          </a:p>
          <a:p>
            <a:r>
              <a:rPr lang="en-US" sz="1800" dirty="0" smtClean="0"/>
              <a:t>Restore old site 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Factors for High TPO UHF Stations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1047750"/>
          <a:ext cx="4572000" cy="3048002"/>
        </p:xfrm>
        <a:graphic>
          <a:graphicData uri="http://schemas.openxmlformats.org/drawingml/2006/table">
            <a:tbl>
              <a:tblPr/>
              <a:tblGrid>
                <a:gridCol w="292843"/>
                <a:gridCol w="2492820"/>
                <a:gridCol w="1581348"/>
                <a:gridCol w="204989"/>
              </a:tblGrid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Existing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3-Tube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IOT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$300,214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out-of-band*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$429,548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$1,633,214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$168,000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(1200')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$392,160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Antenna change out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Installation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1504950"/>
            <a:ext cx="2590800" cy="2246769"/>
          </a:xfrm>
          <a:prstGeom prst="rect">
            <a:avLst/>
          </a:prstGeom>
          <a:gradFill>
            <a:gsLst>
              <a:gs pos="0">
                <a:srgbClr val="002060">
                  <a:alpha val="56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Note:</a:t>
            </a:r>
          </a:p>
          <a:p>
            <a:pPr algn="ctr"/>
            <a:r>
              <a:rPr lang="en-US" sz="1400" b="1" dirty="0" smtClean="0"/>
              <a:t>These examples show “Hard” equipment costs only</a:t>
            </a:r>
          </a:p>
          <a:p>
            <a:pPr algn="ctr"/>
            <a:r>
              <a:rPr lang="en-US" sz="1400" b="1" dirty="0" smtClean="0"/>
              <a:t>Not included are permits, legal fees, engineering studies, disposal of old equipment, building modifications, tower modifications, etc.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6715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Total with New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ransmitter:  $2,558,374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9575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* If possible</a:t>
            </a:r>
            <a:endParaRPr lang="en-US" sz="12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Factors for </a:t>
            </a:r>
            <a:r>
              <a:rPr lang="en-US" dirty="0" smtClean="0"/>
              <a:t>Medium TPO </a:t>
            </a:r>
            <a:r>
              <a:rPr lang="en-US" dirty="0"/>
              <a:t>UHF Stations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1047750"/>
          <a:ext cx="4545624" cy="3048002"/>
        </p:xfrm>
        <a:graphic>
          <a:graphicData uri="http://schemas.openxmlformats.org/drawingml/2006/table">
            <a:tbl>
              <a:tblPr/>
              <a:tblGrid>
                <a:gridCol w="291152"/>
                <a:gridCol w="2478439"/>
                <a:gridCol w="1572226"/>
                <a:gridCol w="203807"/>
              </a:tblGrid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Existing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2-Tube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IOT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$249,976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out-of-band*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$339,310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$1,158,976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$168,000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(1200')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$222,811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2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Antenna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 out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Installation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1504950"/>
            <a:ext cx="2590800" cy="2246769"/>
          </a:xfrm>
          <a:prstGeom prst="rect">
            <a:avLst/>
          </a:prstGeom>
          <a:gradFill>
            <a:gsLst>
              <a:gs pos="0">
                <a:srgbClr val="002060">
                  <a:alpha val="56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Note:</a:t>
            </a:r>
          </a:p>
          <a:p>
            <a:pPr algn="ctr"/>
            <a:r>
              <a:rPr lang="en-US" sz="1400" b="1" dirty="0" smtClean="0"/>
              <a:t>These examples show “Hard” equipment costs only</a:t>
            </a:r>
          </a:p>
          <a:p>
            <a:pPr algn="ctr"/>
            <a:r>
              <a:rPr lang="en-US" sz="1400" b="1" dirty="0" smtClean="0"/>
              <a:t>Not included are permits, legal fees, engineering studies, disposal of old equipment, building modifications, tower modifications, etc.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09575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* If possible</a:t>
            </a:r>
            <a:endParaRPr lang="en-US" sz="12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86715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Total with New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ransmitter:  $1,884,787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Factors for </a:t>
            </a:r>
            <a:r>
              <a:rPr lang="en-US" dirty="0" smtClean="0"/>
              <a:t>Lower TPO UHF </a:t>
            </a:r>
            <a:r>
              <a:rPr lang="en-US" dirty="0"/>
              <a:t>Stations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971550"/>
          <a:ext cx="4551432" cy="3121574"/>
        </p:xfrm>
        <a:graphic>
          <a:graphicData uri="http://schemas.openxmlformats.org/drawingml/2006/table">
            <a:tbl>
              <a:tblPr/>
              <a:tblGrid>
                <a:gridCol w="291525"/>
                <a:gridCol w="2481605"/>
                <a:gridCol w="1574234"/>
                <a:gridCol w="204068"/>
              </a:tblGrid>
              <a:tr h="3905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Existing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1-Tube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IOT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$101,429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Upgrade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out-of-band*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$226,333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Transmitter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$619,429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$72,000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(1200')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$144,046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Antenna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 out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RF Line Installation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5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1504950"/>
            <a:ext cx="2590800" cy="2246769"/>
          </a:xfrm>
          <a:prstGeom prst="rect">
            <a:avLst/>
          </a:prstGeom>
          <a:gradFill>
            <a:gsLst>
              <a:gs pos="0">
                <a:srgbClr val="002060">
                  <a:alpha val="56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Note:</a:t>
            </a:r>
          </a:p>
          <a:p>
            <a:pPr algn="ctr"/>
            <a:r>
              <a:rPr lang="en-US" sz="1400" b="1" dirty="0" smtClean="0"/>
              <a:t>These examples show “Hard” equipment costs only</a:t>
            </a:r>
          </a:p>
          <a:p>
            <a:pPr algn="ctr"/>
            <a:r>
              <a:rPr lang="en-US" sz="1400" b="1" dirty="0" smtClean="0"/>
              <a:t>Not included are permits, legal fees, engineering studies, disposal of old equipment, building modifications, tower modifications, etc.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6715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Total with New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ransmitter:  $1,125,475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9575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* If possible</a:t>
            </a:r>
            <a:endParaRPr lang="en-US" sz="12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Likely Scenarios for Station Channel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031"/>
            <a:ext cx="8305800" cy="3851672"/>
          </a:xfrm>
        </p:spPr>
        <p:txBody>
          <a:bodyPr/>
          <a:lstStyle/>
          <a:p>
            <a:r>
              <a:rPr lang="en-US" sz="2000" dirty="0" smtClean="0"/>
              <a:t>Channel change within the technical limits of the existing transmitter and antenna</a:t>
            </a:r>
          </a:p>
          <a:p>
            <a:pPr lvl="1"/>
            <a:r>
              <a:rPr lang="en-US" sz="1800" dirty="0" smtClean="0"/>
              <a:t>Transmitter employs currently supported technology</a:t>
            </a:r>
          </a:p>
          <a:p>
            <a:pPr lvl="1"/>
            <a:r>
              <a:rPr lang="en-US" sz="1800" dirty="0" smtClean="0"/>
              <a:t>Estimated that &lt;5% of stations in this category</a:t>
            </a:r>
          </a:p>
          <a:p>
            <a:r>
              <a:rPr lang="en-US" sz="2000" dirty="0" smtClean="0"/>
              <a:t>Channel change beyond the technical limits of the existing  supported transmitter and antenna</a:t>
            </a:r>
          </a:p>
          <a:p>
            <a:pPr lvl="1"/>
            <a:r>
              <a:rPr lang="en-US" sz="1800" dirty="0" smtClean="0"/>
              <a:t>Transmitter employs </a:t>
            </a:r>
            <a:r>
              <a:rPr lang="en-US" sz="1800" u="sng" dirty="0" smtClean="0"/>
              <a:t>currently supported </a:t>
            </a:r>
            <a:r>
              <a:rPr lang="en-US" sz="1800" dirty="0" smtClean="0"/>
              <a:t>technology</a:t>
            </a:r>
          </a:p>
          <a:p>
            <a:pPr lvl="1"/>
            <a:r>
              <a:rPr lang="en-US" sz="1800" dirty="0" smtClean="0"/>
              <a:t>Estimated about 40% stations in this category</a:t>
            </a:r>
          </a:p>
          <a:p>
            <a:r>
              <a:rPr lang="en-US" sz="2000" dirty="0" smtClean="0"/>
              <a:t>Channel change beyond the technical limits of the existing              un-supported transmitter and antenna</a:t>
            </a:r>
          </a:p>
          <a:p>
            <a:pPr lvl="1"/>
            <a:r>
              <a:rPr lang="en-US" sz="1800" dirty="0" smtClean="0"/>
              <a:t>Transmitter is </a:t>
            </a:r>
            <a:r>
              <a:rPr lang="en-US" sz="1800" u="sng" dirty="0" smtClean="0"/>
              <a:t>no longer supported </a:t>
            </a:r>
            <a:r>
              <a:rPr lang="en-US" sz="1800" dirty="0" smtClean="0"/>
              <a:t>due to technology obsolescence</a:t>
            </a:r>
          </a:p>
          <a:p>
            <a:pPr lvl="1"/>
            <a:r>
              <a:rPr lang="en-US" sz="1800" dirty="0" smtClean="0"/>
              <a:t>Estimated  about 55% stations in this category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Issues During Channel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remain “On Air” during a channel change?</a:t>
            </a:r>
          </a:p>
          <a:p>
            <a:pPr lvl="1"/>
            <a:r>
              <a:rPr lang="en-US" dirty="0" smtClean="0"/>
              <a:t>Typical effort to change channel on transmitter in most cases will require multiple days of down time</a:t>
            </a:r>
          </a:p>
          <a:p>
            <a:pPr lvl="2"/>
            <a:r>
              <a:rPr lang="en-US" dirty="0" smtClean="0"/>
              <a:t>Either a temporary transmitter or a new replacement transmitter will be required – </a:t>
            </a:r>
            <a:r>
              <a:rPr lang="en-US" dirty="0" smtClean="0"/>
              <a:t>most </a:t>
            </a:r>
            <a:r>
              <a:rPr lang="en-US" dirty="0" smtClean="0"/>
              <a:t>probably a new transmitter will be </a:t>
            </a:r>
            <a:r>
              <a:rPr lang="en-US" dirty="0" smtClean="0"/>
              <a:t>required</a:t>
            </a:r>
          </a:p>
          <a:p>
            <a:pPr lvl="2"/>
            <a:r>
              <a:rPr lang="en-US" dirty="0" smtClean="0"/>
              <a:t>In limited instances there may be two transmitters</a:t>
            </a:r>
            <a:endParaRPr lang="en-US" dirty="0" smtClean="0"/>
          </a:p>
          <a:p>
            <a:pPr lvl="1"/>
            <a:r>
              <a:rPr lang="en-US" dirty="0" smtClean="0"/>
              <a:t>Tower structures must be able to support the addition of  temporary antennas and feed lines during the transition</a:t>
            </a:r>
          </a:p>
          <a:p>
            <a:pPr lvl="2"/>
            <a:r>
              <a:rPr lang="en-US" dirty="0" smtClean="0"/>
              <a:t>Revised EIA specs show that many towers will be overloaded</a:t>
            </a:r>
          </a:p>
          <a:p>
            <a:pPr lvl="1"/>
            <a:r>
              <a:rPr lang="en-US" dirty="0" smtClean="0"/>
              <a:t>Is building space and power available for a second transmitter during transition?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Issues During Channel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local zoning law and regulations related to facilities modification and antenna/tower changes.</a:t>
            </a:r>
          </a:p>
          <a:p>
            <a:pPr lvl="1"/>
            <a:r>
              <a:rPr lang="en-US" dirty="0" smtClean="0"/>
              <a:t>Issues are both timing and cost</a:t>
            </a:r>
          </a:p>
          <a:p>
            <a:r>
              <a:rPr lang="en-US" dirty="0" smtClean="0"/>
              <a:t>Engineering considerations related to building modifications, site surveys, tower loading evaluation, etc.</a:t>
            </a:r>
          </a:p>
          <a:p>
            <a:pPr lvl="1"/>
            <a:r>
              <a:rPr lang="en-US" dirty="0" smtClean="0"/>
              <a:t>Issues are both timing and cost</a:t>
            </a:r>
          </a:p>
          <a:p>
            <a:r>
              <a:rPr lang="en-US" dirty="0" smtClean="0"/>
              <a:t>How to reimburse if a station has 2 transmitters…1 main and 1 alternate or multiple sites?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Issues During Channel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0199"/>
            <a:ext cx="8229600" cy="3851672"/>
          </a:xfrm>
        </p:spPr>
        <p:txBody>
          <a:bodyPr/>
          <a:lstStyle/>
          <a:p>
            <a:r>
              <a:rPr lang="en-US" sz="2000" dirty="0" smtClean="0"/>
              <a:t>Limited number of qualified tower crews to change out antennas and feed lines</a:t>
            </a:r>
          </a:p>
          <a:p>
            <a:pPr lvl="1"/>
            <a:r>
              <a:rPr lang="en-US" sz="1600" dirty="0" smtClean="0"/>
              <a:t>See next slide for more details</a:t>
            </a:r>
          </a:p>
          <a:p>
            <a:r>
              <a:rPr lang="en-US" sz="2000" dirty="0" smtClean="0"/>
              <a:t>Limited number of technical crews to retune existing or install new transmitters</a:t>
            </a:r>
          </a:p>
          <a:p>
            <a:r>
              <a:rPr lang="en-US" sz="2000" dirty="0" smtClean="0"/>
              <a:t>Manufacturing capacity for replacement antennas, channel filters, RF line systems and transmitters</a:t>
            </a:r>
          </a:p>
          <a:p>
            <a:r>
              <a:rPr lang="en-US" sz="2000" dirty="0" smtClean="0"/>
              <a:t>How to deal with and compensate stations when a common antenna facility is involved</a:t>
            </a:r>
          </a:p>
          <a:p>
            <a:r>
              <a:rPr lang="en-US" sz="2000" dirty="0" smtClean="0"/>
              <a:t>How to deal with and compensate stations located at a common antenna site that do not change channel but are impacted by adding a first adjacent channel station to the common site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Issues During Channel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total of 14 tower crews in the US that have the skills, training, equipment and insurability to remove and replace heavy television transmitting antennas on tall towers</a:t>
            </a:r>
          </a:p>
          <a:p>
            <a:r>
              <a:rPr lang="en-US" dirty="0" smtClean="0"/>
              <a:t>The typical broadcast TV antenna replacement job including a temporary antenna will take from 3 to 6 weeks to complete</a:t>
            </a:r>
          </a:p>
          <a:p>
            <a:pPr lvl="1"/>
            <a:r>
              <a:rPr lang="en-US" dirty="0" smtClean="0"/>
              <a:t>Average 5 weeks including travel</a:t>
            </a:r>
          </a:p>
          <a:p>
            <a:pPr lvl="1"/>
            <a:r>
              <a:rPr lang="en-US" dirty="0" smtClean="0"/>
              <a:t>Working 52 weeks per year for 3 years, the 14 crews could do a </a:t>
            </a:r>
            <a:r>
              <a:rPr lang="en-US" u="sng" dirty="0" smtClean="0"/>
              <a:t>maximum of 434 stations</a:t>
            </a:r>
            <a:endParaRPr lang="en-US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Presented by the Laws of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to lower frequency channel assignments will mean larger antennas for equal gain or lower gain for equal sized antennas</a:t>
            </a:r>
          </a:p>
          <a:p>
            <a:pPr lvl="1"/>
            <a:r>
              <a:rPr lang="en-US" dirty="0" smtClean="0"/>
              <a:t>Tower loading limitations may impact the size of antenna or drive additional cost to reinforce the tower structure</a:t>
            </a:r>
          </a:p>
          <a:p>
            <a:pPr lvl="1"/>
            <a:r>
              <a:rPr lang="en-US" dirty="0" smtClean="0"/>
              <a:t>Lower gain antennas will require  higher transmitter power to provide equal </a:t>
            </a:r>
            <a:r>
              <a:rPr lang="en-US" dirty="0" smtClean="0"/>
              <a:t>coverage</a:t>
            </a:r>
          </a:p>
          <a:p>
            <a:pPr lvl="1"/>
            <a:r>
              <a:rPr lang="en-US" dirty="0" smtClean="0"/>
              <a:t>Ties back into industry issues (i.e., limited number of tower crews)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 Not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851672"/>
          </a:xfrm>
        </p:spPr>
        <p:txBody>
          <a:bodyPr/>
          <a:lstStyle/>
          <a:p>
            <a:r>
              <a:rPr lang="en-US" dirty="0" smtClean="0"/>
              <a:t>How many stations will move and to what frequencies?</a:t>
            </a:r>
          </a:p>
          <a:p>
            <a:r>
              <a:rPr lang="en-US" dirty="0" smtClean="0"/>
              <a:t>What will be the impact of the move for each individual station based on their unique equipment and needs?</a:t>
            </a:r>
          </a:p>
          <a:p>
            <a:r>
              <a:rPr lang="en-US" dirty="0" smtClean="0"/>
              <a:t>Over what period of time will the channel change  process occur?</a:t>
            </a:r>
          </a:p>
          <a:p>
            <a:pPr lvl="1"/>
            <a:r>
              <a:rPr lang="en-US" dirty="0" smtClean="0"/>
              <a:t>Start date</a:t>
            </a:r>
          </a:p>
          <a:p>
            <a:pPr lvl="1"/>
            <a:r>
              <a:rPr lang="en-US" dirty="0" smtClean="0"/>
              <a:t>End date</a:t>
            </a:r>
          </a:p>
          <a:p>
            <a:pPr lvl="1"/>
            <a:r>
              <a:rPr lang="en-US" dirty="0" smtClean="0"/>
              <a:t>Transition period</a:t>
            </a:r>
          </a:p>
          <a:p>
            <a:r>
              <a:rPr lang="en-US" dirty="0" smtClean="0"/>
              <a:t>Will the channel change process take place across a </a:t>
            </a:r>
            <a:r>
              <a:rPr lang="en-US" dirty="0" smtClean="0"/>
              <a:t>region, by </a:t>
            </a:r>
            <a:r>
              <a:rPr lang="en-US" dirty="0" smtClean="0"/>
              <a:t>DMA or by auction market?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Reimbursement May Be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Engineering study</a:t>
            </a:r>
          </a:p>
          <a:p>
            <a:r>
              <a:rPr lang="en-US" sz="2000" dirty="0" smtClean="0"/>
              <a:t>Transmitter(s)</a:t>
            </a:r>
          </a:p>
          <a:p>
            <a:r>
              <a:rPr lang="en-US" sz="2000" dirty="0" smtClean="0"/>
              <a:t>Transmitter installation</a:t>
            </a:r>
          </a:p>
          <a:p>
            <a:r>
              <a:rPr lang="en-US" sz="2000" dirty="0" smtClean="0"/>
              <a:t>Channel filter</a:t>
            </a:r>
          </a:p>
          <a:p>
            <a:r>
              <a:rPr lang="en-US" sz="2000" dirty="0" smtClean="0"/>
              <a:t>Antenna</a:t>
            </a:r>
          </a:p>
          <a:p>
            <a:r>
              <a:rPr lang="en-US" sz="2000" dirty="0" smtClean="0"/>
              <a:t>Tower rigging</a:t>
            </a:r>
          </a:p>
          <a:p>
            <a:r>
              <a:rPr lang="en-US" sz="2000" dirty="0" smtClean="0"/>
              <a:t>Permits</a:t>
            </a:r>
          </a:p>
          <a:p>
            <a:r>
              <a:rPr lang="en-US" sz="2000" dirty="0" smtClean="0"/>
              <a:t>Building modifications</a:t>
            </a:r>
          </a:p>
          <a:p>
            <a:r>
              <a:rPr lang="en-US" sz="2000" dirty="0" smtClean="0"/>
              <a:t>Electrical service modifications</a:t>
            </a:r>
          </a:p>
          <a:p>
            <a:r>
              <a:rPr lang="en-US" sz="2000" dirty="0" smtClean="0"/>
              <a:t>Leasing temporary antenna and transmission line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Tower loading study</a:t>
            </a:r>
          </a:p>
          <a:p>
            <a:r>
              <a:rPr lang="en-US" sz="2000" dirty="0" smtClean="0"/>
              <a:t>Proof of performance testing</a:t>
            </a:r>
          </a:p>
          <a:p>
            <a:r>
              <a:rPr lang="en-US" sz="2000" dirty="0" smtClean="0"/>
              <a:t>Coverage verification</a:t>
            </a:r>
          </a:p>
          <a:p>
            <a:r>
              <a:rPr lang="en-US" sz="2000" dirty="0" smtClean="0"/>
              <a:t>Transmission line</a:t>
            </a:r>
          </a:p>
          <a:p>
            <a:r>
              <a:rPr lang="en-US" sz="2000" dirty="0" smtClean="0"/>
              <a:t>Channel combiners at common sites</a:t>
            </a:r>
          </a:p>
          <a:p>
            <a:r>
              <a:rPr lang="en-US" sz="2000" dirty="0" smtClean="0"/>
              <a:t>Constructing a new tower if needed</a:t>
            </a:r>
          </a:p>
          <a:p>
            <a:r>
              <a:rPr lang="en-US" sz="2000" dirty="0" smtClean="0"/>
              <a:t>Legal services for filing</a:t>
            </a:r>
          </a:p>
          <a:p>
            <a:r>
              <a:rPr lang="en-US" sz="2000" dirty="0" smtClean="0"/>
              <a:t>Clean up and removal of old equipment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rrisBroadcast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ED1C24"/>
      </a:accent1>
      <a:accent2>
        <a:srgbClr val="CD7728"/>
      </a:accent2>
      <a:accent3>
        <a:srgbClr val="5B5618"/>
      </a:accent3>
      <a:accent4>
        <a:srgbClr val="51324E"/>
      </a:accent4>
      <a:accent5>
        <a:srgbClr val="394A59"/>
      </a:accent5>
      <a:accent6>
        <a:srgbClr val="522C1B"/>
      </a:accent6>
      <a:hlink>
        <a:srgbClr val="ED1C24"/>
      </a:hlink>
      <a:folHlink>
        <a:srgbClr val="ED1C24"/>
      </a:folHlink>
    </a:clrScheme>
    <a:fontScheme name="HarrisBroadca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D2C77EFE4933409B61905FDA494BC8" ma:contentTypeVersion="0" ma:contentTypeDescription="Create a new document." ma:contentTypeScope="" ma:versionID="baa641a2173168cdfbc7c9ee1e7bc8c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220C0CF-5498-4D1F-87C1-E235B7B19311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90FC92-5E63-4D39-BE8A-165C72CA5E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04766-5CF8-43CE-8B38-D4FBA9E1CC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1226</Words>
  <Application>Microsoft Office PowerPoint</Application>
  <PresentationFormat>On-screen Show (16:9)</PresentationFormat>
  <Paragraphs>266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Broadcaster Relocation Fund Workshop Expanded Presentation</vt:lpstr>
      <vt:lpstr>Likely Scenarios for Station Channel Changes</vt:lpstr>
      <vt:lpstr>Station Issues During Channel Change </vt:lpstr>
      <vt:lpstr>Station Issues During Channel Change </vt:lpstr>
      <vt:lpstr>Industry Issues During Channel Change </vt:lpstr>
      <vt:lpstr>Industry Issues During Channel Change </vt:lpstr>
      <vt:lpstr>Issues Presented by the Laws of Physics</vt:lpstr>
      <vt:lpstr>What We Do Not Know</vt:lpstr>
      <vt:lpstr>Where Reimbursement May Be Needed</vt:lpstr>
      <vt:lpstr>Channel Change – Least Impact ( &lt;5%)</vt:lpstr>
      <vt:lpstr>Channel Change – Moderate Impact (15%-25%)</vt:lpstr>
      <vt:lpstr>Channel Change – Likely Impact (45%-55%) </vt:lpstr>
      <vt:lpstr>Channel Change – Almost Worst Case Impact (20%-25%) </vt:lpstr>
      <vt:lpstr>Channel Change – Worst Case Impact (10%-15%) </vt:lpstr>
      <vt:lpstr>Cost Factors for High TPO UHF Stations</vt:lpstr>
      <vt:lpstr>Cost Factors for Medium TPO UHF Stations</vt:lpstr>
      <vt:lpstr>Cost Factors for Lower TPO UHF Stations</vt:lpstr>
      <vt:lpstr>Questions?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 2012 PowerPoint Template</dc:title>
  <dc:creator>Stacey Stith</dc:creator>
  <cp:lastModifiedBy>emorri05</cp:lastModifiedBy>
  <cp:revision>296</cp:revision>
  <dcterms:created xsi:type="dcterms:W3CDTF">2012-01-29T06:23:25Z</dcterms:created>
  <dcterms:modified xsi:type="dcterms:W3CDTF">2012-06-21T21:07:30Z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0x010100FAD2C77EFE4933409B61905FDA494BC8</vt:lpwstr>
  </property>
</Properties>
</file>