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45"/>
  </p:notesMasterIdLst>
  <p:handoutMasterIdLst>
    <p:handoutMasterId r:id="rId46"/>
  </p:handoutMasterIdLst>
  <p:sldIdLst>
    <p:sldId id="256" r:id="rId2"/>
    <p:sldId id="606" r:id="rId3"/>
    <p:sldId id="605" r:id="rId4"/>
    <p:sldId id="612" r:id="rId5"/>
    <p:sldId id="613" r:id="rId6"/>
    <p:sldId id="631" r:id="rId7"/>
    <p:sldId id="635" r:id="rId8"/>
    <p:sldId id="589" r:id="rId9"/>
    <p:sldId id="560" r:id="rId10"/>
    <p:sldId id="592" r:id="rId11"/>
    <p:sldId id="607" r:id="rId12"/>
    <p:sldId id="609" r:id="rId13"/>
    <p:sldId id="634" r:id="rId14"/>
    <p:sldId id="610" r:id="rId15"/>
    <p:sldId id="633" r:id="rId16"/>
    <p:sldId id="603" r:id="rId17"/>
    <p:sldId id="591" r:id="rId18"/>
    <p:sldId id="590" r:id="rId19"/>
    <p:sldId id="632" r:id="rId20"/>
    <p:sldId id="638" r:id="rId21"/>
    <p:sldId id="564" r:id="rId22"/>
    <p:sldId id="479" r:id="rId23"/>
    <p:sldId id="567" r:id="rId24"/>
    <p:sldId id="559" r:id="rId25"/>
    <p:sldId id="593" r:id="rId26"/>
    <p:sldId id="594" r:id="rId27"/>
    <p:sldId id="499" r:id="rId28"/>
    <p:sldId id="580" r:id="rId29"/>
    <p:sldId id="579" r:id="rId30"/>
    <p:sldId id="596" r:id="rId31"/>
    <p:sldId id="597" r:id="rId32"/>
    <p:sldId id="507" r:id="rId33"/>
    <p:sldId id="582" r:id="rId34"/>
    <p:sldId id="622" r:id="rId35"/>
    <p:sldId id="623" r:id="rId36"/>
    <p:sldId id="624" r:id="rId37"/>
    <p:sldId id="625" r:id="rId38"/>
    <p:sldId id="601" r:id="rId39"/>
    <p:sldId id="602" r:id="rId40"/>
    <p:sldId id="636" r:id="rId41"/>
    <p:sldId id="630" r:id="rId42"/>
    <p:sldId id="566" r:id="rId43"/>
    <p:sldId id="520" r:id="rId44"/>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C04"/>
    <a:srgbClr val="FE02C8"/>
    <a:srgbClr val="037AFD"/>
    <a:srgbClr val="FC1C04"/>
    <a:srgbClr val="0FC6F1"/>
    <a:srgbClr val="FFCC00"/>
    <a:srgbClr val="FF6600"/>
    <a:srgbClr val="00FF00"/>
    <a:srgbClr val="00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2357" autoAdjust="0"/>
  </p:normalViewPr>
  <p:slideViewPr>
    <p:cSldViewPr>
      <p:cViewPr varScale="1">
        <p:scale>
          <a:sx n="86" d="100"/>
          <a:sy n="86" d="100"/>
        </p:scale>
        <p:origin x="-922"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dirty="0"/>
            </a:lvl1pPr>
          </a:lstStyle>
          <a:p>
            <a:pPr>
              <a:defRPr/>
            </a:pPr>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84B434F1-3652-4B9C-97FF-9877F9C61229}" type="datetimeFigureOut">
              <a:rPr lang="en-US"/>
              <a:pPr>
                <a:defRPr/>
              </a:pPr>
              <a:t>5/11/2015</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dirty="0"/>
            </a:lvl1pPr>
          </a:lstStyle>
          <a:p>
            <a:pPr>
              <a:defRPr/>
            </a:pPr>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6ED1CAAF-F916-4357-BEA7-E7EE5797AC83}" type="slidenum">
              <a:rPr lang="en-US"/>
              <a:pPr>
                <a:defRPr/>
              </a:pPr>
              <a:t>‹#›</a:t>
            </a:fld>
            <a:endParaRPr lang="en-US" dirty="0"/>
          </a:p>
        </p:txBody>
      </p:sp>
    </p:spTree>
    <p:extLst>
      <p:ext uri="{BB962C8B-B14F-4D97-AF65-F5344CB8AC3E}">
        <p14:creationId xmlns:p14="http://schemas.microsoft.com/office/powerpoint/2010/main" val="1218773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57E76B26-7FA3-44D3-AADA-A30EA5FCF9EA}" type="datetimeFigureOut">
              <a:rPr lang="en-US" smtClean="0"/>
              <a:t>5/11/2015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145AA7CC-6BF1-43D7-A423-A5B787E93E02}" type="slidenum">
              <a:rPr lang="en-US" smtClean="0"/>
              <a:t>‹#›</a:t>
            </a:fld>
            <a:endParaRPr lang="en-US"/>
          </a:p>
        </p:txBody>
      </p:sp>
    </p:spTree>
    <p:extLst>
      <p:ext uri="{BB962C8B-B14F-4D97-AF65-F5344CB8AC3E}">
        <p14:creationId xmlns:p14="http://schemas.microsoft.com/office/powerpoint/2010/main" val="2321312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to include wetlands.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a:t>
            </a:fld>
            <a:endParaRPr lang="en-US"/>
          </a:p>
        </p:txBody>
      </p:sp>
    </p:spTree>
    <p:extLst>
      <p:ext uri="{BB962C8B-B14F-4D97-AF65-F5344CB8AC3E}">
        <p14:creationId xmlns:p14="http://schemas.microsoft.com/office/powerpoint/2010/main" val="202337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with new screen shots (IPaC has updated the</a:t>
            </a:r>
            <a:r>
              <a:rPr lang="en-US" baseline="0" dirty="0" smtClean="0"/>
              <a:t> tool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13</a:t>
            </a:fld>
            <a:endParaRPr lang="en-US"/>
          </a:p>
        </p:txBody>
      </p:sp>
    </p:spTree>
    <p:extLst>
      <p:ext uri="{BB962C8B-B14F-4D97-AF65-F5344CB8AC3E}">
        <p14:creationId xmlns:p14="http://schemas.microsoft.com/office/powerpoint/2010/main" val="4161160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with new screen shots (IPaC has updated the</a:t>
            </a:r>
            <a:r>
              <a:rPr lang="en-US" baseline="0" dirty="0" smtClean="0"/>
              <a:t> tool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14</a:t>
            </a:fld>
            <a:endParaRPr lang="en-US"/>
          </a:p>
        </p:txBody>
      </p:sp>
    </p:spTree>
    <p:extLst>
      <p:ext uri="{BB962C8B-B14F-4D97-AF65-F5344CB8AC3E}">
        <p14:creationId xmlns:p14="http://schemas.microsoft.com/office/powerpoint/2010/main" val="1092762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with new screen shots (IPaC has updated the</a:t>
            </a:r>
            <a:r>
              <a:rPr lang="en-US" baseline="0" dirty="0" smtClean="0"/>
              <a:t> tool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15</a:t>
            </a:fld>
            <a:endParaRPr lang="en-US"/>
          </a:p>
        </p:txBody>
      </p:sp>
    </p:spTree>
    <p:extLst>
      <p:ext uri="{BB962C8B-B14F-4D97-AF65-F5344CB8AC3E}">
        <p14:creationId xmlns:p14="http://schemas.microsoft.com/office/powerpoint/2010/main" val="3768148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16</a:t>
            </a:fld>
            <a:endParaRPr lang="en-US"/>
          </a:p>
        </p:txBody>
      </p:sp>
    </p:spTree>
    <p:extLst>
      <p:ext uri="{BB962C8B-B14F-4D97-AF65-F5344CB8AC3E}">
        <p14:creationId xmlns:p14="http://schemas.microsoft.com/office/powerpoint/2010/main" val="61060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text from Jill’s California slides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19</a:t>
            </a:fld>
            <a:endParaRPr lang="en-US"/>
          </a:p>
        </p:txBody>
      </p:sp>
    </p:spTree>
    <p:extLst>
      <p:ext uri="{BB962C8B-B14F-4D97-AF65-F5344CB8AC3E}">
        <p14:creationId xmlns:p14="http://schemas.microsoft.com/office/powerpoint/2010/main" val="3902996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to include wetlands.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20</a:t>
            </a:fld>
            <a:endParaRPr lang="en-US"/>
          </a:p>
        </p:txBody>
      </p:sp>
    </p:spTree>
    <p:extLst>
      <p:ext uri="{BB962C8B-B14F-4D97-AF65-F5344CB8AC3E}">
        <p14:creationId xmlns:p14="http://schemas.microsoft.com/office/powerpoint/2010/main" val="2023379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bullets rearranged</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23</a:t>
            </a:fld>
            <a:endParaRPr lang="en-US"/>
          </a:p>
        </p:txBody>
      </p:sp>
    </p:spTree>
    <p:extLst>
      <p:ext uri="{BB962C8B-B14F-4D97-AF65-F5344CB8AC3E}">
        <p14:creationId xmlns:p14="http://schemas.microsoft.com/office/powerpoint/2010/main" val="573044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explanation</a:t>
            </a:r>
            <a:r>
              <a:rPr lang="en-US" baseline="0" dirty="0" smtClean="0"/>
              <a:t> of lighting deviation process- handout included in audience materials. </a:t>
            </a:r>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34</a:t>
            </a:fld>
            <a:endParaRPr lang="en-US" dirty="0"/>
          </a:p>
        </p:txBody>
      </p:sp>
    </p:spTree>
    <p:extLst>
      <p:ext uri="{BB962C8B-B14F-4D97-AF65-F5344CB8AC3E}">
        <p14:creationId xmlns:p14="http://schemas.microsoft.com/office/powerpoint/2010/main" val="2371494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Detailed explanation</a:t>
            </a:r>
            <a:r>
              <a:rPr lang="en-US" baseline="0" dirty="0" smtClean="0"/>
              <a:t> of lighting deviation process- handout included in audience materials. </a:t>
            </a:r>
            <a:endParaRPr lang="en-US" dirty="0" smtClean="0"/>
          </a:p>
          <a:p>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35</a:t>
            </a:fld>
            <a:endParaRPr lang="en-US" dirty="0"/>
          </a:p>
        </p:txBody>
      </p:sp>
    </p:spTree>
    <p:extLst>
      <p:ext uri="{BB962C8B-B14F-4D97-AF65-F5344CB8AC3E}">
        <p14:creationId xmlns:p14="http://schemas.microsoft.com/office/powerpoint/2010/main" val="1040309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Detailed explanation</a:t>
            </a:r>
            <a:r>
              <a:rPr lang="en-US" baseline="0" dirty="0" smtClean="0"/>
              <a:t> of lighting deviation process- handout included in audience materials. </a:t>
            </a:r>
            <a:endParaRPr lang="en-US" dirty="0" smtClean="0"/>
          </a:p>
          <a:p>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36</a:t>
            </a:fld>
            <a:endParaRPr lang="en-US" dirty="0"/>
          </a:p>
        </p:txBody>
      </p:sp>
    </p:spTree>
    <p:extLst>
      <p:ext uri="{BB962C8B-B14F-4D97-AF65-F5344CB8AC3E}">
        <p14:creationId xmlns:p14="http://schemas.microsoft.com/office/powerpoint/2010/main" val="1040309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Erica’s talk</a:t>
            </a:r>
            <a:r>
              <a:rPr lang="en-US" baseline="0" dirty="0" smtClean="0"/>
              <a:t> as she will be covering some of this.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3</a:t>
            </a:fld>
            <a:endParaRPr lang="en-US"/>
          </a:p>
        </p:txBody>
      </p:sp>
    </p:spTree>
    <p:extLst>
      <p:ext uri="{BB962C8B-B14F-4D97-AF65-F5344CB8AC3E}">
        <p14:creationId xmlns:p14="http://schemas.microsoft.com/office/powerpoint/2010/main" val="55532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Detailed explanation</a:t>
            </a:r>
            <a:r>
              <a:rPr lang="en-US" baseline="0" dirty="0" smtClean="0"/>
              <a:t> of lighting deviation process- handout included in audience materials. </a:t>
            </a:r>
            <a:endParaRPr lang="en-US" dirty="0" smtClean="0"/>
          </a:p>
          <a:p>
            <a:endParaRPr lang="en-US" dirty="0"/>
          </a:p>
        </p:txBody>
      </p:sp>
      <p:sp>
        <p:nvSpPr>
          <p:cNvPr id="4" name="Slide Number Placeholder 3"/>
          <p:cNvSpPr>
            <a:spLocks noGrp="1"/>
          </p:cNvSpPr>
          <p:nvPr>
            <p:ph type="sldNum" sz="quarter" idx="10"/>
          </p:nvPr>
        </p:nvSpPr>
        <p:spPr/>
        <p:txBody>
          <a:bodyPr/>
          <a:lstStyle/>
          <a:p>
            <a:fld id="{92475343-9FF7-4A60-A843-A0423847F4FF}" type="slidenum">
              <a:rPr lang="en-US" smtClean="0"/>
              <a:t>37</a:t>
            </a:fld>
            <a:endParaRPr lang="en-US" dirty="0"/>
          </a:p>
        </p:txBody>
      </p:sp>
    </p:spTree>
    <p:extLst>
      <p:ext uri="{BB962C8B-B14F-4D97-AF65-F5344CB8AC3E}">
        <p14:creationId xmlns:p14="http://schemas.microsoft.com/office/powerpoint/2010/main" val="31192592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38</a:t>
            </a:fld>
            <a:endParaRPr lang="en-US"/>
          </a:p>
        </p:txBody>
      </p:sp>
    </p:spTree>
    <p:extLst>
      <p:ext uri="{BB962C8B-B14F-4D97-AF65-F5344CB8AC3E}">
        <p14:creationId xmlns:p14="http://schemas.microsoft.com/office/powerpoint/2010/main" val="400717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39</a:t>
            </a:fld>
            <a:endParaRPr lang="en-US"/>
          </a:p>
        </p:txBody>
      </p:sp>
    </p:spTree>
    <p:extLst>
      <p:ext uri="{BB962C8B-B14F-4D97-AF65-F5344CB8AC3E}">
        <p14:creationId xmlns:p14="http://schemas.microsoft.com/office/powerpoint/2010/main" val="2930932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to include wetlands.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40</a:t>
            </a:fld>
            <a:endParaRPr lang="en-US"/>
          </a:p>
        </p:txBody>
      </p:sp>
    </p:spTree>
    <p:extLst>
      <p:ext uri="{BB962C8B-B14F-4D97-AF65-F5344CB8AC3E}">
        <p14:creationId xmlns:p14="http://schemas.microsoft.com/office/powerpoint/2010/main" val="2023379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added from USFS</a:t>
            </a:r>
            <a:r>
              <a:rPr lang="en-US" baseline="0" dirty="0" smtClean="0"/>
              <a:t> / BLM </a:t>
            </a:r>
            <a:r>
              <a:rPr lang="en-US" baseline="0" dirty="0" err="1" smtClean="0"/>
              <a:t>prsentation</a:t>
            </a:r>
            <a:endParaRPr lang="en-US" baseline="0" dirty="0" smtClean="0"/>
          </a:p>
          <a:p>
            <a:r>
              <a:rPr lang="en-US" dirty="0" smtClean="0"/>
              <a:t>In addition</a:t>
            </a:r>
            <a:r>
              <a:rPr lang="en-US" baseline="0" dirty="0" smtClean="0"/>
              <a:t> to the USFWS guidelines for nest buffers, you may also want to consider this information. </a:t>
            </a:r>
            <a:r>
              <a:rPr lang="en-US" b="1" baseline="0" dirty="0" smtClean="0"/>
              <a:t>Note that Eagle nests may not be included in the IPaC output and other databases may need to be included in your review (e.g., AKN).</a:t>
            </a:r>
            <a:endParaRPr lang="en-US" b="1" dirty="0"/>
          </a:p>
        </p:txBody>
      </p:sp>
      <p:sp>
        <p:nvSpPr>
          <p:cNvPr id="4" name="Slide Number Placeholder 3"/>
          <p:cNvSpPr>
            <a:spLocks noGrp="1"/>
          </p:cNvSpPr>
          <p:nvPr>
            <p:ph type="sldNum" sz="quarter" idx="10"/>
          </p:nvPr>
        </p:nvSpPr>
        <p:spPr/>
        <p:txBody>
          <a:bodyPr/>
          <a:lstStyle/>
          <a:p>
            <a:fld id="{92475343-9FF7-4A60-A843-A0423847F4FF}" type="slidenum">
              <a:rPr lang="en-US" smtClean="0"/>
              <a:t>41</a:t>
            </a:fld>
            <a:endParaRPr lang="en-US" dirty="0"/>
          </a:p>
        </p:txBody>
      </p:sp>
    </p:spTree>
    <p:extLst>
      <p:ext uri="{BB962C8B-B14F-4D97-AF65-F5344CB8AC3E}">
        <p14:creationId xmlns:p14="http://schemas.microsoft.com/office/powerpoint/2010/main" val="157085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Bring it</a:t>
            </a:r>
            <a:r>
              <a:rPr lang="en-US" baseline="0" dirty="0" smtClean="0"/>
              <a:t> all together </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42</a:t>
            </a:fld>
            <a:endParaRPr lang="en-US"/>
          </a:p>
        </p:txBody>
      </p:sp>
    </p:spTree>
    <p:extLst>
      <p:ext uri="{BB962C8B-B14F-4D97-AF65-F5344CB8AC3E}">
        <p14:creationId xmlns:p14="http://schemas.microsoft.com/office/powerpoint/2010/main" val="116799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new slide</a:t>
            </a:r>
          </a:p>
          <a:p>
            <a:r>
              <a:rPr lang="en-US" dirty="0" smtClean="0"/>
              <a:t>Let’s consider wetlands in more depth. Clean Water Act</a:t>
            </a:r>
            <a:r>
              <a:rPr lang="en-US" baseline="0" dirty="0" smtClean="0"/>
              <a:t> refers to wetlands as</a:t>
            </a:r>
            <a:r>
              <a:rPr lang="en-US" dirty="0" smtClean="0"/>
              <a:t> </a:t>
            </a:r>
            <a:r>
              <a:rPr lang="en-US" sz="1200" b="0" i="0" u="none" strike="noStrike" kern="1200" baseline="0" dirty="0" smtClean="0">
                <a:solidFill>
                  <a:schemeClr val="tx1"/>
                </a:solidFill>
                <a:latin typeface="+mn-lt"/>
                <a:ea typeface="+mn-ea"/>
                <a:cs typeface="+mn-cs"/>
              </a:rPr>
              <a:t>“areas that are inundated or saturated by surface or ground water at a frequency and duration sufficient to support, and that under normal circumstances do support, a prevalence of vegetation typically adapted for life in saturated soil conditions. Wetlands generally include swamps, marshes, bogs, and similar areas.”</a:t>
            </a:r>
            <a:r>
              <a:rPr lang="en-US" dirty="0" smtClean="0"/>
              <a:t> </a:t>
            </a:r>
          </a:p>
          <a:p>
            <a:endParaRPr lang="en-US" dirty="0" smtClean="0"/>
          </a:p>
          <a:p>
            <a:r>
              <a:rPr lang="en-US" dirty="0" smtClean="0"/>
              <a:t>Ecological function and value:</a:t>
            </a:r>
          </a:p>
          <a:p>
            <a:r>
              <a:rPr lang="en-US" dirty="0" smtClean="0"/>
              <a:t>Flood</a:t>
            </a:r>
            <a:r>
              <a:rPr lang="en-US" baseline="0" dirty="0" smtClean="0"/>
              <a:t> control (storage of water (hydrology), recharging ground water, reducing the flow velocity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water quality (Transformation of nutrients and pollutants, catches sediment) </a:t>
            </a:r>
            <a:endParaRPr lang="en-US" dirty="0" smtClean="0"/>
          </a:p>
          <a:p>
            <a:r>
              <a:rPr lang="en-US" baseline="0" dirty="0" smtClean="0"/>
              <a:t>Diversity (“habitat”, t</a:t>
            </a:r>
            <a:r>
              <a:rPr lang="en-US" sz="1200" dirty="0" smtClean="0"/>
              <a:t>hey provide food, water, and shelter for fish, shellfish, birds, and mammals, and they serve as a breeding ground and nursery for numerous species. Many endangered plant and animal species are dependent on wetland habitats for their survival. Different</a:t>
            </a:r>
            <a:r>
              <a:rPr lang="en-US" sz="1200" baseline="0" dirty="0" smtClean="0"/>
              <a:t> wetlands have different values even those flooded only a portion of the year.</a:t>
            </a:r>
            <a:endParaRPr lang="en-US" sz="1200" dirty="0" smtClean="0"/>
          </a:p>
          <a:p>
            <a:r>
              <a:rPr lang="en-US" baseline="0" dirty="0" smtClean="0"/>
              <a:t>Recreation</a:t>
            </a:r>
          </a:p>
          <a:p>
            <a:r>
              <a:rPr lang="en-US" baseline="0" dirty="0" smtClean="0"/>
              <a:t>Natural heritage (historical values, also current collection and value of wild products by native people, such as wild rice)</a:t>
            </a:r>
          </a:p>
        </p:txBody>
      </p:sp>
      <p:sp>
        <p:nvSpPr>
          <p:cNvPr id="4" name="Slide Number Placeholder 3"/>
          <p:cNvSpPr>
            <a:spLocks noGrp="1"/>
          </p:cNvSpPr>
          <p:nvPr>
            <p:ph type="sldNum" sz="quarter" idx="10"/>
          </p:nvPr>
        </p:nvSpPr>
        <p:spPr/>
        <p:txBody>
          <a:bodyPr/>
          <a:lstStyle/>
          <a:p>
            <a:fld id="{145AA7CC-6BF1-43D7-A423-A5B787E93E02}" type="slidenum">
              <a:rPr lang="en-US" smtClean="0"/>
              <a:t>4</a:t>
            </a:fld>
            <a:endParaRPr lang="en-US"/>
          </a:p>
        </p:txBody>
      </p:sp>
    </p:spTree>
    <p:extLst>
      <p:ext uri="{BB962C8B-B14F-4D97-AF65-F5344CB8AC3E}">
        <p14:creationId xmlns:p14="http://schemas.microsoft.com/office/powerpoint/2010/main" val="55532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new slide</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a:t>
            </a:r>
            <a:r>
              <a:rPr lang="en-US" sz="1200" b="0" i="1" u="none" strike="noStrike" kern="1200" baseline="0" dirty="0" smtClean="0">
                <a:solidFill>
                  <a:schemeClr val="tx1"/>
                </a:solidFill>
                <a:latin typeface="+mn-lt"/>
                <a:ea typeface="+mn-ea"/>
                <a:cs typeface="+mn-cs"/>
              </a:rPr>
              <a:t>individual permit </a:t>
            </a:r>
            <a:r>
              <a:rPr lang="en-US" sz="1200" b="0" i="0" u="none" strike="noStrike" kern="1200" baseline="0" dirty="0" smtClean="0">
                <a:solidFill>
                  <a:schemeClr val="tx1"/>
                </a:solidFill>
                <a:latin typeface="+mn-lt"/>
                <a:ea typeface="+mn-ea"/>
                <a:cs typeface="+mn-cs"/>
              </a:rPr>
              <a:t>is required for potentially significant impacts.  However, for most discharges that will have only minimal adverse effects, a </a:t>
            </a:r>
            <a:r>
              <a:rPr lang="en-US" sz="1200" b="0" i="1" u="none" strike="noStrike" kern="1200" baseline="0" dirty="0" smtClean="0">
                <a:solidFill>
                  <a:schemeClr val="tx1"/>
                </a:solidFill>
                <a:latin typeface="+mn-lt"/>
                <a:ea typeface="+mn-ea"/>
                <a:cs typeface="+mn-cs"/>
              </a:rPr>
              <a:t>general permit </a:t>
            </a:r>
            <a:r>
              <a:rPr lang="en-US" sz="1200" b="0" i="0" u="none" strike="noStrike" kern="1200" baseline="0" dirty="0" smtClean="0">
                <a:solidFill>
                  <a:schemeClr val="tx1"/>
                </a:solidFill>
                <a:latin typeface="+mn-lt"/>
                <a:ea typeface="+mn-ea"/>
                <a:cs typeface="+mn-cs"/>
              </a:rPr>
              <a:t>may be suitable. General permits are issued on a nationwide, regional, or State basis for particular categories of activities. The general permit process eliminates individual  review and allows certain activities to proceed with little or no delay, provided that the general or specific conditions for the general permit are met.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Some state and local governments require additional permits or authorizations.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5</a:t>
            </a:fld>
            <a:endParaRPr lang="en-US"/>
          </a:p>
        </p:txBody>
      </p:sp>
    </p:spTree>
    <p:extLst>
      <p:ext uri="{BB962C8B-B14F-4D97-AF65-F5344CB8AC3E}">
        <p14:creationId xmlns:p14="http://schemas.microsoft.com/office/powerpoint/2010/main" val="55532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new slide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Wetland</a:t>
            </a:r>
            <a:r>
              <a:rPr lang="en-US" baseline="0" dirty="0" smtClean="0"/>
              <a:t> v</a:t>
            </a:r>
            <a:r>
              <a:rPr lang="en-US" dirty="0" smtClean="0"/>
              <a:t>egetation, hydrology,</a:t>
            </a:r>
            <a:r>
              <a:rPr lang="en-US" baseline="0" dirty="0" smtClean="0"/>
              <a:t> and hydric soils must be present in order to be a wetland. Work with a wetland specialist and/or the USACE office to determine if your project site is in a wetland and which permits are required.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6</a:t>
            </a:fld>
            <a:endParaRPr lang="en-US"/>
          </a:p>
        </p:txBody>
      </p:sp>
    </p:spTree>
    <p:extLst>
      <p:ext uri="{BB962C8B-B14F-4D97-AF65-F5344CB8AC3E}">
        <p14:creationId xmlns:p14="http://schemas.microsoft.com/office/powerpoint/2010/main" val="555323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**Revised</a:t>
            </a:r>
            <a:r>
              <a:rPr lang="en-US" baseline="0" dirty="0" smtClean="0"/>
              <a:t> to include wetlands.</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7</a:t>
            </a:fld>
            <a:endParaRPr lang="en-US"/>
          </a:p>
        </p:txBody>
      </p:sp>
    </p:spTree>
    <p:extLst>
      <p:ext uri="{BB962C8B-B14F-4D97-AF65-F5344CB8AC3E}">
        <p14:creationId xmlns:p14="http://schemas.microsoft.com/office/powerpoint/2010/main" val="2023379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8</a:t>
            </a:fld>
            <a:endParaRPr lang="en-US"/>
          </a:p>
        </p:txBody>
      </p:sp>
    </p:spTree>
    <p:extLst>
      <p:ext uri="{BB962C8B-B14F-4D97-AF65-F5344CB8AC3E}">
        <p14:creationId xmlns:p14="http://schemas.microsoft.com/office/powerpoint/2010/main" val="4054166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with new screen shots (IPaC has updated the</a:t>
            </a:r>
            <a:r>
              <a:rPr lang="en-US" baseline="0" dirty="0" smtClean="0"/>
              <a:t> tool appearance)</a:t>
            </a:r>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11</a:t>
            </a:fld>
            <a:endParaRPr lang="en-US"/>
          </a:p>
        </p:txBody>
      </p:sp>
    </p:spTree>
    <p:extLst>
      <p:ext uri="{BB962C8B-B14F-4D97-AF65-F5344CB8AC3E}">
        <p14:creationId xmlns:p14="http://schemas.microsoft.com/office/powerpoint/2010/main" val="3588219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***Updated with new screen shots (IPaC has updated the</a:t>
            </a:r>
            <a:r>
              <a:rPr lang="en-US" baseline="0" dirty="0" smtClean="0"/>
              <a:t> tool appearance)</a:t>
            </a:r>
            <a:endParaRPr lang="en-US" dirty="0" smtClean="0"/>
          </a:p>
          <a:p>
            <a:endParaRPr lang="en-US" dirty="0"/>
          </a:p>
        </p:txBody>
      </p:sp>
      <p:sp>
        <p:nvSpPr>
          <p:cNvPr id="4" name="Slide Number Placeholder 3"/>
          <p:cNvSpPr>
            <a:spLocks noGrp="1"/>
          </p:cNvSpPr>
          <p:nvPr>
            <p:ph type="sldNum" sz="quarter" idx="10"/>
          </p:nvPr>
        </p:nvSpPr>
        <p:spPr/>
        <p:txBody>
          <a:bodyPr/>
          <a:lstStyle/>
          <a:p>
            <a:fld id="{145AA7CC-6BF1-43D7-A423-A5B787E93E02}" type="slidenum">
              <a:rPr lang="en-US" smtClean="0"/>
              <a:t>12</a:t>
            </a:fld>
            <a:endParaRPr lang="en-US"/>
          </a:p>
        </p:txBody>
      </p:sp>
    </p:spTree>
    <p:extLst>
      <p:ext uri="{BB962C8B-B14F-4D97-AF65-F5344CB8AC3E}">
        <p14:creationId xmlns:p14="http://schemas.microsoft.com/office/powerpoint/2010/main" val="2783165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A74569-5D29-433B-B00C-A1FD4A7F19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75BCDA4-2F5C-4B6E-A32D-D16F6221DFD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9B3741D-66BE-401E-A4C1-B9754443BEC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3C2EF493-E96C-44B6-9B0A-16B3E915742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188BD5C-AB12-4434-AEAA-E937727E5A50}"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dirty="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10D1767-B889-4C4F-ACF4-9735B78BC94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5AAB3B3-FD6E-4D9B-921E-D988628CD1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51F25E-6F7F-40F4-B3DD-69B50713AB0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1E3D930-D99C-4130-9315-099FE39129B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CF76868-DBF1-4254-A983-5CB9E5D6758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5ED6D30-27EE-4589-B8D0-571274A3F2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E548F7A-63ED-444D-83B0-B99CE2521D9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7176A1-4762-45BF-B647-3E383FFD32F8}"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CD950FD-D36B-40B1-86BA-0E5C45DD836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FD4D594-D4B4-4FDD-B763-BE61167BA17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dirty="0"/>
            </a:lvl1pPr>
          </a:lstStyle>
          <a:p>
            <a:pPr>
              <a:defRPr/>
            </a:pPr>
            <a:endParaRPr lang="en-US" dirty="0"/>
          </a:p>
        </p:txBody>
      </p:sp>
      <p:sp>
        <p:nvSpPr>
          <p:cNvPr id="104453"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dirty="0"/>
            </a:lvl1pPr>
          </a:lstStyle>
          <a:p>
            <a:pPr>
              <a:defRPr/>
            </a:pPr>
            <a:endParaRPr lang="en-US" dirty="0"/>
          </a:p>
        </p:txBody>
      </p:sp>
      <p:sp>
        <p:nvSpPr>
          <p:cNvPr id="104454"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003A35CD-E3FB-4F5C-9796-CCDF15AF4C6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748" r:id="rId2"/>
    <p:sldLayoutId id="2147483747" r:id="rId3"/>
    <p:sldLayoutId id="2147483746" r:id="rId4"/>
    <p:sldLayoutId id="2147483745" r:id="rId5"/>
    <p:sldLayoutId id="2147483744" r:id="rId6"/>
    <p:sldLayoutId id="2147483743" r:id="rId7"/>
    <p:sldLayoutId id="2147483742" r:id="rId8"/>
    <p:sldLayoutId id="2147483741" r:id="rId9"/>
    <p:sldLayoutId id="2147483740" r:id="rId10"/>
    <p:sldLayoutId id="2147483739" r:id="rId11"/>
    <p:sldLayoutId id="2147483738" r:id="rId12"/>
    <p:sldLayoutId id="2147483737" r:id="rId13"/>
    <p:sldLayoutId id="2147483736" r:id="rId14"/>
    <p:sldLayoutId id="2147483735"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cos.fws.gov/ipac/" TargetMode="External"/><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ireless.fcc.gov/nepa/EA_checklist.pd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s://oeaaa.faa.gov/oeaaa/external/portal.js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www.fcc.gov/help/environmental-notification-process-registration-antenna-structures-overview"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www.thefreequark.com/wp-content/uploads/2012/04/nestingosprey16750.jpg" TargetMode="External"/><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1" descr="000_0054"/>
          <p:cNvPicPr>
            <a:picLocks noChangeAspect="1" noChangeArrowheads="1"/>
          </p:cNvPicPr>
          <p:nvPr/>
        </p:nvPicPr>
        <p:blipFill>
          <a:blip r:embed="rId2"/>
          <a:srcRect/>
          <a:stretch>
            <a:fillRect/>
          </a:stretch>
        </p:blipFill>
        <p:spPr bwMode="auto">
          <a:xfrm>
            <a:off x="-7938" y="0"/>
            <a:ext cx="9159876" cy="6870700"/>
          </a:xfrm>
          <a:prstGeom prst="rect">
            <a:avLst/>
          </a:prstGeom>
          <a:noFill/>
          <a:ln w="9525">
            <a:noFill/>
            <a:miter lim="800000"/>
            <a:headEnd/>
            <a:tailEnd/>
          </a:ln>
        </p:spPr>
      </p:pic>
      <p:sp>
        <p:nvSpPr>
          <p:cNvPr id="2" name="Rectangle 2"/>
          <p:cNvSpPr>
            <a:spLocks noGrp="1" noChangeArrowheads="1"/>
          </p:cNvSpPr>
          <p:nvPr>
            <p:ph type="ctrTitle"/>
          </p:nvPr>
        </p:nvSpPr>
        <p:spPr>
          <a:xfrm>
            <a:off x="685800" y="1752600"/>
            <a:ext cx="7772400" cy="1241425"/>
          </a:xfrm>
        </p:spPr>
        <p:txBody>
          <a:bodyPr/>
          <a:lstStyle/>
          <a:p>
            <a:pPr eaLnBrk="1" hangingPunct="1">
              <a:defRPr/>
            </a:pPr>
            <a:r>
              <a:rPr lang="en-US" b="1" dirty="0" smtClean="0">
                <a:solidFill>
                  <a:srgbClr val="FFFF00"/>
                </a:solidFill>
                <a:effectLst>
                  <a:outerShdw blurRad="38100" dist="38100" dir="2700000" algn="tl">
                    <a:srgbClr val="000000"/>
                  </a:outerShdw>
                </a:effectLst>
              </a:rPr>
              <a:t>Biological Reviews</a:t>
            </a:r>
          </a:p>
        </p:txBody>
      </p:sp>
      <p:sp>
        <p:nvSpPr>
          <p:cNvPr id="3" name="Rectangle 3"/>
          <p:cNvSpPr>
            <a:spLocks noGrp="1" noChangeArrowheads="1"/>
          </p:cNvSpPr>
          <p:nvPr>
            <p:ph type="subTitle" idx="1"/>
          </p:nvPr>
        </p:nvSpPr>
        <p:spPr>
          <a:xfrm>
            <a:off x="533400" y="5257800"/>
            <a:ext cx="8382000" cy="1752600"/>
          </a:xfrm>
        </p:spPr>
        <p:txBody>
          <a:bodyPr/>
          <a:lstStyle/>
          <a:p>
            <a:pPr eaLnBrk="1" hangingPunct="1">
              <a:defRPr/>
            </a:pPr>
            <a:endParaRPr lang="en-US" sz="2800" b="1" dirty="0" smtClean="0">
              <a:solidFill>
                <a:schemeClr val="folHlink"/>
              </a:solidFill>
              <a:effectLst>
                <a:outerShdw blurRad="38100" dist="38100" dir="2700000" algn="tl">
                  <a:srgbClr val="000000"/>
                </a:outerShdw>
              </a:effectLst>
            </a:endParaRPr>
          </a:p>
          <a:p>
            <a:pPr eaLnBrk="1" hangingPunct="1">
              <a:defRPr/>
            </a:pPr>
            <a:r>
              <a:rPr lang="en-US" sz="2800" b="1" dirty="0" smtClean="0">
                <a:solidFill>
                  <a:schemeClr val="folHlink"/>
                </a:solidFill>
                <a:effectLst>
                  <a:outerShdw blurRad="38100" dist="38100" dir="2700000" algn="tl">
                    <a:srgbClr val="000000"/>
                  </a:outerShdw>
                </a:effectLst>
              </a:rPr>
              <a:t>JOELLE L. GEHRING, Ph.D.</a:t>
            </a:r>
          </a:p>
          <a:p>
            <a:pPr eaLnBrk="1" hangingPunct="1">
              <a:defRPr/>
            </a:pPr>
            <a:r>
              <a:rPr lang="en-US" sz="2800" b="1" dirty="0" smtClean="0">
                <a:solidFill>
                  <a:schemeClr val="folHlink"/>
                </a:solidFill>
                <a:effectLst>
                  <a:outerShdw blurRad="38100" dist="38100" dir="2700000" algn="tl">
                    <a:srgbClr val="000000"/>
                  </a:outerShdw>
                </a:effectLst>
              </a:rPr>
              <a:t>Federal Communications Commission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2"/>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2332037"/>
            <a:ext cx="7010400" cy="4525963"/>
          </a:xfrm>
        </p:spPr>
        <p:txBody>
          <a:bodyPr/>
          <a:lstStyle/>
          <a:p>
            <a:r>
              <a:rPr lang="en-US" sz="2800" dirty="0" smtClean="0"/>
              <a:t>Information, Planning, and Conservation (IPaC) </a:t>
            </a:r>
          </a:p>
          <a:p>
            <a:pPr lvl="1"/>
            <a:r>
              <a:rPr lang="en-US" dirty="0" smtClean="0"/>
              <a:t>USFWS tool </a:t>
            </a:r>
          </a:p>
          <a:p>
            <a:pPr lvl="1"/>
            <a:r>
              <a:rPr lang="en-US" dirty="0" smtClean="0"/>
              <a:t>Provides species lists, critical habitat designations</a:t>
            </a:r>
          </a:p>
          <a:p>
            <a:pPr lvl="1"/>
            <a:r>
              <a:rPr lang="en-US" u="sng" dirty="0">
                <a:hlinkClick r:id="rId3"/>
              </a:rPr>
              <a:t>http://</a:t>
            </a:r>
            <a:r>
              <a:rPr lang="en-US" u="sng" dirty="0" smtClean="0">
                <a:hlinkClick r:id="rId3"/>
              </a:rPr>
              <a:t>ecos.fws.gov/ipac/</a:t>
            </a:r>
            <a:endParaRPr lang="en-US" u="sng" dirty="0" smtClean="0"/>
          </a:p>
          <a:p>
            <a:pPr lvl="1"/>
            <a:endParaRPr lang="en-US" sz="2000" dirty="0" smtClean="0">
              <a:solidFill>
                <a:srgbClr val="66FF33"/>
              </a:solidFill>
            </a:endParaRP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0"/>
            <a:ext cx="10161599" cy="68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016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034" y="4052"/>
            <a:ext cx="11108267" cy="685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523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1219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36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0480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823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914400" y="304800"/>
            <a:ext cx="8229600" cy="1143000"/>
          </a:xfrm>
        </p:spPr>
        <p:txBody>
          <a:bodyPr/>
          <a:lstStyle/>
          <a:p>
            <a:pPr eaLnBrk="1" hangingPunct="1">
              <a:defRPr/>
            </a:pPr>
            <a:r>
              <a:rPr lang="en-US" sz="4800" b="1" dirty="0" smtClean="0">
                <a:solidFill>
                  <a:schemeClr val="folHlink"/>
                </a:solidFill>
                <a:effectLst>
                  <a:outerShdw blurRad="38100" dist="38100" dir="2700000" algn="tl">
                    <a:srgbClr val="000000"/>
                  </a:outerShdw>
                </a:effectLst>
              </a:rPr>
              <a:t>Threatened and Endangered Species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2532" name="Content Placeholder 1"/>
          <p:cNvSpPr>
            <a:spLocks noGrp="1"/>
          </p:cNvSpPr>
          <p:nvPr>
            <p:ph sz="half" idx="2"/>
          </p:nvPr>
        </p:nvSpPr>
        <p:spPr>
          <a:xfrm>
            <a:off x="1981200" y="1828800"/>
            <a:ext cx="6705600" cy="4525963"/>
          </a:xfrm>
        </p:spPr>
        <p:txBody>
          <a:bodyPr/>
          <a:lstStyle/>
          <a:p>
            <a:pPr lvl="1"/>
            <a:endParaRPr lang="en-US" sz="2000" dirty="0" smtClean="0">
              <a:solidFill>
                <a:srgbClr val="66FF33"/>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12192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202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4294967295"/>
          </p:nvPr>
        </p:nvSpPr>
        <p:spPr>
          <a:xfrm>
            <a:off x="457200" y="1600200"/>
            <a:ext cx="4038600" cy="4525963"/>
          </a:xfrm>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9157" name="Content Placeholder 1"/>
          <p:cNvSpPr>
            <a:spLocks noGrp="1"/>
          </p:cNvSpPr>
          <p:nvPr>
            <p:ph sz="half" idx="4294967295"/>
          </p:nvPr>
        </p:nvSpPr>
        <p:spPr>
          <a:xfrm>
            <a:off x="1981200" y="2133600"/>
            <a:ext cx="6705600" cy="4525963"/>
          </a:xfrm>
        </p:spPr>
        <p:txBody>
          <a:bodyPr/>
          <a:lstStyle/>
          <a:p>
            <a:r>
              <a:rPr lang="en-US" sz="2800" dirty="0" smtClean="0"/>
              <a:t>If listed or proposed threatened or endangered species or designated or proposed critical habitats </a:t>
            </a:r>
            <a:r>
              <a:rPr lang="en-US" sz="2800" i="1" dirty="0" smtClean="0"/>
              <a:t>are present </a:t>
            </a:r>
            <a:r>
              <a:rPr lang="en-US" sz="2800" dirty="0" smtClean="0"/>
              <a:t>in the county or counties where the “action” is located and would not be affected by the proposed antenna structure: </a:t>
            </a:r>
          </a:p>
          <a:p>
            <a:pPr lvl="1"/>
            <a:r>
              <a:rPr lang="en-US" sz="2000" dirty="0" smtClean="0"/>
              <a:t>Explain how the applicant determined that there would be no effect and provide the materials (with citations) that formed the basis for this determination (</a:t>
            </a:r>
            <a:r>
              <a:rPr lang="en-US" sz="2000" i="1" dirty="0" smtClean="0"/>
              <a:t>e.g.</a:t>
            </a:r>
            <a:r>
              <a:rPr lang="en-US" sz="2000" dirty="0" smtClean="0"/>
              <a:t>, maps or lists from relevant FWS databases.)</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ct selfsupport"/>
          <p:cNvPicPr>
            <a:picLocks noChangeAspect="1" noChangeArrowheads="1"/>
          </p:cNvPicPr>
          <p:nvPr/>
        </p:nvPicPr>
        <p:blipFill>
          <a:blip r:embed="rId2"/>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3556" name="Content Placeholder 1"/>
          <p:cNvSpPr>
            <a:spLocks noGrp="1"/>
          </p:cNvSpPr>
          <p:nvPr>
            <p:ph sz="half" idx="2"/>
          </p:nvPr>
        </p:nvSpPr>
        <p:spPr>
          <a:xfrm>
            <a:off x="1981200" y="2133600"/>
            <a:ext cx="6705600" cy="4525963"/>
          </a:xfrm>
        </p:spPr>
        <p:txBody>
          <a:bodyPr/>
          <a:lstStyle/>
          <a:p>
            <a:r>
              <a:rPr lang="en-US" sz="2800" dirty="0" smtClean="0"/>
              <a:t>If the proposed antenna structure may affect, but is not likely to adversely affect, listed or proposed threatened or endangered species or designated or proposed critical habitats in the action area: </a:t>
            </a:r>
          </a:p>
          <a:p>
            <a:pPr lvl="1"/>
            <a:r>
              <a:rPr lang="en-US" sz="2000" dirty="0" smtClean="0"/>
              <a:t>Provide a letter from FWS concurring with the applicant’s informal biological assessment. If any measures are proposed to mitigate any effects on species or habitats, the assessment must outline those measures with FWS concurrence.</a:t>
            </a:r>
          </a:p>
          <a:p>
            <a:pPr lvl="1"/>
            <a:r>
              <a:rPr lang="en-US" sz="2000" dirty="0" smtClean="0"/>
              <a:t>e.g., Indiana bat</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t selfsupport"/>
          <p:cNvPicPr>
            <a:picLocks noChangeAspect="1" noChangeArrowheads="1"/>
          </p:cNvPicPr>
          <p:nvPr/>
        </p:nvPicPr>
        <p:blipFill>
          <a:blip r:embed="rId2"/>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2133600"/>
            <a:ext cx="6705600" cy="4525963"/>
          </a:xfrm>
        </p:spPr>
        <p:txBody>
          <a:bodyPr/>
          <a:lstStyle/>
          <a:p>
            <a:pPr>
              <a:defRPr/>
            </a:pPr>
            <a:r>
              <a:rPr lang="en-US" sz="2800" dirty="0" smtClean="0"/>
              <a:t>If present and if </a:t>
            </a:r>
            <a:r>
              <a:rPr lang="en-US" sz="2800" dirty="0"/>
              <a:t>the proposed antenna structure may affect, and is likely to </a:t>
            </a:r>
            <a:r>
              <a:rPr lang="en-US" sz="2800" dirty="0" smtClean="0"/>
              <a:t>adversely affect</a:t>
            </a:r>
            <a:r>
              <a:rPr lang="en-US" sz="2800" dirty="0"/>
              <a:t>, listed or proposed threatened or endangered species or listed </a:t>
            </a:r>
            <a:r>
              <a:rPr lang="en-US" sz="2800" dirty="0" smtClean="0"/>
              <a:t>or proposed </a:t>
            </a:r>
            <a:r>
              <a:rPr lang="en-US" sz="2800" dirty="0"/>
              <a:t>designated critical habitats in the action </a:t>
            </a:r>
            <a:r>
              <a:rPr lang="en-US" sz="2800" dirty="0" smtClean="0"/>
              <a:t>area </a:t>
            </a:r>
          </a:p>
          <a:p>
            <a:pPr lvl="1">
              <a:defRPr/>
            </a:pPr>
            <a:r>
              <a:rPr lang="en-US" sz="2000" dirty="0" smtClean="0"/>
              <a:t>Prepare </a:t>
            </a:r>
            <a:r>
              <a:rPr lang="en-US" sz="2000" dirty="0"/>
              <a:t>a </a:t>
            </a:r>
            <a:r>
              <a:rPr lang="en-US" sz="2000" dirty="0" smtClean="0"/>
              <a:t>formal biological </a:t>
            </a:r>
            <a:r>
              <a:rPr lang="en-US" sz="2000" dirty="0"/>
              <a:t>assessment as outlined in 50 C.F.R. § 402.01 </a:t>
            </a:r>
            <a:r>
              <a:rPr lang="en-US" sz="2000" i="1" dirty="0"/>
              <a:t>et seq. </a:t>
            </a:r>
            <a:r>
              <a:rPr lang="en-US" sz="2000" dirty="0"/>
              <a:t>The </a:t>
            </a:r>
            <a:r>
              <a:rPr lang="en-US" sz="2000" dirty="0" smtClean="0"/>
              <a:t>applicant should </a:t>
            </a:r>
            <a:r>
              <a:rPr lang="en-US" sz="2000" dirty="0"/>
              <a:t>provide the formal biological assessment to the </a:t>
            </a:r>
            <a:r>
              <a:rPr lang="en-US" sz="2000" dirty="0" smtClean="0"/>
              <a:t>FCC</a:t>
            </a:r>
            <a:r>
              <a:rPr lang="en-US" sz="2000" dirty="0"/>
              <a:t> </a:t>
            </a:r>
            <a:r>
              <a:rPr lang="en-US" sz="2000" dirty="0" smtClean="0"/>
              <a:t>for </a:t>
            </a:r>
            <a:r>
              <a:rPr lang="en-US" sz="2000" dirty="0"/>
              <a:t>formal consultation with the FWS.</a:t>
            </a:r>
            <a:r>
              <a:rPr lang="en-US" sz="2000" dirty="0" smtClean="0"/>
              <a:t> </a:t>
            </a:r>
            <a:endParaRPr lang="en-US" dirty="0"/>
          </a:p>
          <a:p>
            <a:pPr marL="457200" lvl="1" indent="0">
              <a:buFontTx/>
              <a:buNone/>
              <a:defRPr/>
            </a:pPr>
            <a:endParaRPr lang="en-US" dirty="0" smtClean="0"/>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2133600"/>
            <a:ext cx="7345471" cy="4525963"/>
          </a:xfrm>
        </p:spPr>
        <p:txBody>
          <a:bodyPr/>
          <a:lstStyle/>
          <a:p>
            <a:pPr>
              <a:defRPr/>
            </a:pPr>
            <a:r>
              <a:rPr lang="en-US" sz="2800" dirty="0"/>
              <a:t>Protected species not </a:t>
            </a:r>
            <a:r>
              <a:rPr lang="en-US" sz="2800" dirty="0" smtClean="0"/>
              <a:t>present</a:t>
            </a:r>
          </a:p>
          <a:p>
            <a:pPr lvl="1">
              <a:defRPr/>
            </a:pPr>
            <a:r>
              <a:rPr lang="en-US" sz="2000" dirty="0" smtClean="0"/>
              <a:t>Relevant </a:t>
            </a:r>
            <a:r>
              <a:rPr lang="en-US" sz="2000" dirty="0"/>
              <a:t>documentation </a:t>
            </a:r>
            <a:r>
              <a:rPr lang="en-US" sz="2000" dirty="0" smtClean="0"/>
              <a:t>(e.g., IPaC)</a:t>
            </a:r>
            <a:endParaRPr lang="en-US" sz="2000" dirty="0"/>
          </a:p>
          <a:p>
            <a:pPr>
              <a:defRPr/>
            </a:pPr>
            <a:r>
              <a:rPr lang="en-US" sz="2800" dirty="0"/>
              <a:t>Protected species present, but </a:t>
            </a:r>
            <a:r>
              <a:rPr lang="en-US" sz="2800" dirty="0" smtClean="0"/>
              <a:t>not affected</a:t>
            </a:r>
          </a:p>
          <a:p>
            <a:pPr lvl="1">
              <a:defRPr/>
            </a:pPr>
            <a:r>
              <a:rPr lang="en-US" sz="2000" dirty="0" smtClean="0"/>
              <a:t>Determination </a:t>
            </a:r>
            <a:r>
              <a:rPr lang="en-US" sz="2000" dirty="0"/>
              <a:t>by USFWS or </a:t>
            </a:r>
            <a:r>
              <a:rPr lang="en-US" sz="2000" dirty="0" smtClean="0"/>
              <a:t>qualified biologist</a:t>
            </a:r>
            <a:endParaRPr lang="en-US" sz="2000" dirty="0"/>
          </a:p>
          <a:p>
            <a:pPr>
              <a:defRPr/>
            </a:pPr>
            <a:r>
              <a:rPr lang="en-US" sz="2800" dirty="0"/>
              <a:t>Not likely to Adversely Affect protected </a:t>
            </a:r>
            <a:r>
              <a:rPr lang="en-US" sz="2800" dirty="0" smtClean="0"/>
              <a:t>species</a:t>
            </a:r>
          </a:p>
          <a:p>
            <a:pPr lvl="1">
              <a:defRPr/>
            </a:pPr>
            <a:r>
              <a:rPr lang="en-US" sz="2000" dirty="0" smtClean="0"/>
              <a:t>USFWS </a:t>
            </a:r>
            <a:r>
              <a:rPr lang="en-US" sz="2000" dirty="0"/>
              <a:t>concurrence</a:t>
            </a:r>
          </a:p>
          <a:p>
            <a:pPr>
              <a:defRPr/>
            </a:pPr>
            <a:r>
              <a:rPr lang="en-US" sz="2800" dirty="0"/>
              <a:t>Likely to Adversely Affect </a:t>
            </a:r>
            <a:r>
              <a:rPr lang="en-US" sz="2800" dirty="0" smtClean="0"/>
              <a:t>protected species</a:t>
            </a:r>
          </a:p>
          <a:p>
            <a:pPr lvl="1">
              <a:defRPr/>
            </a:pPr>
            <a:r>
              <a:rPr lang="en-US" sz="2000" dirty="0" smtClean="0"/>
              <a:t>USFWS </a:t>
            </a:r>
            <a:r>
              <a:rPr lang="en-US" sz="2000" dirty="0"/>
              <a:t>incidental take statement</a:t>
            </a:r>
            <a:r>
              <a:rPr lang="en-US" sz="2400" dirty="0"/>
              <a:t> </a:t>
            </a:r>
          </a:p>
        </p:txBody>
      </p:sp>
      <p:sp>
        <p:nvSpPr>
          <p:cNvPr id="7"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dirty="0" smtClean="0">
                <a:solidFill>
                  <a:schemeClr val="folHlink"/>
                </a:solidFill>
                <a:effectLst>
                  <a:outerShdw blurRad="38100" dist="38100" dir="2700000" algn="tl">
                    <a:srgbClr val="000000"/>
                  </a:outerShdw>
                </a:effectLst>
              </a:rPr>
              <a:t>Threatened &amp; Endangered Species</a:t>
            </a:r>
          </a:p>
        </p:txBody>
      </p:sp>
    </p:spTree>
    <p:extLst>
      <p:ext uri="{BB962C8B-B14F-4D97-AF65-F5344CB8AC3E}">
        <p14:creationId xmlns:p14="http://schemas.microsoft.com/office/powerpoint/2010/main" val="200087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onsiderations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Wetlands</a:t>
            </a:r>
            <a:endParaRPr lang="en-US" dirty="0"/>
          </a:p>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t>Migratory birds</a:t>
            </a:r>
          </a:p>
          <a:p>
            <a:pPr lvl="1">
              <a:buFont typeface="Arial" panose="020B0604020202020204" pitchFamily="34" charset="0"/>
              <a:buChar char="•"/>
              <a:defRPr/>
            </a:pPr>
            <a:r>
              <a:rPr lang="en-US" dirty="0" smtClean="0"/>
              <a:t>Bald Eagles and Golden Eagles</a:t>
            </a:r>
          </a:p>
          <a:p>
            <a:pPr marL="0" indent="0">
              <a:buFontTx/>
              <a:buNone/>
              <a:defRPr/>
            </a:pPr>
            <a:endParaRPr lang="en-US" sz="2800" dirty="0"/>
          </a:p>
        </p:txBody>
      </p:sp>
    </p:spTree>
    <p:extLst>
      <p:ext uri="{BB962C8B-B14F-4D97-AF65-F5344CB8AC3E}">
        <p14:creationId xmlns:p14="http://schemas.microsoft.com/office/powerpoint/2010/main" val="32051116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onsiderations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Wetlands</a:t>
            </a:r>
            <a:endParaRPr lang="en-US" dirty="0"/>
          </a:p>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solidFill>
                  <a:srgbClr val="FFFF00"/>
                </a:solidFill>
              </a:rPr>
              <a:t>Migratory birds</a:t>
            </a:r>
          </a:p>
          <a:p>
            <a:pPr lvl="1">
              <a:buFont typeface="Arial" panose="020B0604020202020204" pitchFamily="34" charset="0"/>
              <a:buChar char="•"/>
              <a:defRPr/>
            </a:pPr>
            <a:r>
              <a:rPr lang="en-US" dirty="0" smtClean="0"/>
              <a:t>Bald Eagles and Golden Eagles</a:t>
            </a:r>
          </a:p>
          <a:p>
            <a:pPr marL="0" indent="0">
              <a:buFontTx/>
              <a:buNone/>
              <a:defRPr/>
            </a:pPr>
            <a:endParaRPr lang="en-US" dirty="0"/>
          </a:p>
        </p:txBody>
      </p:sp>
    </p:spTree>
    <p:extLst>
      <p:ext uri="{BB962C8B-B14F-4D97-AF65-F5344CB8AC3E}">
        <p14:creationId xmlns:p14="http://schemas.microsoft.com/office/powerpoint/2010/main" val="1579363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100_1017"/>
          <p:cNvPicPr>
            <a:picLocks noChangeAspect="1" noChangeArrowheads="1"/>
          </p:cNvPicPr>
          <p:nvPr/>
        </p:nvPicPr>
        <p:blipFill>
          <a:blip r:embed="rId2"/>
          <a:srcRect/>
          <a:stretch>
            <a:fillRect/>
          </a:stretch>
        </p:blipFill>
        <p:spPr bwMode="auto">
          <a:xfrm>
            <a:off x="0" y="0"/>
            <a:ext cx="9159876" cy="6870700"/>
          </a:xfrm>
          <a:prstGeom prst="rect">
            <a:avLst/>
          </a:prstGeom>
          <a:noFill/>
          <a:ln w="9525">
            <a:noFill/>
            <a:miter lim="800000"/>
            <a:headEnd/>
            <a:tailEnd/>
          </a:ln>
        </p:spPr>
      </p:pic>
      <p:pic>
        <p:nvPicPr>
          <p:cNvPr id="26626" name="Picture 4" descr="btbw_T3172"/>
          <p:cNvPicPr>
            <a:picLocks noChangeAspect="1" noChangeArrowheads="1"/>
          </p:cNvPicPr>
          <p:nvPr/>
        </p:nvPicPr>
        <p:blipFill>
          <a:blip r:embed="rId3"/>
          <a:srcRect/>
          <a:stretch>
            <a:fillRect/>
          </a:stretch>
        </p:blipFill>
        <p:spPr bwMode="auto">
          <a:xfrm>
            <a:off x="6629400" y="5171620"/>
            <a:ext cx="2514600" cy="1686379"/>
          </a:xfrm>
          <a:prstGeom prst="rect">
            <a:avLst/>
          </a:prstGeom>
          <a:noFill/>
          <a:ln w="9525">
            <a:noFill/>
            <a:miter lim="800000"/>
            <a:headEnd/>
            <a:tailEnd/>
          </a:ln>
        </p:spPr>
      </p:pic>
      <p:sp>
        <p:nvSpPr>
          <p:cNvPr id="26627" name="Text Box 5"/>
          <p:cNvSpPr txBox="1">
            <a:spLocks noChangeArrowheads="1"/>
          </p:cNvSpPr>
          <p:nvPr/>
        </p:nvSpPr>
        <p:spPr bwMode="auto">
          <a:xfrm>
            <a:off x="338138" y="1844835"/>
            <a:ext cx="8467725" cy="3970318"/>
          </a:xfrm>
          <a:prstGeom prst="rect">
            <a:avLst/>
          </a:prstGeom>
          <a:noFill/>
          <a:ln w="9525">
            <a:noFill/>
            <a:miter lim="800000"/>
            <a:headEnd/>
            <a:tailEnd/>
          </a:ln>
        </p:spPr>
        <p:txBody>
          <a:bodyPr>
            <a:spAutoFit/>
          </a:bodyPr>
          <a:lstStyle/>
          <a:p>
            <a:pPr algn="ctr"/>
            <a:r>
              <a:rPr lang="en-US" sz="3600" b="1" dirty="0">
                <a:solidFill>
                  <a:schemeClr val="folHlink"/>
                </a:solidFill>
              </a:rPr>
              <a:t>Estimated 4 million – 50 million bird fatalities at communication towers annually in U.S.</a:t>
            </a:r>
          </a:p>
          <a:p>
            <a:pPr algn="ctr"/>
            <a:endParaRPr lang="en-US" sz="3600" b="1" dirty="0">
              <a:solidFill>
                <a:schemeClr val="folHlink"/>
              </a:solidFill>
            </a:endParaRPr>
          </a:p>
          <a:p>
            <a:pPr algn="ctr"/>
            <a:r>
              <a:rPr lang="en-US" sz="3600" b="1" dirty="0">
                <a:solidFill>
                  <a:schemeClr val="folHlink"/>
                </a:solidFill>
              </a:rPr>
              <a:t>Almost all are </a:t>
            </a:r>
            <a:r>
              <a:rPr lang="en-US" sz="3600" b="1" dirty="0" smtClean="0">
                <a:solidFill>
                  <a:schemeClr val="folHlink"/>
                </a:solidFill>
              </a:rPr>
              <a:t>considered violations </a:t>
            </a:r>
            <a:r>
              <a:rPr lang="en-US" sz="3600" b="1" dirty="0">
                <a:solidFill>
                  <a:schemeClr val="folHlink"/>
                </a:solidFill>
              </a:rPr>
              <a:t>of the Migratory Bird </a:t>
            </a:r>
            <a:endParaRPr lang="en-US" sz="3600" b="1" dirty="0" smtClean="0">
              <a:solidFill>
                <a:schemeClr val="folHlink"/>
              </a:solidFill>
            </a:endParaRPr>
          </a:p>
          <a:p>
            <a:pPr algn="ctr"/>
            <a:r>
              <a:rPr lang="en-US" sz="3600" b="1" dirty="0" smtClean="0">
                <a:solidFill>
                  <a:schemeClr val="folHlink"/>
                </a:solidFill>
              </a:rPr>
              <a:t>Treaty </a:t>
            </a:r>
            <a:r>
              <a:rPr lang="en-US" sz="3600" b="1" dirty="0">
                <a:solidFill>
                  <a:schemeClr val="folHlink"/>
                </a:solidFill>
              </a:rPr>
              <a:t>Act.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49" name="Picture 2" descr="2608sredeyedvireo1"/>
          <p:cNvPicPr>
            <a:picLocks noChangeAspect="1" noChangeArrowheads="1"/>
          </p:cNvPicPr>
          <p:nvPr/>
        </p:nvPicPr>
        <p:blipFill>
          <a:blip r:embed="rId2"/>
          <a:srcRect/>
          <a:stretch>
            <a:fillRect/>
          </a:stretch>
        </p:blipFill>
        <p:spPr bwMode="auto">
          <a:xfrm>
            <a:off x="6934200" y="152400"/>
            <a:ext cx="2133600" cy="1828800"/>
          </a:xfrm>
          <a:prstGeom prst="rect">
            <a:avLst/>
          </a:prstGeom>
          <a:noFill/>
          <a:ln w="9525">
            <a:noFill/>
            <a:miter lim="800000"/>
            <a:headEnd/>
            <a:tailEnd/>
          </a:ln>
        </p:spPr>
      </p:pic>
      <p:sp>
        <p:nvSpPr>
          <p:cNvPr id="423939" name="Rectangle 3"/>
          <p:cNvSpPr>
            <a:spLocks noGrp="1" noChangeArrowheads="1"/>
          </p:cNvSpPr>
          <p:nvPr>
            <p:ph type="title"/>
          </p:nvPr>
        </p:nvSpPr>
        <p:spPr>
          <a:xfrm>
            <a:off x="-152400" y="1547813"/>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Detected Bird </a:t>
            </a:r>
            <a:r>
              <a:rPr lang="en-US" sz="4000" b="1" dirty="0">
                <a:solidFill>
                  <a:schemeClr val="folHlink"/>
                </a:solidFill>
                <a:effectLst>
                  <a:outerShdw blurRad="38100" dist="38100" dir="2700000" algn="tl">
                    <a:srgbClr val="000000"/>
                  </a:outerShdw>
                </a:effectLst>
              </a:rPr>
              <a:t>M</a:t>
            </a:r>
            <a:r>
              <a:rPr lang="en-US" sz="4000" b="1" dirty="0" smtClean="0">
                <a:solidFill>
                  <a:schemeClr val="folHlink"/>
                </a:solidFill>
                <a:effectLst>
                  <a:outerShdw blurRad="38100" dist="38100" dir="2700000" algn="tl">
                    <a:srgbClr val="000000"/>
                  </a:outerShdw>
                </a:effectLst>
              </a:rPr>
              <a:t>ortality</a:t>
            </a:r>
          </a:p>
        </p:txBody>
      </p:sp>
      <p:sp>
        <p:nvSpPr>
          <p:cNvPr id="27651" name="Rectangle 4"/>
          <p:cNvSpPr>
            <a:spLocks noGrp="1" noChangeArrowheads="1"/>
          </p:cNvSpPr>
          <p:nvPr>
            <p:ph type="body" sz="half" idx="1"/>
          </p:nvPr>
        </p:nvSpPr>
        <p:spPr>
          <a:xfrm>
            <a:off x="457200" y="2514600"/>
            <a:ext cx="5562600" cy="4525963"/>
          </a:xfrm>
        </p:spPr>
        <p:txBody>
          <a:bodyPr/>
          <a:lstStyle/>
          <a:p>
            <a:pPr eaLnBrk="1" hangingPunct="1"/>
            <a:r>
              <a:rPr lang="en-US" sz="2800" dirty="0" smtClean="0"/>
              <a:t>Most frequently detected </a:t>
            </a:r>
          </a:p>
          <a:p>
            <a:pPr lvl="1" eaLnBrk="1" hangingPunct="1"/>
            <a:r>
              <a:rPr lang="en-US" dirty="0" smtClean="0"/>
              <a:t>Songbirds</a:t>
            </a:r>
          </a:p>
          <a:p>
            <a:pPr lvl="2" eaLnBrk="1" hangingPunct="1"/>
            <a:r>
              <a:rPr lang="en-US" sz="2800" dirty="0" smtClean="0"/>
              <a:t>Vireos</a:t>
            </a:r>
          </a:p>
          <a:p>
            <a:pPr lvl="2" eaLnBrk="1" hangingPunct="1"/>
            <a:r>
              <a:rPr lang="en-US" sz="2800" dirty="0" smtClean="0"/>
              <a:t>Warblers</a:t>
            </a:r>
          </a:p>
          <a:p>
            <a:pPr lvl="2" eaLnBrk="1" hangingPunct="1"/>
            <a:r>
              <a:rPr lang="en-US" sz="2800" dirty="0" smtClean="0"/>
              <a:t>Thrushes </a:t>
            </a:r>
          </a:p>
          <a:p>
            <a:pPr lvl="2" eaLnBrk="1" hangingPunct="1"/>
            <a:r>
              <a:rPr lang="en-US" sz="2800" dirty="0" smtClean="0"/>
              <a:t>Sparrows</a:t>
            </a:r>
          </a:p>
          <a:p>
            <a:pPr lvl="1" eaLnBrk="1" hangingPunct="1"/>
            <a:r>
              <a:rPr lang="en-US" dirty="0" smtClean="0"/>
              <a:t>Shorebirds</a:t>
            </a:r>
          </a:p>
          <a:p>
            <a:pPr lvl="1" eaLnBrk="1" hangingPunct="1"/>
            <a:r>
              <a:rPr lang="en-US" dirty="0" smtClean="0"/>
              <a:t>Waterfowl</a:t>
            </a:r>
          </a:p>
          <a:p>
            <a:pPr lvl="1" eaLnBrk="1" hangingPunct="1"/>
            <a:endParaRPr lang="en-US" sz="2000" dirty="0" smtClean="0">
              <a:solidFill>
                <a:srgbClr val="FFCC66"/>
              </a:solidFill>
            </a:endParaRPr>
          </a:p>
          <a:p>
            <a:pPr lvl="1" algn="ctr" eaLnBrk="1" hangingPunct="1">
              <a:buFontTx/>
              <a:buNone/>
            </a:pPr>
            <a:endParaRPr lang="en-US" sz="2000" dirty="0" smtClean="0">
              <a:solidFill>
                <a:srgbClr val="FFCC66"/>
              </a:solidFill>
            </a:endParaRPr>
          </a:p>
        </p:txBody>
      </p:sp>
      <p:pic>
        <p:nvPicPr>
          <p:cNvPr id="27652" name="Picture 5" descr="ywar_J3E5638"/>
          <p:cNvPicPr>
            <a:picLocks noGrp="1" noChangeAspect="1" noChangeArrowheads="1"/>
          </p:cNvPicPr>
          <p:nvPr>
            <p:ph sz="quarter" idx="2"/>
          </p:nvPr>
        </p:nvPicPr>
        <p:blipFill>
          <a:blip r:embed="rId3"/>
          <a:srcRect/>
          <a:stretch>
            <a:fillRect/>
          </a:stretch>
        </p:blipFill>
        <p:spPr>
          <a:xfrm>
            <a:off x="6303732" y="2209800"/>
            <a:ext cx="2840268" cy="1905000"/>
          </a:xfrm>
        </p:spPr>
      </p:pic>
      <p:sp>
        <p:nvSpPr>
          <p:cNvPr id="27653" name="Text Box 6"/>
          <p:cNvSpPr txBox="1">
            <a:spLocks noChangeArrowheads="1"/>
          </p:cNvSpPr>
          <p:nvPr/>
        </p:nvSpPr>
        <p:spPr bwMode="auto">
          <a:xfrm>
            <a:off x="8534400" y="1752600"/>
            <a:ext cx="184150" cy="366713"/>
          </a:xfrm>
          <a:prstGeom prst="rect">
            <a:avLst/>
          </a:prstGeom>
          <a:noFill/>
          <a:ln w="9525">
            <a:noFill/>
            <a:miter lim="800000"/>
            <a:headEnd/>
            <a:tailEnd/>
          </a:ln>
        </p:spPr>
        <p:txBody>
          <a:bodyPr wrap="none">
            <a:spAutoFit/>
          </a:bodyPr>
          <a:lstStyle/>
          <a:p>
            <a:endParaRPr lang="en-US" dirty="0"/>
          </a:p>
        </p:txBody>
      </p:sp>
      <p:sp>
        <p:nvSpPr>
          <p:cNvPr id="27654" name="Text Box 7"/>
          <p:cNvSpPr txBox="1">
            <a:spLocks noChangeArrowheads="1"/>
          </p:cNvSpPr>
          <p:nvPr/>
        </p:nvSpPr>
        <p:spPr bwMode="auto">
          <a:xfrm>
            <a:off x="8458200" y="1752600"/>
            <a:ext cx="685800" cy="244475"/>
          </a:xfrm>
          <a:prstGeom prst="rect">
            <a:avLst/>
          </a:prstGeom>
          <a:noFill/>
          <a:ln w="9525">
            <a:noFill/>
            <a:miter lim="800000"/>
            <a:headEnd/>
            <a:tailEnd/>
          </a:ln>
        </p:spPr>
        <p:txBody>
          <a:bodyPr>
            <a:spAutoFit/>
          </a:bodyPr>
          <a:lstStyle/>
          <a:p>
            <a:pPr>
              <a:spcBef>
                <a:spcPct val="50000"/>
              </a:spcBef>
            </a:pPr>
            <a:r>
              <a:rPr lang="en-US" sz="1000" dirty="0"/>
              <a:t>I. Jeklin</a:t>
            </a:r>
          </a:p>
        </p:txBody>
      </p:sp>
      <p:pic>
        <p:nvPicPr>
          <p:cNvPr id="27655" name="Picture 8" descr="2002-11-14_GBI_Ovenbird%201"/>
          <p:cNvPicPr>
            <a:picLocks noGrp="1" noChangeAspect="1" noChangeArrowheads="1"/>
          </p:cNvPicPr>
          <p:nvPr>
            <p:ph sz="quarter" idx="3"/>
          </p:nvPr>
        </p:nvPicPr>
        <p:blipFill>
          <a:blip r:embed="rId4"/>
          <a:srcRect/>
          <a:stretch>
            <a:fillRect/>
          </a:stretch>
        </p:blipFill>
        <p:spPr>
          <a:xfrm>
            <a:off x="7239000" y="4419600"/>
            <a:ext cx="1758950" cy="2187575"/>
          </a:xfrm>
        </p:spPr>
      </p:pic>
      <p:sp>
        <p:nvSpPr>
          <p:cNvPr id="27656" name="Text Box 9"/>
          <p:cNvSpPr txBox="1">
            <a:spLocks noChangeArrowheads="1"/>
          </p:cNvSpPr>
          <p:nvPr/>
        </p:nvSpPr>
        <p:spPr bwMode="auto">
          <a:xfrm>
            <a:off x="8305800" y="6324600"/>
            <a:ext cx="838200" cy="244475"/>
          </a:xfrm>
          <a:prstGeom prst="rect">
            <a:avLst/>
          </a:prstGeom>
          <a:noFill/>
          <a:ln w="9525">
            <a:noFill/>
            <a:miter lim="800000"/>
            <a:headEnd/>
            <a:tailEnd/>
          </a:ln>
        </p:spPr>
        <p:txBody>
          <a:bodyPr>
            <a:spAutoFit/>
          </a:bodyPr>
          <a:lstStyle/>
          <a:p>
            <a:pPr>
              <a:spcBef>
                <a:spcPct val="50000"/>
              </a:spcBef>
            </a:pPr>
            <a:r>
              <a:rPr lang="en-US" sz="1000" dirty="0"/>
              <a:t>G. Beaton</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5" name="Rectangle 3"/>
          <p:cNvSpPr>
            <a:spLocks noGrp="1" noChangeArrowheads="1"/>
          </p:cNvSpPr>
          <p:nvPr>
            <p:ph type="title"/>
          </p:nvPr>
        </p:nvSpPr>
        <p:spPr>
          <a:xfrm>
            <a:off x="-838200" y="1828800"/>
            <a:ext cx="86868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Variables Related to Bird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ollisions</a:t>
            </a:r>
          </a:p>
        </p:txBody>
      </p:sp>
      <p:pic>
        <p:nvPicPr>
          <p:cNvPr id="28675" name="Picture 3" descr="9003 in fog"/>
          <p:cNvPicPr>
            <a:picLocks noChangeAspect="1" noChangeArrowheads="1"/>
          </p:cNvPicPr>
          <p:nvPr/>
        </p:nvPicPr>
        <p:blipFill>
          <a:blip r:embed="rId3"/>
          <a:srcRect/>
          <a:stretch>
            <a:fillRect/>
          </a:stretch>
        </p:blipFill>
        <p:spPr bwMode="auto">
          <a:xfrm>
            <a:off x="6827838" y="1600200"/>
            <a:ext cx="2343150" cy="3810000"/>
          </a:xfrm>
          <a:prstGeom prst="rect">
            <a:avLst/>
          </a:prstGeom>
          <a:noFill/>
          <a:ln w="9525">
            <a:noFill/>
            <a:miter lim="800000"/>
            <a:headEnd/>
            <a:tailEnd/>
          </a:ln>
        </p:spPr>
      </p:pic>
      <p:sp>
        <p:nvSpPr>
          <p:cNvPr id="6" name="Content Placeholder 1"/>
          <p:cNvSpPr txBox="1">
            <a:spLocks/>
          </p:cNvSpPr>
          <p:nvPr/>
        </p:nvSpPr>
        <p:spPr>
          <a:xfrm>
            <a:off x="122238" y="3147218"/>
            <a:ext cx="6705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Arial" panose="020B0604020202020204" pitchFamily="34" charset="0"/>
              <a:buChar char="•"/>
              <a:defRPr/>
            </a:pPr>
            <a:r>
              <a:rPr lang="en-US" dirty="0" smtClean="0"/>
              <a:t>Weather</a:t>
            </a:r>
          </a:p>
          <a:p>
            <a:pPr lvl="1">
              <a:buFont typeface="Arial" panose="020B0604020202020204" pitchFamily="34" charset="0"/>
              <a:buChar char="•"/>
              <a:defRPr/>
            </a:pPr>
            <a:r>
              <a:rPr lang="en-US" dirty="0" smtClean="0"/>
              <a:t>Location in the landscape</a:t>
            </a:r>
          </a:p>
          <a:p>
            <a:pPr lvl="1">
              <a:buFont typeface="Arial" panose="020B0604020202020204" pitchFamily="34" charset="0"/>
              <a:buChar char="•"/>
              <a:defRPr/>
            </a:pPr>
            <a:r>
              <a:rPr lang="en-US" dirty="0" smtClean="0"/>
              <a:t>Tower support systems</a:t>
            </a:r>
          </a:p>
          <a:p>
            <a:pPr lvl="1">
              <a:buFont typeface="Arial" panose="020B0604020202020204" pitchFamily="34" charset="0"/>
              <a:buChar char="•"/>
              <a:defRPr/>
            </a:pPr>
            <a:r>
              <a:rPr lang="en-US" dirty="0" smtClean="0"/>
              <a:t>Tower heights</a:t>
            </a:r>
          </a:p>
          <a:p>
            <a:pPr lvl="1">
              <a:buFont typeface="Arial" panose="020B0604020202020204" pitchFamily="34" charset="0"/>
              <a:buChar char="•"/>
              <a:defRPr/>
            </a:pPr>
            <a:r>
              <a:rPr lang="en-US" dirty="0" smtClean="0"/>
              <a:t>Tower lighting systems</a:t>
            </a:r>
          </a:p>
          <a:p>
            <a:pPr marL="0" indent="0">
              <a:buFontTx/>
              <a:buNone/>
              <a:defRPr/>
            </a:pP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ct selfsupport"/>
          <p:cNvPicPr>
            <a:picLocks noChangeAspect="1" noChangeArrowheads="1"/>
          </p:cNvPicPr>
          <p:nvPr/>
        </p:nvPicPr>
        <p:blipFill>
          <a:blip r:embed="rId2"/>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23854" y="1768495"/>
            <a:ext cx="7086600" cy="1508105"/>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Towers with guy wires result in higher levels of avian mortality than towers without guy wires.</a:t>
            </a:r>
            <a:r>
              <a:rPr lang="en-US" sz="3200" b="1" dirty="0">
                <a:effectLst>
                  <a:outerShdw blurRad="38100" dist="38100" dir="2700000" algn="tl">
                    <a:srgbClr val="000000"/>
                  </a:outerShdw>
                </a:effectLst>
              </a:rPr>
              <a:t> </a:t>
            </a:r>
          </a:p>
        </p:txBody>
      </p:sp>
      <p:pic>
        <p:nvPicPr>
          <p:cNvPr id="29700" name="Picture 6" descr="100_3809"/>
          <p:cNvPicPr>
            <a:picLocks noGrp="1" noChangeAspect="1" noChangeArrowheads="1"/>
          </p:cNvPicPr>
          <p:nvPr>
            <p:ph sz="half" idx="2"/>
          </p:nvPr>
        </p:nvPicPr>
        <p:blipFill>
          <a:blip r:embed="rId3"/>
          <a:srcRect/>
          <a:stretch>
            <a:fillRect/>
          </a:stretch>
        </p:blipFill>
        <p:spPr>
          <a:xfrm>
            <a:off x="5672667" y="4292600"/>
            <a:ext cx="3318933" cy="2489200"/>
          </a:xfrm>
        </p:spPr>
      </p:pic>
      <p:pic>
        <p:nvPicPr>
          <p:cNvPr id="29701" name="Picture 2"/>
          <p:cNvPicPr>
            <a:picLocks noChangeAspect="1" noChangeArrowheads="1"/>
          </p:cNvPicPr>
          <p:nvPr/>
        </p:nvPicPr>
        <p:blipFill>
          <a:blip r:embed="rId4"/>
          <a:srcRect/>
          <a:stretch>
            <a:fillRect/>
          </a:stretch>
        </p:blipFill>
        <p:spPr bwMode="auto">
          <a:xfrm>
            <a:off x="2022475" y="3276600"/>
            <a:ext cx="3495734"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t selfsupport"/>
          <p:cNvPicPr>
            <a:picLocks noChangeAspect="1" noChangeArrowheads="1"/>
          </p:cNvPicPr>
          <p:nvPr/>
        </p:nvPicPr>
        <p:blipFill>
          <a:blip r:embed="rId2"/>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05000" y="1752600"/>
            <a:ext cx="7086600" cy="1015663"/>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Taller towers result in higher levels of avian mortality than shorter towers.</a:t>
            </a:r>
          </a:p>
        </p:txBody>
      </p:sp>
      <p:pic>
        <p:nvPicPr>
          <p:cNvPr id="30724" name="Picture 6" descr="100_3809"/>
          <p:cNvPicPr>
            <a:picLocks noGrp="1" noChangeAspect="1" noChangeArrowheads="1"/>
          </p:cNvPicPr>
          <p:nvPr>
            <p:ph sz="half" idx="2"/>
          </p:nvPr>
        </p:nvPicPr>
        <p:blipFill>
          <a:blip r:embed="rId3"/>
          <a:srcRect/>
          <a:stretch>
            <a:fillRect/>
          </a:stretch>
        </p:blipFill>
        <p:spPr>
          <a:xfrm>
            <a:off x="6146800" y="4292600"/>
            <a:ext cx="2844800" cy="2133600"/>
          </a:xfrm>
        </p:spPr>
      </p:pic>
      <p:pic>
        <p:nvPicPr>
          <p:cNvPr id="8" name="Picture 6" descr="100_3809"/>
          <p:cNvPicPr>
            <a:picLocks noChangeAspect="1" noChangeArrowheads="1"/>
          </p:cNvPicPr>
          <p:nvPr/>
        </p:nvPicPr>
        <p:blipFill>
          <a:blip r:embed="rId3"/>
          <a:srcRect/>
          <a:stretch>
            <a:fillRect/>
          </a:stretch>
        </p:blipFill>
        <p:spPr bwMode="auto">
          <a:xfrm>
            <a:off x="5672667" y="4292600"/>
            <a:ext cx="3318933" cy="2489200"/>
          </a:xfrm>
          <a:prstGeom prst="rect">
            <a:avLst/>
          </a:prstGeom>
          <a:noFill/>
          <a:ln w="9525">
            <a:noFill/>
            <a:miter lim="800000"/>
            <a:headEnd/>
            <a:tailEnd/>
          </a:ln>
        </p:spPr>
      </p:pic>
      <p:pic>
        <p:nvPicPr>
          <p:cNvPr id="9" name="Picture 2"/>
          <p:cNvPicPr>
            <a:picLocks noChangeAspect="1" noChangeArrowheads="1"/>
          </p:cNvPicPr>
          <p:nvPr/>
        </p:nvPicPr>
        <p:blipFill>
          <a:blip r:embed="rId4"/>
          <a:srcRect/>
          <a:stretch>
            <a:fillRect/>
          </a:stretch>
        </p:blipFill>
        <p:spPr bwMode="auto">
          <a:xfrm>
            <a:off x="2022475" y="3276600"/>
            <a:ext cx="3495734"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t selfsupport"/>
          <p:cNvPicPr>
            <a:picLocks noChangeAspect="1" noChangeArrowheads="1"/>
          </p:cNvPicPr>
          <p:nvPr/>
        </p:nvPicPr>
        <p:blipFill>
          <a:blip r:embed="rId2"/>
          <a:srcRect/>
          <a:stretch>
            <a:fillRect/>
          </a:stretch>
        </p:blipFill>
        <p:spPr bwMode="auto">
          <a:xfrm>
            <a:off x="381000" y="5588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33157" name="Text Box 5"/>
          <p:cNvSpPr txBox="1">
            <a:spLocks noChangeArrowheads="1"/>
          </p:cNvSpPr>
          <p:nvPr/>
        </p:nvSpPr>
        <p:spPr bwMode="auto">
          <a:xfrm>
            <a:off x="1915212" y="1752600"/>
            <a:ext cx="7086600" cy="1508105"/>
          </a:xfrm>
          <a:prstGeom prst="rect">
            <a:avLst/>
          </a:prstGeom>
          <a:noFill/>
          <a:ln>
            <a:noFill/>
          </a:ln>
          <a:effectLst/>
          <a:extLst/>
        </p:spPr>
        <p:txBody>
          <a:bodyPr>
            <a:spAutoFit/>
          </a:bodyPr>
          <a:lstStyle/>
          <a:p>
            <a:pPr>
              <a:defRPr/>
            </a:pPr>
            <a:r>
              <a:rPr lang="en-US" sz="3000" b="1" dirty="0">
                <a:effectLst>
                  <a:outerShdw blurRad="38100" dist="38100" dir="2700000" algn="tl">
                    <a:srgbClr val="000000"/>
                  </a:outerShdw>
                </a:effectLst>
              </a:rPr>
              <a:t>Steady-burning lights on towers result in higher levels of avian mortality than flashing lights</a:t>
            </a:r>
            <a:r>
              <a:rPr lang="en-US" sz="3200" b="1" dirty="0">
                <a:effectLst>
                  <a:outerShdw blurRad="38100" dist="38100" dir="2700000" algn="tl">
                    <a:srgbClr val="000000"/>
                  </a:outerShdw>
                </a:effectLst>
              </a:rPr>
              <a:t>.</a:t>
            </a:r>
          </a:p>
        </p:txBody>
      </p:sp>
      <p:pic>
        <p:nvPicPr>
          <p:cNvPr id="31748" name="Picture 2"/>
          <p:cNvPicPr>
            <a:picLocks noChangeAspect="1" noChangeArrowheads="1"/>
          </p:cNvPicPr>
          <p:nvPr/>
        </p:nvPicPr>
        <p:blipFill>
          <a:blip r:embed="rId3"/>
          <a:srcRect/>
          <a:stretch>
            <a:fillRect/>
          </a:stretch>
        </p:blipFill>
        <p:spPr bwMode="auto">
          <a:xfrm>
            <a:off x="4352892" y="3455578"/>
            <a:ext cx="4718050" cy="3411537"/>
          </a:xfrm>
          <a:prstGeom prst="rect">
            <a:avLst/>
          </a:prstGeom>
          <a:noFill/>
          <a:ln w="9525">
            <a:noFill/>
            <a:miter lim="800000"/>
            <a:headEnd/>
            <a:tailEnd/>
          </a:ln>
        </p:spPr>
      </p:pic>
      <p:pic>
        <p:nvPicPr>
          <p:cNvPr id="31749" name="Picture 3"/>
          <p:cNvPicPr>
            <a:picLocks noChangeAspect="1" noChangeArrowheads="1"/>
          </p:cNvPicPr>
          <p:nvPr/>
        </p:nvPicPr>
        <p:blipFill>
          <a:blip r:embed="rId4"/>
          <a:srcRect/>
          <a:stretch>
            <a:fillRect/>
          </a:stretch>
        </p:blipFill>
        <p:spPr bwMode="auto">
          <a:xfrm>
            <a:off x="6967979" y="4953000"/>
            <a:ext cx="1281113" cy="715963"/>
          </a:xfrm>
          <a:prstGeom prst="rect">
            <a:avLst/>
          </a:prstGeom>
          <a:noFill/>
          <a:ln w="9525">
            <a:noFill/>
            <a:miter lim="800000"/>
            <a:headEnd/>
            <a:tailEnd/>
          </a:ln>
        </p:spPr>
      </p:pic>
      <p:pic>
        <p:nvPicPr>
          <p:cNvPr id="31750" name="Picture 4"/>
          <p:cNvPicPr>
            <a:picLocks noChangeAspect="1" noChangeArrowheads="1"/>
          </p:cNvPicPr>
          <p:nvPr/>
        </p:nvPicPr>
        <p:blipFill>
          <a:blip r:embed="rId5"/>
          <a:srcRect/>
          <a:stretch>
            <a:fillRect/>
          </a:stretch>
        </p:blipFill>
        <p:spPr bwMode="auto">
          <a:xfrm>
            <a:off x="1915212" y="3400425"/>
            <a:ext cx="3413125" cy="3457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157"/>
                                        </p:tgtEl>
                                        <p:attrNameLst>
                                          <p:attrName>style.visibility</p:attrName>
                                        </p:attrNameLst>
                                      </p:cBhvr>
                                      <p:to>
                                        <p:strVal val="visible"/>
                                      </p:to>
                                    </p:set>
                                    <p:anim calcmode="lin" valueType="num">
                                      <p:cBhvr additive="base">
                                        <p:cTn id="7" dur="500" fill="hold"/>
                                        <p:tgtEl>
                                          <p:spTgt spid="433157"/>
                                        </p:tgtEl>
                                        <p:attrNameLst>
                                          <p:attrName>ppt_x</p:attrName>
                                        </p:attrNameLst>
                                      </p:cBhvr>
                                      <p:tavLst>
                                        <p:tav tm="0">
                                          <p:val>
                                            <p:strVal val="#ppt_x"/>
                                          </p:val>
                                        </p:tav>
                                        <p:tav tm="100000">
                                          <p:val>
                                            <p:strVal val="#ppt_x"/>
                                          </p:val>
                                        </p:tav>
                                      </p:tavLst>
                                    </p:anim>
                                    <p:anim calcmode="lin" valueType="num">
                                      <p:cBhvr additive="base">
                                        <p:cTn id="8" dur="500" fill="hold"/>
                                        <p:tgtEl>
                                          <p:spTgt spid="433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7696200" y="4572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1" name="AutoShape 3"/>
          <p:cNvSpPr>
            <a:spLocks noChangeArrowheads="1"/>
          </p:cNvSpPr>
          <p:nvPr/>
        </p:nvSpPr>
        <p:spPr bwMode="auto">
          <a:xfrm rot="604715">
            <a:off x="7543800" y="2286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2" name="AutoShape 4"/>
          <p:cNvSpPr>
            <a:spLocks noChangeArrowheads="1"/>
          </p:cNvSpPr>
          <p:nvPr/>
        </p:nvSpPr>
        <p:spPr bwMode="auto">
          <a:xfrm rot="604715">
            <a:off x="7543800" y="34290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3" name="AutoShape 5"/>
          <p:cNvSpPr>
            <a:spLocks noChangeArrowheads="1"/>
          </p:cNvSpPr>
          <p:nvPr/>
        </p:nvSpPr>
        <p:spPr bwMode="auto">
          <a:xfrm>
            <a:off x="7620000" y="4648200"/>
            <a:ext cx="381000" cy="228600"/>
          </a:xfrm>
          <a:prstGeom prst="pentagon">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4" name="Rectangle 6"/>
          <p:cNvSpPr>
            <a:spLocks noChangeArrowheads="1"/>
          </p:cNvSpPr>
          <p:nvPr/>
        </p:nvSpPr>
        <p:spPr bwMode="auto">
          <a:xfrm>
            <a:off x="58674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5" name="Rectangle 7"/>
          <p:cNvSpPr>
            <a:spLocks noChangeArrowheads="1"/>
          </p:cNvSpPr>
          <p:nvPr/>
        </p:nvSpPr>
        <p:spPr bwMode="auto">
          <a:xfrm>
            <a:off x="38100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6" name="Rectangle 8"/>
          <p:cNvSpPr>
            <a:spLocks noChangeArrowheads="1"/>
          </p:cNvSpPr>
          <p:nvPr/>
        </p:nvSpPr>
        <p:spPr bwMode="auto">
          <a:xfrm>
            <a:off x="1600200" y="533400"/>
            <a:ext cx="228600" cy="5791200"/>
          </a:xfrm>
          <a:prstGeom prst="rect">
            <a:avLst/>
          </a:prstGeom>
          <a:solidFill>
            <a:schemeClr val="bg2"/>
          </a:solidFill>
          <a:ln w="9525" cap="rnd">
            <a:solidFill>
              <a:schemeClr val="tx1"/>
            </a:solidFill>
            <a:prstDash val="sysDot"/>
            <a:miter lim="800000"/>
            <a:headEnd/>
            <a:tailEnd/>
          </a:ln>
        </p:spPr>
        <p:txBody>
          <a:bodyPr wrap="none" anchor="ctr"/>
          <a:lstStyle/>
          <a:p>
            <a:pPr algn="ctr"/>
            <a:endParaRPr lang="en-US" dirty="0"/>
          </a:p>
        </p:txBody>
      </p:sp>
      <p:sp>
        <p:nvSpPr>
          <p:cNvPr id="32777" name="Litebulb"/>
          <p:cNvSpPr>
            <a:spLocks noEditPoints="1" noChangeArrowheads="1"/>
          </p:cNvSpPr>
          <p:nvPr/>
        </p:nvSpPr>
        <p:spPr bwMode="auto">
          <a:xfrm>
            <a:off x="5791200" y="3429000"/>
            <a:ext cx="381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01700"/>
          </a:solidFill>
          <a:ln w="12700">
            <a:solidFill>
              <a:srgbClr val="000000"/>
            </a:solidFill>
            <a:miter lim="800000"/>
            <a:headEnd/>
            <a:tailEnd/>
          </a:ln>
        </p:spPr>
        <p:txBody>
          <a:bodyPr/>
          <a:lstStyle/>
          <a:p>
            <a:endParaRPr lang="en-US" dirty="0"/>
          </a:p>
        </p:txBody>
      </p:sp>
      <p:sp>
        <p:nvSpPr>
          <p:cNvPr id="32778" name="AutoShape 10"/>
          <p:cNvSpPr>
            <a:spLocks noChangeArrowheads="1"/>
          </p:cNvSpPr>
          <p:nvPr/>
        </p:nvSpPr>
        <p:spPr bwMode="auto">
          <a:xfrm>
            <a:off x="7620000" y="1828800"/>
            <a:ext cx="381000" cy="228600"/>
          </a:xfrm>
          <a:prstGeom prst="pentagon">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79" name="AutoShape 11"/>
          <p:cNvSpPr>
            <a:spLocks noChangeArrowheads="1"/>
          </p:cNvSpPr>
          <p:nvPr/>
        </p:nvSpPr>
        <p:spPr bwMode="auto">
          <a:xfrm rot="604715">
            <a:off x="3657600" y="32766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80" name="AutoShape 12"/>
          <p:cNvSpPr>
            <a:spLocks noChangeArrowheads="1"/>
          </p:cNvSpPr>
          <p:nvPr/>
        </p:nvSpPr>
        <p:spPr bwMode="auto">
          <a:xfrm rot="604715">
            <a:off x="3657600" y="381000"/>
            <a:ext cx="609600" cy="533400"/>
          </a:xfrm>
          <a:prstGeom prst="sun">
            <a:avLst>
              <a:gd name="adj" fmla="val 30898"/>
            </a:avLst>
          </a:prstGeom>
          <a:solidFill>
            <a:srgbClr val="FF0000"/>
          </a:solidFill>
          <a:ln w="9525">
            <a:solidFill>
              <a:schemeClr val="tx1"/>
            </a:solidFill>
            <a:miter lim="800000"/>
            <a:headEnd/>
            <a:tailEnd/>
          </a:ln>
        </p:spPr>
        <p:txBody>
          <a:bodyPr wrap="none" anchor="ctr"/>
          <a:lstStyle/>
          <a:p>
            <a:pPr algn="ctr"/>
            <a:endParaRPr lang="en-US" dirty="0"/>
          </a:p>
        </p:txBody>
      </p:sp>
      <p:sp>
        <p:nvSpPr>
          <p:cNvPr id="32781" name="AutoShape 13"/>
          <p:cNvSpPr>
            <a:spLocks noChangeArrowheads="1"/>
          </p:cNvSpPr>
          <p:nvPr/>
        </p:nvSpPr>
        <p:spPr bwMode="auto">
          <a:xfrm rot="604715">
            <a:off x="1447800" y="304800"/>
            <a:ext cx="609600" cy="533400"/>
          </a:xfrm>
          <a:prstGeom prst="sun">
            <a:avLst>
              <a:gd name="adj" fmla="val 30898"/>
            </a:avLst>
          </a:prstGeom>
          <a:solidFill>
            <a:schemeClr val="tx1"/>
          </a:solidFill>
          <a:ln w="9525">
            <a:solidFill>
              <a:schemeClr val="tx1"/>
            </a:solidFill>
            <a:miter lim="800000"/>
            <a:headEnd/>
            <a:tailEnd/>
          </a:ln>
        </p:spPr>
        <p:txBody>
          <a:bodyPr wrap="none" anchor="ctr"/>
          <a:lstStyle/>
          <a:p>
            <a:pPr algn="ctr"/>
            <a:endParaRPr lang="en-US" dirty="0"/>
          </a:p>
        </p:txBody>
      </p:sp>
      <p:sp>
        <p:nvSpPr>
          <p:cNvPr id="32782" name="AutoShape 14"/>
          <p:cNvSpPr>
            <a:spLocks noChangeArrowheads="1"/>
          </p:cNvSpPr>
          <p:nvPr/>
        </p:nvSpPr>
        <p:spPr bwMode="auto">
          <a:xfrm rot="604715">
            <a:off x="1447800" y="3276600"/>
            <a:ext cx="609600" cy="533400"/>
          </a:xfrm>
          <a:prstGeom prst="sun">
            <a:avLst>
              <a:gd name="adj" fmla="val 30898"/>
            </a:avLst>
          </a:prstGeom>
          <a:solidFill>
            <a:schemeClr val="tx1"/>
          </a:solidFill>
          <a:ln w="9525">
            <a:solidFill>
              <a:schemeClr val="tx1"/>
            </a:solidFill>
            <a:miter lim="800000"/>
            <a:headEnd/>
            <a:tailEnd/>
          </a:ln>
        </p:spPr>
        <p:txBody>
          <a:bodyPr wrap="none" anchor="ctr"/>
          <a:lstStyle/>
          <a:p>
            <a:pPr algn="ctr"/>
            <a:endParaRPr lang="en-US" dirty="0"/>
          </a:p>
        </p:txBody>
      </p:sp>
      <p:sp>
        <p:nvSpPr>
          <p:cNvPr id="32783" name="Litebulb"/>
          <p:cNvSpPr>
            <a:spLocks noEditPoints="1" noChangeArrowheads="1"/>
          </p:cNvSpPr>
          <p:nvPr/>
        </p:nvSpPr>
        <p:spPr bwMode="auto">
          <a:xfrm>
            <a:off x="5791200" y="457200"/>
            <a:ext cx="3810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0 60000 65536"/>
              <a:gd name="T9" fmla="*/ 0 60000 65536"/>
              <a:gd name="T10" fmla="*/ 0 60000 65536"/>
              <a:gd name="T11" fmla="*/ 0 60000 65536"/>
              <a:gd name="T12" fmla="*/ 3556 w 21600"/>
              <a:gd name="T13" fmla="*/ 2188 h 21600"/>
              <a:gd name="T14" fmla="*/ 18277 w 21600"/>
              <a:gd name="T15" fmla="*/ 9282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01700"/>
          </a:solidFill>
          <a:ln w="12700">
            <a:solidFill>
              <a:srgbClr val="000000"/>
            </a:solidFill>
            <a:miter lim="800000"/>
            <a:headEnd/>
            <a:tailEnd/>
          </a:ln>
        </p:spPr>
        <p:txBody>
          <a:bodyPr/>
          <a:lstStyle/>
          <a:p>
            <a:endParaRPr lang="en-US" dirty="0"/>
          </a:p>
        </p:txBody>
      </p:sp>
      <p:sp>
        <p:nvSpPr>
          <p:cNvPr id="32784" name="Rectangle 16"/>
          <p:cNvSpPr>
            <a:spLocks noChangeArrowheads="1"/>
          </p:cNvSpPr>
          <p:nvPr/>
        </p:nvSpPr>
        <p:spPr bwMode="auto">
          <a:xfrm>
            <a:off x="1295400" y="6324600"/>
            <a:ext cx="768350" cy="366713"/>
          </a:xfrm>
          <a:prstGeom prst="rect">
            <a:avLst/>
          </a:prstGeom>
          <a:noFill/>
          <a:ln w="9525">
            <a:noFill/>
            <a:miter lim="800000"/>
            <a:headEnd/>
            <a:tailEnd/>
          </a:ln>
        </p:spPr>
        <p:txBody>
          <a:bodyPr wrap="none">
            <a:spAutoFit/>
          </a:bodyPr>
          <a:lstStyle/>
          <a:p>
            <a:pPr algn="ctr"/>
            <a:r>
              <a:rPr lang="en-US" dirty="0"/>
              <a:t>L-865</a:t>
            </a:r>
          </a:p>
        </p:txBody>
      </p:sp>
      <p:sp>
        <p:nvSpPr>
          <p:cNvPr id="32785" name="Rectangle 17"/>
          <p:cNvSpPr>
            <a:spLocks noChangeArrowheads="1"/>
          </p:cNvSpPr>
          <p:nvPr/>
        </p:nvSpPr>
        <p:spPr bwMode="auto">
          <a:xfrm>
            <a:off x="3505200" y="6324600"/>
            <a:ext cx="768350" cy="366713"/>
          </a:xfrm>
          <a:prstGeom prst="rect">
            <a:avLst/>
          </a:prstGeom>
          <a:noFill/>
          <a:ln w="9525">
            <a:noFill/>
            <a:miter lim="800000"/>
            <a:headEnd/>
            <a:tailEnd/>
          </a:ln>
        </p:spPr>
        <p:txBody>
          <a:bodyPr wrap="none">
            <a:spAutoFit/>
          </a:bodyPr>
          <a:lstStyle/>
          <a:p>
            <a:pPr algn="ctr"/>
            <a:r>
              <a:rPr lang="en-US" dirty="0"/>
              <a:t>L-864</a:t>
            </a:r>
          </a:p>
        </p:txBody>
      </p:sp>
      <p:sp>
        <p:nvSpPr>
          <p:cNvPr id="32786" name="Rectangle 18"/>
          <p:cNvSpPr>
            <a:spLocks noChangeArrowheads="1"/>
          </p:cNvSpPr>
          <p:nvPr/>
        </p:nvSpPr>
        <p:spPr bwMode="auto">
          <a:xfrm>
            <a:off x="5562600" y="6324600"/>
            <a:ext cx="768350" cy="366713"/>
          </a:xfrm>
          <a:prstGeom prst="rect">
            <a:avLst/>
          </a:prstGeom>
          <a:noFill/>
          <a:ln w="9525">
            <a:noFill/>
            <a:miter lim="800000"/>
            <a:headEnd/>
            <a:tailEnd/>
          </a:ln>
        </p:spPr>
        <p:txBody>
          <a:bodyPr wrap="none">
            <a:spAutoFit/>
          </a:bodyPr>
          <a:lstStyle/>
          <a:p>
            <a:pPr algn="ctr"/>
            <a:r>
              <a:rPr lang="en-US" dirty="0"/>
              <a:t>L-864</a:t>
            </a:r>
          </a:p>
        </p:txBody>
      </p:sp>
      <p:sp>
        <p:nvSpPr>
          <p:cNvPr id="32787" name="Rectangle 19"/>
          <p:cNvSpPr>
            <a:spLocks noChangeArrowheads="1"/>
          </p:cNvSpPr>
          <p:nvPr/>
        </p:nvSpPr>
        <p:spPr bwMode="auto">
          <a:xfrm>
            <a:off x="6845300" y="6324600"/>
            <a:ext cx="1860550" cy="366713"/>
          </a:xfrm>
          <a:prstGeom prst="rect">
            <a:avLst/>
          </a:prstGeom>
          <a:noFill/>
          <a:ln w="9525">
            <a:noFill/>
            <a:miter lim="800000"/>
            <a:headEnd/>
            <a:tailEnd/>
          </a:ln>
        </p:spPr>
        <p:txBody>
          <a:bodyPr wrap="none">
            <a:spAutoFit/>
          </a:bodyPr>
          <a:lstStyle/>
          <a:p>
            <a:pPr algn="ctr"/>
            <a:r>
              <a:rPr lang="en-US" dirty="0"/>
              <a:t>L-864 and L-810</a:t>
            </a:r>
          </a:p>
        </p:txBody>
      </p:sp>
      <p:sp>
        <p:nvSpPr>
          <p:cNvPr id="32788" name="Oval 20"/>
          <p:cNvSpPr>
            <a:spLocks noChangeArrowheads="1"/>
          </p:cNvSpPr>
          <p:nvPr/>
        </p:nvSpPr>
        <p:spPr bwMode="auto">
          <a:xfrm>
            <a:off x="7239000" y="0"/>
            <a:ext cx="1219200" cy="6629400"/>
          </a:xfrm>
          <a:prstGeom prst="ellipse">
            <a:avLst/>
          </a:prstGeom>
          <a:noFill/>
          <a:ln w="57150" algn="ctr">
            <a:solidFill>
              <a:srgbClr val="66FF33"/>
            </a:solidFill>
            <a:round/>
            <a:headEnd/>
            <a:tailEnd/>
          </a:ln>
        </p:spPr>
        <p:txBody>
          <a:bodyPr wrap="none" anchor="ctr"/>
          <a:lstStyle/>
          <a:p>
            <a:pPr algn="ctr"/>
            <a:endParaRPr lang="en-US" dirty="0"/>
          </a:p>
        </p:txBody>
      </p:sp>
      <p:sp>
        <p:nvSpPr>
          <p:cNvPr id="32789" name="Text Box 22"/>
          <p:cNvSpPr txBox="1">
            <a:spLocks noChangeArrowheads="1"/>
          </p:cNvSpPr>
          <p:nvPr/>
        </p:nvSpPr>
        <p:spPr bwMode="auto">
          <a:xfrm>
            <a:off x="885989" y="4398962"/>
            <a:ext cx="5943600" cy="955675"/>
          </a:xfrm>
          <a:prstGeom prst="rect">
            <a:avLst/>
          </a:prstGeom>
          <a:noFill/>
          <a:ln w="9525">
            <a:noFill/>
            <a:miter lim="800000"/>
            <a:headEnd/>
            <a:tailEnd/>
          </a:ln>
        </p:spPr>
        <p:txBody>
          <a:bodyPr>
            <a:spAutoFit/>
          </a:bodyPr>
          <a:lstStyle/>
          <a:p>
            <a:pPr algn="ctr"/>
            <a:r>
              <a:rPr lang="en-US" sz="2800" b="1" dirty="0">
                <a:solidFill>
                  <a:srgbClr val="FFFF00"/>
                </a:solidFill>
              </a:rPr>
              <a:t>50-70% reduction in fatalities via </a:t>
            </a:r>
          </a:p>
          <a:p>
            <a:pPr algn="ctr"/>
            <a:r>
              <a:rPr lang="en-US" sz="2800" b="1" dirty="0">
                <a:solidFill>
                  <a:srgbClr val="FFFF00"/>
                </a:solidFill>
              </a:rPr>
              <a:t>elimination of non-flashing lights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srcRect/>
          <a:stretch>
            <a:fillRect/>
          </a:stretch>
        </p:blipFill>
        <p:spPr bwMode="auto">
          <a:xfrm>
            <a:off x="1828800" y="-381000"/>
            <a:ext cx="5737225" cy="8001000"/>
          </a:xfrm>
          <a:prstGeom prst="rect">
            <a:avLst/>
          </a:prstGeom>
          <a:noFill/>
          <a:ln w="9525">
            <a:noFill/>
            <a:miter lim="800000"/>
            <a:headEnd/>
            <a:tailEnd/>
          </a:ln>
        </p:spPr>
      </p:pic>
      <p:sp>
        <p:nvSpPr>
          <p:cNvPr id="33794"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3795"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L-865 flashing white </a:t>
            </a:r>
          </a:p>
          <a:p>
            <a:r>
              <a:rPr lang="en-US" sz="3200" b="1" dirty="0">
                <a:solidFill>
                  <a:schemeClr val="folHlink"/>
                </a:solidFill>
              </a:rPr>
              <a:t>   NO non-flashing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GRAPHIC"/>
          <p:cNvPicPr>
            <a:picLocks noChangeAspect="1" noChangeArrowheads="1"/>
          </p:cNvPicPr>
          <p:nvPr/>
        </p:nvPicPr>
        <p:blipFill>
          <a:blip r:embed="rId2"/>
          <a:srcRect/>
          <a:stretch>
            <a:fillRect/>
          </a:stretch>
        </p:blipFill>
        <p:spPr bwMode="auto">
          <a:xfrm>
            <a:off x="1905000" y="0"/>
            <a:ext cx="5275263" cy="6858000"/>
          </a:xfrm>
          <a:prstGeom prst="rect">
            <a:avLst/>
          </a:prstGeom>
          <a:noFill/>
          <a:ln w="9525">
            <a:noFill/>
            <a:miter lim="800000"/>
            <a:headEnd/>
            <a:tailEnd/>
          </a:ln>
        </p:spPr>
      </p:pic>
      <p:sp>
        <p:nvSpPr>
          <p:cNvPr id="34818"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4819"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L-864 flashing red </a:t>
            </a:r>
          </a:p>
          <a:p>
            <a:r>
              <a:rPr lang="en-US" sz="3200" b="1" dirty="0">
                <a:solidFill>
                  <a:schemeClr val="folHlink"/>
                </a:solidFill>
              </a:rPr>
              <a:t>L-810 non-flashing red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6764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onsiderations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774825" y="2895600"/>
            <a:ext cx="7369175" cy="4525963"/>
          </a:xfrm>
        </p:spPr>
        <p:txBody>
          <a:bodyPr/>
          <a:lstStyle/>
          <a:p>
            <a:pPr>
              <a:defRPr/>
            </a:pPr>
            <a:r>
              <a:rPr lang="en-US" sz="2400" dirty="0">
                <a:hlinkClick r:id="rId4"/>
              </a:rPr>
              <a:t>http://</a:t>
            </a:r>
            <a:r>
              <a:rPr lang="en-US" sz="2400" dirty="0" smtClean="0">
                <a:hlinkClick r:id="rId4"/>
              </a:rPr>
              <a:t>wireless.fcc.gov/nepa/EA_checklist.pdf</a:t>
            </a:r>
            <a:endParaRPr lang="en-US" sz="2400" dirty="0" smtClean="0"/>
          </a:p>
          <a:p>
            <a:pPr>
              <a:defRPr/>
            </a:pPr>
            <a:r>
              <a:rPr lang="en-US" sz="2800" dirty="0" smtClean="0"/>
              <a:t>Located in: Wilderness Area, Wildlife Preserve, Floodplain, or Wetland?</a:t>
            </a:r>
          </a:p>
          <a:p>
            <a:pPr lvl="1">
              <a:defRPr/>
            </a:pPr>
            <a:r>
              <a:rPr lang="en-US" dirty="0" smtClean="0"/>
              <a:t>If no, provide documentation (maps, etc.)</a:t>
            </a:r>
          </a:p>
          <a:p>
            <a:pPr lvl="1">
              <a:defRPr/>
            </a:pPr>
            <a:r>
              <a:rPr lang="en-US" dirty="0" smtClean="0"/>
              <a:t>If yes, provide appropriate approvals, permits, or grants</a:t>
            </a:r>
            <a:endParaRPr lang="en-US" dirty="0"/>
          </a:p>
        </p:txBody>
      </p:sp>
    </p:spTree>
    <p:extLst>
      <p:ext uri="{BB962C8B-B14F-4D97-AF65-F5344CB8AC3E}">
        <p14:creationId xmlns:p14="http://schemas.microsoft.com/office/powerpoint/2010/main" val="23937574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srcRect/>
          <a:stretch>
            <a:fillRect/>
          </a:stretch>
        </p:blipFill>
        <p:spPr bwMode="auto">
          <a:xfrm>
            <a:off x="1714500" y="38100"/>
            <a:ext cx="5257800" cy="6853238"/>
          </a:xfrm>
          <a:prstGeom prst="rect">
            <a:avLst/>
          </a:prstGeom>
          <a:noFill/>
          <a:ln w="9525">
            <a:noFill/>
            <a:miter lim="800000"/>
            <a:headEnd/>
            <a:tailEnd/>
          </a:ln>
        </p:spPr>
      </p:pic>
      <p:sp>
        <p:nvSpPr>
          <p:cNvPr id="35842"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5843"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L-864 flashing red </a:t>
            </a:r>
          </a:p>
          <a:p>
            <a:r>
              <a:rPr lang="en-US" sz="3200" b="1" dirty="0">
                <a:solidFill>
                  <a:schemeClr val="folHlink"/>
                </a:solidFill>
              </a:rPr>
              <a:t>L-810 non-flashing red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srcRect/>
          <a:stretch>
            <a:fillRect/>
          </a:stretch>
        </p:blipFill>
        <p:spPr bwMode="auto">
          <a:xfrm>
            <a:off x="1752600" y="0"/>
            <a:ext cx="5286375" cy="6858000"/>
          </a:xfrm>
          <a:prstGeom prst="rect">
            <a:avLst/>
          </a:prstGeom>
          <a:noFill/>
          <a:ln w="9525">
            <a:noFill/>
            <a:miter lim="800000"/>
            <a:headEnd/>
            <a:tailEnd/>
          </a:ln>
        </p:spPr>
      </p:pic>
      <p:sp>
        <p:nvSpPr>
          <p:cNvPr id="36866" name="Rectangle 3"/>
          <p:cNvSpPr>
            <a:spLocks noChangeArrowheads="1"/>
          </p:cNvSpPr>
          <p:nvPr/>
        </p:nvSpPr>
        <p:spPr bwMode="auto">
          <a:xfrm>
            <a:off x="4343400" y="2209800"/>
            <a:ext cx="4648200" cy="1219200"/>
          </a:xfrm>
          <a:prstGeom prst="rect">
            <a:avLst/>
          </a:prstGeom>
          <a:solidFill>
            <a:schemeClr val="accent1"/>
          </a:solidFill>
          <a:ln w="9525" algn="ctr">
            <a:solidFill>
              <a:schemeClr val="tx1"/>
            </a:solidFill>
            <a:miter lim="800000"/>
            <a:headEnd/>
            <a:tailEnd/>
          </a:ln>
        </p:spPr>
        <p:txBody>
          <a:bodyPr wrap="none" anchor="ctr"/>
          <a:lstStyle/>
          <a:p>
            <a:pPr algn="ctr"/>
            <a:endParaRPr lang="en-US" dirty="0"/>
          </a:p>
        </p:txBody>
      </p:sp>
      <p:sp>
        <p:nvSpPr>
          <p:cNvPr id="36867" name="Text Box 4"/>
          <p:cNvSpPr txBox="1">
            <a:spLocks noChangeArrowheads="1"/>
          </p:cNvSpPr>
          <p:nvPr/>
        </p:nvSpPr>
        <p:spPr bwMode="auto">
          <a:xfrm>
            <a:off x="4495800" y="2286000"/>
            <a:ext cx="4648200" cy="1066800"/>
          </a:xfrm>
          <a:prstGeom prst="rect">
            <a:avLst/>
          </a:prstGeom>
          <a:noFill/>
          <a:ln w="9525">
            <a:noFill/>
            <a:miter lim="800000"/>
            <a:headEnd/>
            <a:tailEnd/>
          </a:ln>
        </p:spPr>
        <p:txBody>
          <a:bodyPr>
            <a:spAutoFit/>
          </a:bodyPr>
          <a:lstStyle/>
          <a:p>
            <a:r>
              <a:rPr lang="en-US" sz="3200" b="1" dirty="0">
                <a:solidFill>
                  <a:schemeClr val="folHlink"/>
                </a:solidFill>
              </a:rPr>
              <a:t>L-864 flashing red </a:t>
            </a:r>
          </a:p>
          <a:p>
            <a:r>
              <a:rPr lang="en-US" sz="3200" b="1" dirty="0">
                <a:solidFill>
                  <a:schemeClr val="folHlink"/>
                </a:solidFill>
              </a:rPr>
              <a:t>L-810 non-flashing red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GRAPHIC"/>
          <p:cNvPicPr>
            <a:picLocks noChangeAspect="1" noChangeArrowheads="1"/>
          </p:cNvPicPr>
          <p:nvPr/>
        </p:nvPicPr>
        <p:blipFill>
          <a:blip r:embed="rId2"/>
          <a:srcRect/>
          <a:stretch>
            <a:fillRect/>
          </a:stretch>
        </p:blipFill>
        <p:spPr bwMode="auto">
          <a:xfrm>
            <a:off x="36513" y="7938"/>
            <a:ext cx="3200400" cy="4159250"/>
          </a:xfrm>
          <a:prstGeom prst="rect">
            <a:avLst/>
          </a:prstGeom>
          <a:noFill/>
          <a:ln w="9525">
            <a:noFill/>
            <a:miter lim="800000"/>
            <a:headEnd/>
            <a:tailEnd/>
          </a:ln>
        </p:spPr>
      </p:pic>
      <p:pic>
        <p:nvPicPr>
          <p:cNvPr id="37890" name="Picture 6"/>
          <p:cNvPicPr>
            <a:picLocks noChangeAspect="1" noChangeArrowheads="1"/>
          </p:cNvPicPr>
          <p:nvPr/>
        </p:nvPicPr>
        <p:blipFill>
          <a:blip r:embed="rId3"/>
          <a:srcRect/>
          <a:stretch>
            <a:fillRect/>
          </a:stretch>
        </p:blipFill>
        <p:spPr bwMode="auto">
          <a:xfrm>
            <a:off x="3425825" y="-228600"/>
            <a:ext cx="5695950" cy="7337425"/>
          </a:xfrm>
          <a:prstGeom prst="rect">
            <a:avLst/>
          </a:prstGeom>
          <a:noFill/>
          <a:ln w="9525">
            <a:noFill/>
            <a:miter lim="800000"/>
            <a:headEnd/>
            <a:tailEnd/>
          </a:ln>
        </p:spPr>
      </p:pic>
      <p:sp>
        <p:nvSpPr>
          <p:cNvPr id="3" name="TextBox 2"/>
          <p:cNvSpPr txBox="1"/>
          <p:nvPr/>
        </p:nvSpPr>
        <p:spPr>
          <a:xfrm>
            <a:off x="152400" y="4267200"/>
            <a:ext cx="3200400" cy="1938992"/>
          </a:xfrm>
          <a:prstGeom prst="rect">
            <a:avLst/>
          </a:prstGeom>
          <a:noFill/>
        </p:spPr>
        <p:txBody>
          <a:bodyPr>
            <a:spAutoFit/>
          </a:bodyPr>
          <a:lstStyle/>
          <a:p>
            <a:pPr algn="ctr">
              <a:defRPr/>
            </a:pPr>
            <a:r>
              <a:rPr lang="en-US" sz="2400" b="1" dirty="0">
                <a:solidFill>
                  <a:srgbClr val="FFFF00"/>
                </a:solidFill>
                <a:latin typeface="+mj-lt"/>
              </a:rPr>
              <a:t>O</a:t>
            </a:r>
            <a:r>
              <a:rPr lang="en-US" sz="2400" b="1" dirty="0" smtClean="0">
                <a:solidFill>
                  <a:srgbClr val="FFFF00"/>
                </a:solidFill>
                <a:latin typeface="+mj-lt"/>
              </a:rPr>
              <a:t>ption </a:t>
            </a:r>
            <a:r>
              <a:rPr lang="en-US" sz="2400" b="1" dirty="0">
                <a:solidFill>
                  <a:srgbClr val="FFFF00"/>
                </a:solidFill>
                <a:latin typeface="+mj-lt"/>
              </a:rPr>
              <a:t>to extinguish non-flashing lights from towers &gt;350 ft. AGL which reduces tower lighting costs</a:t>
            </a:r>
          </a:p>
        </p:txBody>
      </p:sp>
      <p:sp>
        <p:nvSpPr>
          <p:cNvPr id="2" name="Right Arrow 1"/>
          <p:cNvSpPr/>
          <p:nvPr/>
        </p:nvSpPr>
        <p:spPr bwMode="auto">
          <a:xfrm>
            <a:off x="2936620" y="2438400"/>
            <a:ext cx="1330579" cy="1219200"/>
          </a:xfrm>
          <a:prstGeom prst="rightArrow">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extLst/>
        </p:spPr>
        <p:txBody>
          <a:bodyPr wrap="none" anchor="ctr"/>
          <a:lstStyle/>
          <a:p>
            <a:pPr algn="ct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GRAPHIC"/>
          <p:cNvPicPr>
            <a:picLocks noChangeAspect="1" noChangeArrowheads="1"/>
          </p:cNvPicPr>
          <p:nvPr/>
        </p:nvPicPr>
        <p:blipFill>
          <a:blip r:embed="rId2"/>
          <a:srcRect/>
          <a:stretch>
            <a:fillRect/>
          </a:stretch>
        </p:blipFill>
        <p:spPr bwMode="auto">
          <a:xfrm>
            <a:off x="36513" y="7938"/>
            <a:ext cx="3200400" cy="4159250"/>
          </a:xfrm>
          <a:prstGeom prst="rect">
            <a:avLst/>
          </a:prstGeom>
          <a:noFill/>
          <a:ln w="9525">
            <a:noFill/>
            <a:miter lim="800000"/>
            <a:headEnd/>
            <a:tailEnd/>
          </a:ln>
        </p:spPr>
      </p:pic>
      <p:pic>
        <p:nvPicPr>
          <p:cNvPr id="38914" name="Picture 6"/>
          <p:cNvPicPr>
            <a:picLocks noChangeAspect="1" noChangeArrowheads="1"/>
          </p:cNvPicPr>
          <p:nvPr/>
        </p:nvPicPr>
        <p:blipFill>
          <a:blip r:embed="rId3"/>
          <a:srcRect/>
          <a:stretch>
            <a:fillRect/>
          </a:stretch>
        </p:blipFill>
        <p:spPr bwMode="auto">
          <a:xfrm>
            <a:off x="3425825" y="-228600"/>
            <a:ext cx="5695950" cy="7337425"/>
          </a:xfrm>
          <a:prstGeom prst="rect">
            <a:avLst/>
          </a:prstGeom>
          <a:noFill/>
          <a:ln w="9525">
            <a:noFill/>
            <a:miter lim="800000"/>
            <a:headEnd/>
            <a:tailEnd/>
          </a:ln>
        </p:spPr>
      </p:pic>
      <p:sp>
        <p:nvSpPr>
          <p:cNvPr id="3" name="TextBox 2"/>
          <p:cNvSpPr txBox="1"/>
          <p:nvPr/>
        </p:nvSpPr>
        <p:spPr>
          <a:xfrm>
            <a:off x="152400" y="4267200"/>
            <a:ext cx="3200400" cy="1938992"/>
          </a:xfrm>
          <a:prstGeom prst="rect">
            <a:avLst/>
          </a:prstGeom>
          <a:noFill/>
        </p:spPr>
        <p:txBody>
          <a:bodyPr>
            <a:spAutoFit/>
          </a:bodyPr>
          <a:lstStyle/>
          <a:p>
            <a:pPr algn="ctr">
              <a:defRPr/>
            </a:pPr>
            <a:r>
              <a:rPr lang="en-US" sz="2400" b="1" dirty="0">
                <a:solidFill>
                  <a:srgbClr val="FFFF00"/>
                </a:solidFill>
                <a:latin typeface="+mj-lt"/>
              </a:rPr>
              <a:t>O</a:t>
            </a:r>
            <a:r>
              <a:rPr lang="en-US" sz="2400" b="1" dirty="0" smtClean="0">
                <a:solidFill>
                  <a:srgbClr val="FFFF00"/>
                </a:solidFill>
                <a:latin typeface="+mj-lt"/>
              </a:rPr>
              <a:t>ption </a:t>
            </a:r>
            <a:r>
              <a:rPr lang="en-US" sz="2400" b="1" dirty="0">
                <a:solidFill>
                  <a:srgbClr val="FFFF00"/>
                </a:solidFill>
                <a:latin typeface="+mj-lt"/>
              </a:rPr>
              <a:t>to extinguish non-flashing lights from towers &gt;350 ft. AGL which reduces tower lighting costs</a:t>
            </a:r>
          </a:p>
        </p:txBody>
      </p:sp>
      <p:sp>
        <p:nvSpPr>
          <p:cNvPr id="2" name="Right Arrow 1"/>
          <p:cNvSpPr/>
          <p:nvPr/>
        </p:nvSpPr>
        <p:spPr bwMode="auto">
          <a:xfrm>
            <a:off x="2936620" y="2438400"/>
            <a:ext cx="1330579" cy="1219200"/>
          </a:xfrm>
          <a:prstGeom prst="rightArrow">
            <a:avLst/>
          </a:prstGeom>
          <a:solidFill>
            <a:srgbClr val="FFFF00"/>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a:extLst/>
        </p:spPr>
        <p:txBody>
          <a:bodyPr wrap="none" anchor="ctr"/>
          <a:lstStyle/>
          <a:p>
            <a:pPr algn="ctr">
              <a:defRPr/>
            </a:pPr>
            <a:endParaRPr lang="en-US" dirty="0"/>
          </a:p>
        </p:txBody>
      </p:sp>
      <p:sp>
        <p:nvSpPr>
          <p:cNvPr id="4" name="TextBox 3"/>
          <p:cNvSpPr txBox="1"/>
          <p:nvPr/>
        </p:nvSpPr>
        <p:spPr>
          <a:xfrm rot="20755051">
            <a:off x="4267200" y="2286000"/>
            <a:ext cx="4303713" cy="2308225"/>
          </a:xfrm>
          <a:prstGeom prst="rect">
            <a:avLst/>
          </a:prstGeom>
          <a:noFill/>
        </p:spPr>
        <p:txBody>
          <a:bodyPr>
            <a:spAutoFit/>
          </a:bodyPr>
          <a:lstStyle/>
          <a:p>
            <a:pPr algn="ctr">
              <a:defRPr/>
            </a:pPr>
            <a:r>
              <a:rPr lang="en-US" sz="4800" b="1" dirty="0">
                <a:solidFill>
                  <a:srgbClr val="FF0000"/>
                </a:solidFill>
                <a:effectLst>
                  <a:outerShdw blurRad="38100" dist="38100" dir="2700000" algn="tl">
                    <a:srgbClr val="000000">
                      <a:alpha val="43137"/>
                    </a:srgbClr>
                  </a:outerShdw>
                </a:effectLst>
                <a:latin typeface="Arial Black" pitchFamily="34" charset="0"/>
              </a:rPr>
              <a:t>new and existing towers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39939" name="Content Placeholder 1"/>
          <p:cNvSpPr>
            <a:spLocks noGrp="1"/>
          </p:cNvSpPr>
          <p:nvPr>
            <p:ph sz="half" idx="2"/>
          </p:nvPr>
        </p:nvSpPr>
        <p:spPr>
          <a:xfrm>
            <a:off x="1981200" y="2438400"/>
            <a:ext cx="7005638" cy="4754563"/>
          </a:xfrm>
        </p:spPr>
        <p:txBody>
          <a:bodyPr/>
          <a:lstStyle/>
          <a:p>
            <a:r>
              <a:rPr lang="en-US" sz="2400" dirty="0"/>
              <a:t>To extinguish or eliminate the L-810 tower lights/side-markers on an existing registered tower, or to request use of flashing red lights only on a proposed new tower, you must take the following </a:t>
            </a:r>
            <a:r>
              <a:rPr lang="en-US" sz="2400" dirty="0" smtClean="0"/>
              <a:t>steps:</a:t>
            </a:r>
          </a:p>
          <a:p>
            <a:pPr lvl="1"/>
            <a:r>
              <a:rPr lang="en-US" sz="2000" dirty="0" smtClean="0"/>
              <a:t>File </a:t>
            </a:r>
            <a:r>
              <a:rPr lang="en-US" sz="2000" dirty="0"/>
              <a:t>a Marking and Lighting study electronically with the FAA </a:t>
            </a:r>
            <a:r>
              <a:rPr lang="en-US" sz="2000" dirty="0" smtClean="0"/>
              <a:t>on Form 7460-1, Notice </a:t>
            </a:r>
            <a:r>
              <a:rPr lang="en-US" sz="2000" dirty="0"/>
              <a:t>of Proposed Construction or </a:t>
            </a:r>
            <a:r>
              <a:rPr lang="en-US" sz="2000" dirty="0" smtClean="0"/>
              <a:t>Alteration (</a:t>
            </a:r>
            <a:r>
              <a:rPr lang="en-US" sz="2000" u="sng" dirty="0" smtClean="0">
                <a:hlinkClick r:id="rId4"/>
              </a:rPr>
              <a:t>https</a:t>
            </a:r>
            <a:r>
              <a:rPr lang="en-US" sz="2000" u="sng" dirty="0">
                <a:hlinkClick r:id="rId4"/>
              </a:rPr>
              <a:t>://oeaaa.faa.gov/oeaaa/external/portal.jsp</a:t>
            </a:r>
            <a:r>
              <a:rPr lang="en-US" sz="2000" dirty="0"/>
              <a:t>) requesting the elimination or omission of steady-burning lights (L-810</a:t>
            </a:r>
            <a:r>
              <a:rPr lang="en-US" sz="2000" dirty="0" smtClean="0"/>
              <a:t>). Designate </a:t>
            </a:r>
            <a:r>
              <a:rPr lang="en-US" sz="2000" dirty="0"/>
              <a:t>structure type: "Deviation from Red Obstruction Light Standards".  </a:t>
            </a:r>
          </a:p>
        </p:txBody>
      </p:sp>
      <p:sp>
        <p:nvSpPr>
          <p:cNvPr id="6" name="Rectangle 3"/>
          <p:cNvSpPr>
            <a:spLocks noGrp="1" noChangeArrowheads="1"/>
          </p:cNvSpPr>
          <p:nvPr>
            <p:ph type="title"/>
          </p:nvPr>
        </p:nvSpPr>
        <p:spPr>
          <a:xfrm>
            <a:off x="19050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25820889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0963" name="Content Placeholder 1"/>
          <p:cNvSpPr>
            <a:spLocks noGrp="1"/>
          </p:cNvSpPr>
          <p:nvPr>
            <p:ph sz="half" idx="2"/>
          </p:nvPr>
        </p:nvSpPr>
        <p:spPr>
          <a:xfrm>
            <a:off x="1524000" y="2438400"/>
            <a:ext cx="7350125" cy="4754563"/>
          </a:xfrm>
        </p:spPr>
        <p:txBody>
          <a:bodyPr/>
          <a:lstStyle/>
          <a:p>
            <a:pPr lvl="1">
              <a:buFont typeface="Arial" panose="020B0604020202020204" pitchFamily="34" charset="0"/>
              <a:buChar char="•"/>
            </a:pPr>
            <a:r>
              <a:rPr lang="en-US" sz="2400" dirty="0" smtClean="0"/>
              <a:t>Once the FAA has approved the request and assigned a FAA Study Number, </a:t>
            </a:r>
            <a:r>
              <a:rPr lang="en-US" sz="2400" dirty="0"/>
              <a:t>submit </a:t>
            </a:r>
            <a:r>
              <a:rPr lang="en-US" sz="2400" dirty="0" smtClean="0"/>
              <a:t>an online </a:t>
            </a:r>
            <a:r>
              <a:rPr lang="en-US" sz="2400" dirty="0"/>
              <a:t>eSupport request </a:t>
            </a:r>
            <a:r>
              <a:rPr lang="en-US" sz="2400" dirty="0" smtClean="0"/>
              <a:t>(</a:t>
            </a:r>
            <a:r>
              <a:rPr lang="en-US" sz="2400" dirty="0" smtClean="0">
                <a:solidFill>
                  <a:srgbClr val="02D8EE"/>
                </a:solidFill>
              </a:rPr>
              <a:t>https</a:t>
            </a:r>
            <a:r>
              <a:rPr lang="en-US" sz="2400" dirty="0">
                <a:solidFill>
                  <a:srgbClr val="02D8EE"/>
                </a:solidFill>
              </a:rPr>
              <a:t>://esupport.fcc.gov/request.htm</a:t>
            </a:r>
            <a:r>
              <a:rPr lang="en-US" sz="2400" dirty="0"/>
              <a:t>) asking the FCC to verify that our records of this FAA Study Number reflect the FAA-approved bird lighting deviation</a:t>
            </a:r>
            <a:r>
              <a:rPr lang="en-US" sz="2400" dirty="0" smtClean="0"/>
              <a:t>.</a:t>
            </a:r>
            <a:endParaRPr lang="en-US" sz="2400" dirty="0"/>
          </a:p>
        </p:txBody>
      </p:sp>
      <p:sp>
        <p:nvSpPr>
          <p:cNvPr id="7" name="Rectangle 3"/>
          <p:cNvSpPr>
            <a:spLocks noGrp="1" noChangeArrowheads="1"/>
          </p:cNvSpPr>
          <p:nvPr>
            <p:ph type="title"/>
          </p:nvPr>
        </p:nvSpPr>
        <p:spPr>
          <a:xfrm>
            <a:off x="19050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42592156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0963" name="Content Placeholder 1"/>
          <p:cNvSpPr>
            <a:spLocks noGrp="1"/>
          </p:cNvSpPr>
          <p:nvPr>
            <p:ph sz="half" idx="2"/>
          </p:nvPr>
        </p:nvSpPr>
        <p:spPr>
          <a:xfrm>
            <a:off x="1524000" y="2438400"/>
            <a:ext cx="7502525" cy="4754563"/>
          </a:xfrm>
        </p:spPr>
        <p:txBody>
          <a:bodyPr/>
          <a:lstStyle/>
          <a:p>
            <a:pPr lvl="1">
              <a:buFont typeface="Arial" panose="020B0604020202020204" pitchFamily="34" charset="0"/>
              <a:buChar char="•"/>
            </a:pPr>
            <a:r>
              <a:rPr lang="en-US" sz="2000" dirty="0" smtClean="0"/>
              <a:t>After </a:t>
            </a:r>
            <a:r>
              <a:rPr lang="en-US" sz="2000" dirty="0"/>
              <a:t>receiving </a:t>
            </a:r>
            <a:r>
              <a:rPr lang="en-US" sz="2000" dirty="0" smtClean="0"/>
              <a:t>an FCC </a:t>
            </a:r>
            <a:r>
              <a:rPr lang="en-US" sz="2000" dirty="0"/>
              <a:t>record </a:t>
            </a:r>
            <a:r>
              <a:rPr lang="en-US" sz="2000" dirty="0" smtClean="0"/>
              <a:t>confirming that </a:t>
            </a:r>
            <a:r>
              <a:rPr lang="en-US" sz="2000" dirty="0"/>
              <a:t>the FAA study has been </a:t>
            </a:r>
            <a:r>
              <a:rPr lang="en-US" sz="2000" dirty="0" smtClean="0"/>
              <a:t>updated, file Form 854 with the FCC via the ASR</a:t>
            </a:r>
            <a:r>
              <a:rPr lang="en-US" sz="2000" dirty="0"/>
              <a:t> </a:t>
            </a:r>
            <a:r>
              <a:rPr lang="en-US" sz="2000" dirty="0" smtClean="0"/>
              <a:t>System. For an existing registered tower, select “MD – Modification”, update the Lighting to “Option 3 – Other”, and provide a description (Ex:  Style E w/ Red Light Deviation). The FCC will typically approve the application and modify the registration within 24 hours. For a proposed new tower enter the Lighting as “Option 3 – Other,” and provide a description. FCC approval for a proposed tower is subject to the procedures and time periods described at </a:t>
            </a:r>
            <a:r>
              <a:rPr lang="en-US" sz="2000" u="sng" dirty="0" smtClean="0">
                <a:solidFill>
                  <a:srgbClr val="FFC000"/>
                </a:solidFill>
                <a:hlinkClick r:id="rId4"/>
              </a:rPr>
              <a:t>http://www.fcc.gov/help/environmental-notification-process-registration-antenna-structures-overview</a:t>
            </a:r>
            <a:r>
              <a:rPr lang="en-US" sz="2000" dirty="0" smtClean="0"/>
              <a:t>.</a:t>
            </a:r>
            <a:endParaRPr lang="en-US" sz="2000" dirty="0"/>
          </a:p>
        </p:txBody>
      </p:sp>
      <p:sp>
        <p:nvSpPr>
          <p:cNvPr id="7" name="Rectangle 3"/>
          <p:cNvSpPr>
            <a:spLocks noGrp="1" noChangeArrowheads="1"/>
          </p:cNvSpPr>
          <p:nvPr>
            <p:ph type="title"/>
          </p:nvPr>
        </p:nvSpPr>
        <p:spPr>
          <a:xfrm>
            <a:off x="19050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28474165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40963" name="Content Placeholder 1"/>
          <p:cNvSpPr>
            <a:spLocks noGrp="1"/>
          </p:cNvSpPr>
          <p:nvPr>
            <p:ph sz="half" idx="2"/>
          </p:nvPr>
        </p:nvSpPr>
        <p:spPr>
          <a:xfrm>
            <a:off x="1524000" y="2438400"/>
            <a:ext cx="7005637" cy="4754563"/>
          </a:xfrm>
        </p:spPr>
        <p:txBody>
          <a:bodyPr/>
          <a:lstStyle/>
          <a:p>
            <a:pPr lvl="1">
              <a:buFont typeface="Arial" panose="020B0604020202020204" pitchFamily="34" charset="0"/>
              <a:buChar char="•"/>
            </a:pPr>
            <a:r>
              <a:rPr lang="en-US" sz="2400" dirty="0" smtClean="0"/>
              <a:t>When </a:t>
            </a:r>
            <a:r>
              <a:rPr lang="en-US" sz="2400" dirty="0"/>
              <a:t>the lighting change for an existing tower has been granted by the FCC via ASR, the steady-burning, side-marker, L-810 tower lights can be extinguished. </a:t>
            </a:r>
            <a:r>
              <a:rPr lang="en-US" sz="2400" dirty="0" smtClean="0"/>
              <a:t>This </a:t>
            </a:r>
            <a:r>
              <a:rPr lang="en-US" sz="2400" dirty="0"/>
              <a:t>is typically accomplished in the tower transmission building and does not ordinarily require climbing the tower. </a:t>
            </a:r>
            <a:r>
              <a:rPr lang="en-US" sz="2400" dirty="0" smtClean="0"/>
              <a:t>For </a:t>
            </a:r>
            <a:r>
              <a:rPr lang="en-US" sz="2400" dirty="0"/>
              <a:t>new towers, once the registration is granted, simply construct the tower without installing L-810 lights.</a:t>
            </a:r>
            <a:r>
              <a:rPr lang="en-US" sz="2000" dirty="0"/>
              <a:t> </a:t>
            </a:r>
          </a:p>
        </p:txBody>
      </p:sp>
      <p:sp>
        <p:nvSpPr>
          <p:cNvPr id="7" name="Rectangle 3"/>
          <p:cNvSpPr>
            <a:spLocks noGrp="1" noChangeArrowheads="1"/>
          </p:cNvSpPr>
          <p:nvPr>
            <p:ph type="title"/>
          </p:nvPr>
        </p:nvSpPr>
        <p:spPr>
          <a:xfrm>
            <a:off x="1905000" y="1524000"/>
            <a:ext cx="69342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Lighting Deviation Process</a:t>
            </a:r>
          </a:p>
        </p:txBody>
      </p:sp>
    </p:spTree>
    <p:extLst>
      <p:ext uri="{BB962C8B-B14F-4D97-AF65-F5344CB8AC3E}">
        <p14:creationId xmlns:p14="http://schemas.microsoft.com/office/powerpoint/2010/main" val="2155221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2438400"/>
            <a:ext cx="6934200" cy="4525963"/>
          </a:xfrm>
        </p:spPr>
        <p:txBody>
          <a:bodyPr/>
          <a:lstStyle/>
          <a:p>
            <a:pPr marL="342900" lvl="1" indent="-342900">
              <a:buFontTx/>
              <a:buChar char="•"/>
              <a:defRPr/>
            </a:pPr>
            <a:r>
              <a:rPr lang="en-US" dirty="0" smtClean="0"/>
              <a:t>Towers </a:t>
            </a:r>
            <a:r>
              <a:rPr lang="en-US" u="sng" dirty="0" smtClean="0"/>
              <a:t>&gt;</a:t>
            </a:r>
            <a:r>
              <a:rPr lang="en-US" dirty="0" smtClean="0"/>
              <a:t> 450 ft. (137 m) AGL</a:t>
            </a:r>
          </a:p>
          <a:p>
            <a:pPr lvl="1">
              <a:defRPr/>
            </a:pPr>
            <a:r>
              <a:rPr lang="en-US" sz="2200" dirty="0" smtClean="0"/>
              <a:t>Prepare an Environmental Assessment including a section specifically addressing potential migratory bird impacts and efforts to reduce those impacts (e.g., tower lights, building lights, bird flight diverters)</a:t>
            </a:r>
          </a:p>
          <a:p>
            <a:pPr lvl="1">
              <a:defRPr/>
            </a:pPr>
            <a:r>
              <a:rPr lang="en-US" sz="2200" dirty="0" smtClean="0"/>
              <a:t>Seek comment from the FWS on migratory birds</a:t>
            </a:r>
          </a:p>
          <a:p>
            <a:pPr lvl="1">
              <a:defRPr/>
            </a:pPr>
            <a:r>
              <a:rPr lang="en-US" sz="2200" dirty="0" smtClean="0"/>
              <a:t>No red-steady lights</a:t>
            </a:r>
          </a:p>
          <a:p>
            <a:pPr lvl="1">
              <a:defRPr/>
            </a:pPr>
            <a:r>
              <a:rPr lang="en-US" sz="2200" dirty="0" smtClean="0"/>
              <a:t>Motion-detector lighting on out buildings recommended</a:t>
            </a:r>
          </a:p>
          <a:p>
            <a:pPr marL="857250" lvl="3" indent="0">
              <a:buFontTx/>
              <a:buNone/>
              <a:defRPr/>
            </a:pPr>
            <a:endParaRPr lang="en-US" sz="2400" dirty="0"/>
          </a:p>
          <a:p>
            <a:pPr marL="457200" lvl="1" indent="0">
              <a:buFontTx/>
              <a:buNone/>
              <a:defRPr/>
            </a:pPr>
            <a:endParaRPr lang="en-US" dirty="0" smtClean="0"/>
          </a:p>
        </p:txBody>
      </p:sp>
      <p:sp>
        <p:nvSpPr>
          <p:cNvPr id="7" name="Rectangle 3"/>
          <p:cNvSpPr txBox="1">
            <a:spLocks noChangeArrowheads="1"/>
          </p:cNvSpPr>
          <p:nvPr/>
        </p:nvSpPr>
        <p:spPr bwMode="auto">
          <a:xfrm>
            <a:off x="1905000" y="1524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4000" b="1" dirty="0" smtClean="0">
                <a:solidFill>
                  <a:schemeClr val="folHlink"/>
                </a:solidFill>
                <a:effectLst>
                  <a:outerShdw blurRad="38100" dist="38100" dir="2700000" algn="tl">
                    <a:srgbClr val="000000"/>
                  </a:outerShdw>
                </a:effectLst>
              </a:rPr>
              <a:t>Migratory </a:t>
            </a:r>
            <a:r>
              <a:rPr lang="en-US" sz="4000" b="1" dirty="0">
                <a:solidFill>
                  <a:schemeClr val="folHlink"/>
                </a:solidFill>
                <a:effectLst>
                  <a:outerShdw blurRad="38100" dist="38100" dir="2700000" algn="tl">
                    <a:srgbClr val="000000"/>
                  </a:outerShdw>
                </a:effectLst>
              </a:rPr>
              <a:t>B</a:t>
            </a:r>
            <a:r>
              <a:rPr lang="en-US" sz="4000" b="1" dirty="0" smtClean="0">
                <a:solidFill>
                  <a:schemeClr val="folHlink"/>
                </a:solidFill>
                <a:effectLst>
                  <a:outerShdw blurRad="38100" dist="38100" dir="2700000" algn="tl">
                    <a:srgbClr val="000000"/>
                  </a:outerShdw>
                </a:effectLst>
              </a:rPr>
              <a:t>irds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019300" y="2438400"/>
            <a:ext cx="6705600" cy="4525963"/>
          </a:xfrm>
        </p:spPr>
        <p:txBody>
          <a:bodyPr/>
          <a:lstStyle/>
          <a:p>
            <a:pPr marL="342900" lvl="1" indent="-342900">
              <a:buFontTx/>
              <a:buChar char="•"/>
              <a:defRPr/>
            </a:pPr>
            <a:r>
              <a:rPr lang="en-US" dirty="0"/>
              <a:t>Towers 350-450 ft. (107-137 m) </a:t>
            </a:r>
            <a:r>
              <a:rPr lang="en-US" dirty="0" smtClean="0"/>
              <a:t>AGL</a:t>
            </a:r>
          </a:p>
          <a:p>
            <a:pPr marL="1200150" lvl="3" indent="-342900">
              <a:defRPr/>
            </a:pPr>
            <a:r>
              <a:rPr lang="en-US" sz="2400" dirty="0" smtClean="0"/>
              <a:t>No </a:t>
            </a:r>
            <a:r>
              <a:rPr lang="en-US" sz="2400" dirty="0"/>
              <a:t>red-steady lights and motion-detector lighting on out buildings recommended</a:t>
            </a:r>
          </a:p>
          <a:p>
            <a:pPr marL="857250" lvl="3" indent="0">
              <a:buFontTx/>
              <a:buNone/>
              <a:defRPr/>
            </a:pPr>
            <a:endParaRPr lang="en-US" sz="2400" dirty="0"/>
          </a:p>
          <a:p>
            <a:pPr marL="457200" lvl="1" indent="0">
              <a:buFontTx/>
              <a:buNone/>
              <a:defRPr/>
            </a:pPr>
            <a:endParaRPr lang="en-US" dirty="0" smtClean="0"/>
          </a:p>
        </p:txBody>
      </p:sp>
      <p:sp>
        <p:nvSpPr>
          <p:cNvPr id="7" name="Rectangle 3"/>
          <p:cNvSpPr txBox="1">
            <a:spLocks noChangeArrowheads="1"/>
          </p:cNvSpPr>
          <p:nvPr/>
        </p:nvSpPr>
        <p:spPr bwMode="auto">
          <a:xfrm>
            <a:off x="1905000" y="1524000"/>
            <a:ext cx="6934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4000" b="1" dirty="0" smtClean="0">
                <a:solidFill>
                  <a:schemeClr val="folHlink"/>
                </a:solidFill>
                <a:effectLst>
                  <a:outerShdw blurRad="38100" dist="38100" dir="2700000" algn="tl">
                    <a:srgbClr val="000000"/>
                  </a:outerShdw>
                </a:effectLst>
              </a:rPr>
              <a:t>Migratory </a:t>
            </a:r>
            <a:r>
              <a:rPr lang="en-US" sz="4000" b="1" dirty="0">
                <a:solidFill>
                  <a:schemeClr val="folHlink"/>
                </a:solidFill>
                <a:effectLst>
                  <a:outerShdw blurRad="38100" dist="38100" dir="2700000" algn="tl">
                    <a:srgbClr val="000000"/>
                  </a:outerShdw>
                </a:effectLst>
              </a:rPr>
              <a:t>B</a:t>
            </a:r>
            <a:r>
              <a:rPr lang="en-US" sz="4000" b="1" dirty="0" smtClean="0">
                <a:solidFill>
                  <a:schemeClr val="folHlink"/>
                </a:solidFill>
                <a:effectLst>
                  <a:outerShdw blurRad="38100" dist="38100" dir="2700000" algn="tl">
                    <a:srgbClr val="000000"/>
                  </a:outerShdw>
                </a:effectLst>
              </a:rPr>
              <a:t>irds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13000"/>
                    </a14:imgEffect>
                    <a14:imgEffect>
                      <a14:brightnessContrast bright="-12000" contrast="2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3155" name="Rectangle 3"/>
          <p:cNvSpPr>
            <a:spLocks noGrp="1" noChangeArrowheads="1"/>
          </p:cNvSpPr>
          <p:nvPr>
            <p:ph type="title"/>
          </p:nvPr>
        </p:nvSpPr>
        <p:spPr>
          <a:xfrm>
            <a:off x="685800" y="1268425"/>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The Value of Wetlands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533400" y="2167968"/>
            <a:ext cx="8077200" cy="4525963"/>
          </a:xfrm>
        </p:spPr>
        <p:txBody>
          <a:bodyPr/>
          <a:lstStyle/>
          <a:p>
            <a:r>
              <a:rPr lang="en-US" sz="2800" b="1" dirty="0" smtClean="0">
                <a:solidFill>
                  <a:srgbClr val="E4FC04"/>
                </a:solidFill>
                <a:effectLst>
                  <a:outerShdw blurRad="38100" dist="38100" dir="2700000" algn="tl">
                    <a:srgbClr val="000000">
                      <a:alpha val="43137"/>
                    </a:srgbClr>
                  </a:outerShdw>
                </a:effectLst>
              </a:rPr>
              <a:t>Flood control</a:t>
            </a:r>
          </a:p>
          <a:p>
            <a:r>
              <a:rPr lang="en-US" sz="2800" b="1" dirty="0" smtClean="0">
                <a:solidFill>
                  <a:srgbClr val="E4FC04"/>
                </a:solidFill>
                <a:effectLst>
                  <a:outerShdw blurRad="38100" dist="38100" dir="2700000" algn="tl">
                    <a:srgbClr val="000000">
                      <a:alpha val="43137"/>
                    </a:srgbClr>
                  </a:outerShdw>
                </a:effectLst>
              </a:rPr>
              <a:t>Water quality -transform nutrients &amp; pollutants</a:t>
            </a:r>
            <a:endParaRPr lang="en-US" sz="2800" b="1" dirty="0">
              <a:solidFill>
                <a:srgbClr val="E4FC04"/>
              </a:solidFill>
              <a:effectLst>
                <a:outerShdw blurRad="38100" dist="38100" dir="2700000" algn="tl">
                  <a:srgbClr val="000000">
                    <a:alpha val="43137"/>
                  </a:srgbClr>
                </a:outerShdw>
              </a:effectLst>
            </a:endParaRPr>
          </a:p>
          <a:p>
            <a:r>
              <a:rPr lang="en-US" sz="2800" b="1" dirty="0" smtClean="0">
                <a:solidFill>
                  <a:srgbClr val="E4FC04"/>
                </a:solidFill>
                <a:effectLst>
                  <a:outerShdw blurRad="38100" dist="38100" dir="2700000" algn="tl">
                    <a:srgbClr val="000000">
                      <a:alpha val="43137"/>
                    </a:srgbClr>
                  </a:outerShdw>
                </a:effectLst>
              </a:rPr>
              <a:t>Diversity </a:t>
            </a:r>
            <a:r>
              <a:rPr lang="en-US" sz="2800" b="1" dirty="0">
                <a:solidFill>
                  <a:srgbClr val="E4FC04"/>
                </a:solidFill>
                <a:effectLst>
                  <a:outerShdw blurRad="38100" dist="38100" dir="2700000" algn="tl">
                    <a:srgbClr val="000000">
                      <a:alpha val="43137"/>
                    </a:srgbClr>
                  </a:outerShdw>
                </a:effectLst>
              </a:rPr>
              <a:t>of wetland </a:t>
            </a:r>
            <a:r>
              <a:rPr lang="en-US" sz="2800" b="1" dirty="0" smtClean="0">
                <a:solidFill>
                  <a:srgbClr val="E4FC04"/>
                </a:solidFill>
                <a:effectLst>
                  <a:outerShdw blurRad="38100" dist="38100" dir="2700000" algn="tl">
                    <a:srgbClr val="000000">
                      <a:alpha val="43137"/>
                    </a:srgbClr>
                  </a:outerShdw>
                </a:effectLst>
              </a:rPr>
              <a:t>plants, wildlife and ecosystems</a:t>
            </a:r>
            <a:endParaRPr lang="en-US" sz="2800" b="1" dirty="0">
              <a:solidFill>
                <a:srgbClr val="E4FC04"/>
              </a:solidFill>
              <a:effectLst>
                <a:outerShdw blurRad="38100" dist="38100" dir="2700000" algn="tl">
                  <a:srgbClr val="000000">
                    <a:alpha val="43137"/>
                  </a:srgbClr>
                </a:outerShdw>
              </a:effectLst>
            </a:endParaRPr>
          </a:p>
          <a:p>
            <a:r>
              <a:rPr lang="en-US" sz="2800" b="1" dirty="0" smtClean="0">
                <a:solidFill>
                  <a:srgbClr val="E4FC04"/>
                </a:solidFill>
                <a:effectLst>
                  <a:outerShdw blurRad="38100" dist="38100" dir="2700000" algn="tl">
                    <a:srgbClr val="000000">
                      <a:alpha val="43137"/>
                    </a:srgbClr>
                  </a:outerShdw>
                </a:effectLst>
              </a:rPr>
              <a:t>Recreation (</a:t>
            </a:r>
            <a:r>
              <a:rPr lang="en-US" sz="2800" b="1" dirty="0">
                <a:solidFill>
                  <a:srgbClr val="E4FC04"/>
                </a:solidFill>
                <a:effectLst>
                  <a:outerShdw blurRad="38100" dist="38100" dir="2700000" algn="tl">
                    <a:srgbClr val="000000">
                      <a:alpha val="43137"/>
                    </a:srgbClr>
                  </a:outerShdw>
                </a:effectLst>
              </a:rPr>
              <a:t>hunting, fishing, bird watching</a:t>
            </a:r>
            <a:r>
              <a:rPr lang="en-US" sz="2800" b="1" dirty="0" smtClean="0">
                <a:solidFill>
                  <a:srgbClr val="E4FC04"/>
                </a:solidFill>
                <a:effectLst>
                  <a:outerShdw blurRad="38100" dist="38100" dir="2700000" algn="tl">
                    <a:srgbClr val="000000">
                      <a:alpha val="43137"/>
                    </a:srgbClr>
                  </a:outerShdw>
                </a:effectLst>
              </a:rPr>
              <a:t>)</a:t>
            </a:r>
          </a:p>
          <a:p>
            <a:r>
              <a:rPr lang="en-US" sz="2800" b="1" dirty="0" smtClean="0">
                <a:solidFill>
                  <a:srgbClr val="E4FC04"/>
                </a:solidFill>
                <a:effectLst>
                  <a:outerShdw blurRad="38100" dist="38100" dir="2700000" algn="tl">
                    <a:srgbClr val="000000">
                      <a:alpha val="43137"/>
                    </a:srgbClr>
                  </a:outerShdw>
                </a:effectLst>
              </a:rPr>
              <a:t>Natural heritage </a:t>
            </a:r>
            <a:endParaRPr lang="en-US" sz="2800" b="1" dirty="0">
              <a:solidFill>
                <a:srgbClr val="E4FC04"/>
              </a:solidFill>
              <a:effectLst>
                <a:outerShdw blurRad="38100" dist="38100" dir="2700000" algn="tl">
                  <a:srgbClr val="000000">
                    <a:alpha val="43137"/>
                  </a:srgbClr>
                </a:outerShdw>
              </a:effectLst>
            </a:endParaRPr>
          </a:p>
          <a:p>
            <a:endParaRPr lang="en-US" sz="2800" dirty="0"/>
          </a:p>
        </p:txBody>
      </p:sp>
      <p:sp>
        <p:nvSpPr>
          <p:cNvPr id="7" name="Text Box 9"/>
          <p:cNvSpPr txBox="1">
            <a:spLocks noChangeArrowheads="1"/>
          </p:cNvSpPr>
          <p:nvPr/>
        </p:nvSpPr>
        <p:spPr bwMode="auto">
          <a:xfrm>
            <a:off x="8305800" y="6570821"/>
            <a:ext cx="838200" cy="246221"/>
          </a:xfrm>
          <a:prstGeom prst="rect">
            <a:avLst/>
          </a:prstGeom>
          <a:noFill/>
          <a:ln w="9525">
            <a:noFill/>
            <a:miter lim="800000"/>
            <a:headEnd/>
            <a:tailEnd/>
          </a:ln>
        </p:spPr>
        <p:txBody>
          <a:bodyPr>
            <a:spAutoFit/>
          </a:bodyPr>
          <a:lstStyle/>
          <a:p>
            <a:pPr>
              <a:spcBef>
                <a:spcPct val="50000"/>
              </a:spcBef>
            </a:pPr>
            <a:r>
              <a:rPr lang="en-US" sz="1000" dirty="0" smtClean="0"/>
              <a:t>USACE</a:t>
            </a:r>
            <a:endParaRPr lang="en-US" sz="1000" dirty="0"/>
          </a:p>
        </p:txBody>
      </p:sp>
    </p:spTree>
    <p:extLst>
      <p:ext uri="{BB962C8B-B14F-4D97-AF65-F5344CB8AC3E}">
        <p14:creationId xmlns:p14="http://schemas.microsoft.com/office/powerpoint/2010/main" val="98282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3155"/>
                                        </p:tgtEl>
                                        <p:attrNameLst>
                                          <p:attrName>style.visibility</p:attrName>
                                        </p:attrNameLst>
                                      </p:cBhvr>
                                      <p:to>
                                        <p:strVal val="visible"/>
                                      </p:to>
                                    </p:set>
                                    <p:animEffect transition="in" filter="fade">
                                      <p:cBhvr>
                                        <p:cTn id="7" dur="1000"/>
                                        <p:tgtEl>
                                          <p:spTgt spid="433155"/>
                                        </p:tgtEl>
                                      </p:cBhvr>
                                    </p:animEffect>
                                    <p:anim calcmode="lin" valueType="num">
                                      <p:cBhvr>
                                        <p:cTn id="8" dur="1000" fill="hold"/>
                                        <p:tgtEl>
                                          <p:spTgt spid="433155"/>
                                        </p:tgtEl>
                                        <p:attrNameLst>
                                          <p:attrName>ppt_x</p:attrName>
                                        </p:attrNameLst>
                                      </p:cBhvr>
                                      <p:tavLst>
                                        <p:tav tm="0">
                                          <p:val>
                                            <p:strVal val="#ppt_x"/>
                                          </p:val>
                                        </p:tav>
                                        <p:tav tm="100000">
                                          <p:val>
                                            <p:strVal val="#ppt_x"/>
                                          </p:val>
                                        </p:tav>
                                      </p:tavLst>
                                    </p:anim>
                                    <p:anim calcmode="lin" valueType="num">
                                      <p:cBhvr>
                                        <p:cTn id="9" dur="1000" fill="hold"/>
                                        <p:tgtEl>
                                          <p:spTgt spid="4331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Effect transition="in" filter="fade">
                                      <p:cBhvr>
                                        <p:cTn id="35" dur="1000"/>
                                        <p:tgtEl>
                                          <p:spTgt spid="2">
                                            <p:txEl>
                                              <p:pRg st="3" end="3"/>
                                            </p:txEl>
                                          </p:spTgt>
                                        </p:tgtEl>
                                      </p:cBhvr>
                                    </p:animEffect>
                                    <p:anim calcmode="lin" valueType="num">
                                      <p:cBhvr>
                                        <p:cTn id="3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onsiderations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Wetlands</a:t>
            </a:r>
            <a:endParaRPr lang="en-US" dirty="0"/>
          </a:p>
          <a:p>
            <a:pPr lvl="1">
              <a:buFont typeface="Arial" panose="020B0604020202020204" pitchFamily="34" charset="0"/>
              <a:buChar char="•"/>
              <a:defRPr/>
            </a:pPr>
            <a:r>
              <a:rPr lang="en-US" dirty="0" smtClean="0"/>
              <a:t>Threatened </a:t>
            </a:r>
            <a:r>
              <a:rPr lang="en-US" dirty="0"/>
              <a:t>and Endangered </a:t>
            </a:r>
            <a:r>
              <a:rPr lang="en-US" dirty="0" smtClean="0"/>
              <a:t>Species</a:t>
            </a:r>
          </a:p>
          <a:p>
            <a:pPr lvl="1">
              <a:buFont typeface="Arial" panose="020B0604020202020204" pitchFamily="34" charset="0"/>
              <a:buChar char="•"/>
              <a:defRPr/>
            </a:pPr>
            <a:r>
              <a:rPr lang="en-US" dirty="0" smtClean="0"/>
              <a:t>Migratory birds</a:t>
            </a:r>
          </a:p>
          <a:p>
            <a:pPr lvl="1">
              <a:buFont typeface="Arial" panose="020B0604020202020204" pitchFamily="34" charset="0"/>
              <a:buChar char="•"/>
              <a:defRPr/>
            </a:pPr>
            <a:r>
              <a:rPr lang="en-US" dirty="0" smtClean="0">
                <a:solidFill>
                  <a:srgbClr val="FFFF00"/>
                </a:solidFill>
              </a:rPr>
              <a:t>Bald Eagles and Golden Eagles</a:t>
            </a:r>
          </a:p>
          <a:p>
            <a:pPr marL="0" indent="0">
              <a:buFontTx/>
              <a:buNone/>
              <a:defRPr/>
            </a:pPr>
            <a:endParaRPr lang="en-US" dirty="0">
              <a:solidFill>
                <a:srgbClr val="FFFF00"/>
              </a:solidFill>
            </a:endParaRPr>
          </a:p>
        </p:txBody>
      </p:sp>
    </p:spTree>
    <p:extLst>
      <p:ext uri="{BB962C8B-B14F-4D97-AF65-F5344CB8AC3E}">
        <p14:creationId xmlns:p14="http://schemas.microsoft.com/office/powerpoint/2010/main" val="758590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hefreequark.com/wp-content/uploads/2012/04/nestingosprey16750.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5153" y="4544540"/>
            <a:ext cx="3091541" cy="2316595"/>
          </a:xfrm>
          <a:prstGeom prst="rect">
            <a:avLst/>
          </a:prstGeom>
          <a:noFill/>
          <a:extLst>
            <a:ext uri="{909E8E84-426E-40DD-AFC4-6F175D3DCCD1}">
              <a14:hiddenFill xmlns:a14="http://schemas.microsoft.com/office/drawing/2010/main">
                <a:solidFill>
                  <a:srgbClr val="FFFFFF"/>
                </a:solidFill>
              </a14:hiddenFill>
            </a:ext>
          </a:extLst>
        </p:spPr>
      </p:pic>
      <p:sp>
        <p:nvSpPr>
          <p:cNvPr id="433155" name="Rectangle 3"/>
          <p:cNvSpPr>
            <a:spLocks noGrp="1" noChangeArrowheads="1"/>
          </p:cNvSpPr>
          <p:nvPr>
            <p:ph type="title"/>
          </p:nvPr>
        </p:nvSpPr>
        <p:spPr>
          <a:xfrm>
            <a:off x="310243" y="15240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Eagles and </a:t>
            </a:r>
            <a:r>
              <a:rPr lang="en-US" sz="4000" b="1" dirty="0">
                <a:solidFill>
                  <a:schemeClr val="folHlink"/>
                </a:solidFill>
                <a:effectLst>
                  <a:outerShdw blurRad="38100" dist="38100" dir="2700000" algn="tl">
                    <a:srgbClr val="000000"/>
                  </a:outerShdw>
                </a:effectLst>
              </a:rPr>
              <a:t>o</a:t>
            </a:r>
            <a:r>
              <a:rPr lang="en-US" sz="4000" b="1" dirty="0" smtClean="0">
                <a:solidFill>
                  <a:schemeClr val="folHlink"/>
                </a:solidFill>
                <a:effectLst>
                  <a:outerShdw blurRad="38100" dist="38100" dir="2700000" algn="tl">
                    <a:srgbClr val="000000"/>
                  </a:outerShdw>
                </a:effectLst>
              </a:rPr>
              <a:t>ther Raptors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28600" y="2438400"/>
            <a:ext cx="9220200" cy="4754563"/>
          </a:xfrm>
        </p:spPr>
        <p:txBody>
          <a:bodyPr/>
          <a:lstStyle/>
          <a:p>
            <a:pPr lvl="1">
              <a:buFont typeface="Arial" panose="020B0604020202020204" pitchFamily="34" charset="0"/>
              <a:buChar char="•"/>
              <a:defRPr/>
            </a:pPr>
            <a:r>
              <a:rPr lang="en-US" sz="2000" dirty="0"/>
              <a:t>Bald and Golden Eagle Protection Act (BGEPA</a:t>
            </a:r>
            <a:r>
              <a:rPr lang="en-US" sz="2000" dirty="0" smtClean="0"/>
              <a:t>), MBTA, and some state protection</a:t>
            </a:r>
          </a:p>
          <a:p>
            <a:pPr lvl="1">
              <a:buFont typeface="Arial" panose="020B0604020202020204" pitchFamily="34" charset="0"/>
              <a:buChar char="•"/>
              <a:defRPr/>
            </a:pPr>
            <a:r>
              <a:rPr lang="en-US" sz="2000" dirty="0" smtClean="0"/>
              <a:t>Number </a:t>
            </a:r>
            <a:r>
              <a:rPr lang="en-US" sz="2000" dirty="0"/>
              <a:t>of </a:t>
            </a:r>
            <a:r>
              <a:rPr lang="en-US" sz="2000" dirty="0" smtClean="0"/>
              <a:t>nests </a:t>
            </a:r>
            <a:r>
              <a:rPr lang="en-US" sz="2000" dirty="0"/>
              <a:t>on </a:t>
            </a:r>
            <a:r>
              <a:rPr lang="en-US" sz="2000" dirty="0" smtClean="0"/>
              <a:t>towers is increasing.</a:t>
            </a:r>
          </a:p>
          <a:p>
            <a:pPr lvl="1">
              <a:buFont typeface="Arial" panose="020B0604020202020204" pitchFamily="34" charset="0"/>
              <a:buChar char="•"/>
              <a:defRPr/>
            </a:pPr>
            <a:r>
              <a:rPr lang="en-US" sz="2000" dirty="0" smtClean="0"/>
              <a:t>Contact USFWS &amp; state natural resource agency before construction or maintenance activities on towers with nests. May require permits. Nest exclusion devices can be used.</a:t>
            </a:r>
          </a:p>
          <a:p>
            <a:pPr lvl="1">
              <a:buFont typeface="Arial" panose="020B0604020202020204" pitchFamily="34" charset="0"/>
              <a:buChar char="•"/>
              <a:defRPr/>
            </a:pPr>
            <a:r>
              <a:rPr lang="en-US" sz="2000" dirty="0" smtClean="0"/>
              <a:t>Raptors can become </a:t>
            </a:r>
            <a:r>
              <a:rPr lang="en-US" sz="2000" dirty="0"/>
              <a:t>entangled in antenna  </a:t>
            </a:r>
            <a:r>
              <a:rPr lang="en-US" sz="2000" dirty="0" smtClean="0"/>
              <a:t>                                              wires </a:t>
            </a:r>
            <a:r>
              <a:rPr lang="en-US" sz="2000" dirty="0"/>
              <a:t>or </a:t>
            </a:r>
            <a:r>
              <a:rPr lang="en-US" sz="2000" dirty="0" smtClean="0"/>
              <a:t>twine </a:t>
            </a:r>
            <a:r>
              <a:rPr lang="en-US" sz="2000" dirty="0"/>
              <a:t>used as nesting material. </a:t>
            </a:r>
            <a:r>
              <a:rPr lang="en-US" sz="2000" dirty="0" smtClean="0"/>
              <a:t>                                              Minimize excess </a:t>
            </a:r>
            <a:r>
              <a:rPr lang="en-US" sz="2000" dirty="0"/>
              <a:t>wires, securely </a:t>
            </a:r>
            <a:r>
              <a:rPr lang="en-US" sz="2000" dirty="0" smtClean="0"/>
              <a:t>attach wires                                                  to tower, </a:t>
            </a:r>
            <a:r>
              <a:rPr lang="en-US" sz="2000" dirty="0"/>
              <a:t>and shrink </a:t>
            </a:r>
            <a:r>
              <a:rPr lang="en-US" sz="2000" dirty="0" smtClean="0"/>
              <a:t>wrap </a:t>
            </a:r>
            <a:r>
              <a:rPr lang="en-US" sz="2000" dirty="0"/>
              <a:t>or </a:t>
            </a:r>
            <a:r>
              <a:rPr lang="en-US" sz="2000" dirty="0" smtClean="0"/>
              <a:t>tape wires </a:t>
            </a:r>
            <a:r>
              <a:rPr lang="en-US" sz="2000" dirty="0"/>
              <a:t>together </a:t>
            </a:r>
            <a:r>
              <a:rPr lang="en-US" sz="2000" dirty="0" smtClean="0"/>
              <a:t>                                            to </a:t>
            </a:r>
            <a:r>
              <a:rPr lang="en-US" sz="2000" dirty="0"/>
              <a:t>reduce the </a:t>
            </a:r>
            <a:r>
              <a:rPr lang="en-US" sz="2000" dirty="0" smtClean="0"/>
              <a:t>risk of entanglement. Contact                                                          state natural resources </a:t>
            </a:r>
            <a:r>
              <a:rPr lang="en-US" sz="2000" dirty="0"/>
              <a:t>protection </a:t>
            </a:r>
            <a:r>
              <a:rPr lang="en-US" sz="2000" dirty="0" smtClean="0"/>
              <a:t>agency &amp;                                                   USFWS if bird entanglement occurs. </a:t>
            </a:r>
          </a:p>
        </p:txBody>
      </p:sp>
      <p:sp>
        <p:nvSpPr>
          <p:cNvPr id="3" name="TextBox 2"/>
          <p:cNvSpPr txBox="1"/>
          <p:nvPr/>
        </p:nvSpPr>
        <p:spPr>
          <a:xfrm>
            <a:off x="7968343" y="6525177"/>
            <a:ext cx="1143000" cy="553998"/>
          </a:xfrm>
          <a:prstGeom prst="rect">
            <a:avLst/>
          </a:prstGeom>
          <a:noFill/>
        </p:spPr>
        <p:txBody>
          <a:bodyPr wrap="square" rtlCol="0">
            <a:spAutoFit/>
          </a:bodyPr>
          <a:lstStyle/>
          <a:p>
            <a:r>
              <a:rPr lang="en-US" sz="1200" dirty="0">
                <a:solidFill>
                  <a:srgbClr val="92D050"/>
                </a:solidFill>
              </a:rPr>
              <a:t>©ingridtaylar</a:t>
            </a:r>
          </a:p>
          <a:p>
            <a:endParaRPr lang="en-US" dirty="0"/>
          </a:p>
        </p:txBody>
      </p:sp>
    </p:spTree>
    <p:extLst>
      <p:ext uri="{BB962C8B-B14F-4D97-AF65-F5344CB8AC3E}">
        <p14:creationId xmlns:p14="http://schemas.microsoft.com/office/powerpoint/2010/main" val="1388529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US" dirty="0" smtClean="0"/>
          </a:p>
        </p:txBody>
      </p:sp>
      <p:sp>
        <p:nvSpPr>
          <p:cNvPr id="46082" name="Content Placeholder 2"/>
          <p:cNvSpPr>
            <a:spLocks noGrp="1"/>
          </p:cNvSpPr>
          <p:nvPr>
            <p:ph idx="1"/>
          </p:nvPr>
        </p:nvSpPr>
        <p:spPr/>
        <p:txBody>
          <a:bodyPr/>
          <a:lstStyle/>
          <a:p>
            <a:endParaRPr lang="en-US" dirty="0" smtClean="0"/>
          </a:p>
        </p:txBody>
      </p:sp>
      <p:pic>
        <p:nvPicPr>
          <p:cNvPr id="46083" name="Picture 11" descr="000_0054"/>
          <p:cNvPicPr>
            <a:picLocks noChangeAspect="1" noChangeArrowheads="1"/>
          </p:cNvPicPr>
          <p:nvPr/>
        </p:nvPicPr>
        <p:blipFill>
          <a:blip r:embed="rId3"/>
          <a:srcRect/>
          <a:stretch>
            <a:fillRect/>
          </a:stretch>
        </p:blipFill>
        <p:spPr bwMode="auto">
          <a:xfrm>
            <a:off x="-7938" y="0"/>
            <a:ext cx="9159876" cy="687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100_3891"/>
          <p:cNvPicPr>
            <a:picLocks noChangeAspect="1" noChangeArrowheads="1"/>
          </p:cNvPicPr>
          <p:nvPr/>
        </p:nvPicPr>
        <p:blipFill>
          <a:blip r:embed="rId2"/>
          <a:srcRect/>
          <a:stretch>
            <a:fillRect/>
          </a:stretch>
        </p:blipFill>
        <p:spPr bwMode="auto">
          <a:xfrm>
            <a:off x="2057400" y="0"/>
            <a:ext cx="5143500" cy="6858000"/>
          </a:xfrm>
          <a:prstGeom prst="rect">
            <a:avLst/>
          </a:prstGeom>
          <a:noFill/>
          <a:ln w="9525">
            <a:noFill/>
            <a:miter lim="800000"/>
            <a:headEnd/>
            <a:tailEnd/>
          </a:ln>
        </p:spPr>
      </p:pic>
      <p:sp>
        <p:nvSpPr>
          <p:cNvPr id="466947" name="Text Box 3"/>
          <p:cNvSpPr txBox="1">
            <a:spLocks noChangeArrowheads="1"/>
          </p:cNvSpPr>
          <p:nvPr/>
        </p:nvSpPr>
        <p:spPr bwMode="auto">
          <a:xfrm>
            <a:off x="1676400" y="2057400"/>
            <a:ext cx="6019800" cy="1754188"/>
          </a:xfrm>
          <a:prstGeom prst="rect">
            <a:avLst/>
          </a:prstGeom>
          <a:noFill/>
          <a:ln>
            <a:noFill/>
          </a:ln>
          <a:effectLst/>
          <a:extLst/>
        </p:spPr>
        <p:txBody>
          <a:bodyPr>
            <a:spAutoFit/>
          </a:bodyPr>
          <a:lstStyle/>
          <a:p>
            <a:pPr algn="ctr">
              <a:defRPr/>
            </a:pPr>
            <a:r>
              <a:rPr lang="en-US" sz="3600" b="1" dirty="0">
                <a:solidFill>
                  <a:schemeClr val="folHlink"/>
                </a:solidFill>
                <a:effectLst>
                  <a:outerShdw blurRad="38100" dist="38100" dir="2700000" algn="tl">
                    <a:srgbClr val="000000"/>
                  </a:outerShdw>
                </a:effectLst>
                <a:latin typeface="Times New Roman" pitchFamily="18" charset="0"/>
              </a:rPr>
              <a:t>For more information contact:</a:t>
            </a:r>
          </a:p>
          <a:p>
            <a:pPr algn="ctr">
              <a:defRPr/>
            </a:pPr>
            <a:r>
              <a:rPr lang="en-US" sz="3600" b="1" dirty="0">
                <a:solidFill>
                  <a:schemeClr val="folHlink"/>
                </a:solidFill>
                <a:effectLst>
                  <a:outerShdw blurRad="38100" dist="38100" dir="2700000" algn="tl">
                    <a:srgbClr val="000000"/>
                  </a:outerShdw>
                </a:effectLst>
                <a:latin typeface="Times New Roman" pitchFamily="18" charset="0"/>
              </a:rPr>
              <a:t>Joelle.Gehring@FCC.gov</a:t>
            </a:r>
          </a:p>
        </p:txBody>
      </p:sp>
      <p:pic>
        <p:nvPicPr>
          <p:cNvPr id="47107" name="Picture 2"/>
          <p:cNvPicPr>
            <a:picLocks noChangeAspect="1" noChangeArrowheads="1"/>
          </p:cNvPicPr>
          <p:nvPr/>
        </p:nvPicPr>
        <p:blipFill>
          <a:blip r:embed="rId3"/>
          <a:srcRect/>
          <a:stretch>
            <a:fillRect/>
          </a:stretch>
        </p:blipFill>
        <p:spPr bwMode="auto">
          <a:xfrm>
            <a:off x="6096000" y="4981575"/>
            <a:ext cx="3001963" cy="1876425"/>
          </a:xfrm>
          <a:prstGeom prst="rect">
            <a:avLst/>
          </a:prstGeom>
          <a:noFill/>
          <a:ln w="9525">
            <a:no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0" y="4859338"/>
            <a:ext cx="2667000" cy="1998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838200" y="14478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Wetlands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05000" y="2286000"/>
            <a:ext cx="7239000" cy="4525963"/>
          </a:xfrm>
        </p:spPr>
        <p:txBody>
          <a:bodyPr/>
          <a:lstStyle/>
          <a:p>
            <a:r>
              <a:rPr lang="en-US" sz="2800" dirty="0" smtClean="0"/>
              <a:t>Wetlands’ ecological value is recognized in international law (RAMSAR), federal and state law, Executive </a:t>
            </a:r>
            <a:r>
              <a:rPr lang="en-US" sz="2800" dirty="0"/>
              <a:t>O</a:t>
            </a:r>
            <a:r>
              <a:rPr lang="en-US" sz="2800" dirty="0" smtClean="0"/>
              <a:t>rders, programs, and local policies and regulations.</a:t>
            </a:r>
          </a:p>
          <a:p>
            <a:pPr lvl="1"/>
            <a:r>
              <a:rPr lang="en-US" sz="2400" dirty="0" smtClean="0"/>
              <a:t>Clean Water Act, Section 404 regulates dredging and filling of wetlands</a:t>
            </a:r>
          </a:p>
          <a:p>
            <a:pPr lvl="1"/>
            <a:r>
              <a:rPr lang="en-US" sz="2400" dirty="0" smtClean="0"/>
              <a:t>US Army Corps of Engineers</a:t>
            </a:r>
          </a:p>
          <a:p>
            <a:pPr lvl="1"/>
            <a:r>
              <a:rPr lang="en-US" sz="2400" dirty="0"/>
              <a:t>Permits </a:t>
            </a:r>
            <a:r>
              <a:rPr lang="en-US" sz="2400" dirty="0" smtClean="0"/>
              <a:t>and/or other </a:t>
            </a:r>
            <a:r>
              <a:rPr lang="en-US" sz="2400" dirty="0"/>
              <a:t>authorization </a:t>
            </a:r>
            <a:r>
              <a:rPr lang="en-US" sz="2400" dirty="0" smtClean="0"/>
              <a:t>may be required</a:t>
            </a:r>
            <a:endParaRPr lang="en-US" sz="2400" dirty="0"/>
          </a:p>
        </p:txBody>
      </p:sp>
    </p:spTree>
    <p:extLst>
      <p:ext uri="{BB962C8B-B14F-4D97-AF65-F5344CB8AC3E}">
        <p14:creationId xmlns:p14="http://schemas.microsoft.com/office/powerpoint/2010/main" val="530225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838200" y="14478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Wetlands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05000" y="2590800"/>
            <a:ext cx="7086600" cy="4525963"/>
          </a:xfrm>
        </p:spPr>
        <p:txBody>
          <a:bodyPr/>
          <a:lstStyle/>
          <a:p>
            <a:r>
              <a:rPr lang="en-US" sz="2800" dirty="0"/>
              <a:t>If the proposed facility would be located in a wetland, provide a copy of the permit </a:t>
            </a:r>
            <a:r>
              <a:rPr lang="en-US" sz="2800" dirty="0" smtClean="0"/>
              <a:t>from </a:t>
            </a:r>
            <a:r>
              <a:rPr lang="en-US" sz="2800" dirty="0"/>
              <a:t>the U.S. Army Corps of Engineers permitting the construction of the proposed antenna </a:t>
            </a:r>
            <a:r>
              <a:rPr lang="en-US" sz="2800" dirty="0" smtClean="0"/>
              <a:t>structure and a U.S. </a:t>
            </a:r>
            <a:r>
              <a:rPr lang="en-US" sz="2800" dirty="0"/>
              <a:t>Army Corps </a:t>
            </a:r>
            <a:r>
              <a:rPr lang="en-US" sz="2800" dirty="0" smtClean="0"/>
              <a:t>map.</a:t>
            </a:r>
            <a:endParaRPr lang="en-US" sz="2800" dirty="0"/>
          </a:p>
          <a:p>
            <a:r>
              <a:rPr lang="en-US" sz="2800" dirty="0"/>
              <a:t>If not in wetland, </a:t>
            </a:r>
            <a:r>
              <a:rPr lang="en-US" sz="2800" dirty="0" smtClean="0"/>
              <a:t>indicate in application materials and maintain maps for your records.</a:t>
            </a:r>
            <a:endParaRPr lang="en-US" sz="2800" dirty="0"/>
          </a:p>
        </p:txBody>
      </p:sp>
    </p:spTree>
    <p:extLst>
      <p:ext uri="{BB962C8B-B14F-4D97-AF65-F5344CB8AC3E}">
        <p14:creationId xmlns:p14="http://schemas.microsoft.com/office/powerpoint/2010/main" val="1367112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752600"/>
            <a:ext cx="8229600" cy="1143000"/>
          </a:xfrm>
        </p:spPr>
        <p:txBody>
          <a:bodyPr/>
          <a:lstStyle/>
          <a:p>
            <a:pPr eaLnBrk="1" hangingPunct="1">
              <a:defRPr/>
            </a:pPr>
            <a:r>
              <a:rPr lang="en-US" sz="4000" b="1" dirty="0" smtClean="0">
                <a:solidFill>
                  <a:schemeClr val="folHlink"/>
                </a:solidFill>
                <a:effectLst>
                  <a:outerShdw blurRad="38100" dist="38100" dir="2700000" algn="tl">
                    <a:srgbClr val="000000"/>
                  </a:outerShdw>
                </a:effectLst>
              </a:rPr>
              <a:t>Biological Review </a:t>
            </a:r>
            <a:r>
              <a:rPr lang="en-US" sz="4000" b="1" dirty="0">
                <a:solidFill>
                  <a:schemeClr val="folHlink"/>
                </a:solidFill>
                <a:effectLst>
                  <a:outerShdw blurRad="38100" dist="38100" dir="2700000" algn="tl">
                    <a:srgbClr val="000000"/>
                  </a:outerShdw>
                </a:effectLst>
              </a:rPr>
              <a:t>C</a:t>
            </a:r>
            <a:r>
              <a:rPr lang="en-US" sz="4000" b="1" dirty="0" smtClean="0">
                <a:solidFill>
                  <a:schemeClr val="folHlink"/>
                </a:solidFill>
                <a:effectLst>
                  <a:outerShdw blurRad="38100" dist="38100" dir="2700000" algn="tl">
                    <a:srgbClr val="000000"/>
                  </a:outerShdw>
                </a:effectLst>
              </a:rPr>
              <a:t>onsiderations</a:t>
            </a: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981200" y="3314700"/>
            <a:ext cx="6705600" cy="4525963"/>
          </a:xfrm>
        </p:spPr>
        <p:txBody>
          <a:bodyPr/>
          <a:lstStyle/>
          <a:p>
            <a:pPr lvl="1">
              <a:buFont typeface="Arial" panose="020B0604020202020204" pitchFamily="34" charset="0"/>
              <a:buChar char="•"/>
              <a:defRPr/>
            </a:pPr>
            <a:r>
              <a:rPr lang="en-US" dirty="0" smtClean="0"/>
              <a:t>Wetlands</a:t>
            </a:r>
            <a:endParaRPr lang="en-US" dirty="0"/>
          </a:p>
          <a:p>
            <a:pPr lvl="1">
              <a:buFont typeface="Arial" panose="020B0604020202020204" pitchFamily="34" charset="0"/>
              <a:buChar char="•"/>
              <a:defRPr/>
            </a:pPr>
            <a:r>
              <a:rPr lang="en-US" dirty="0" smtClean="0">
                <a:solidFill>
                  <a:srgbClr val="FFFF00"/>
                </a:solidFill>
              </a:rPr>
              <a:t>Threatened </a:t>
            </a:r>
            <a:r>
              <a:rPr lang="en-US" dirty="0">
                <a:solidFill>
                  <a:srgbClr val="FFFF00"/>
                </a:solidFill>
              </a:rPr>
              <a:t>and Endangered </a:t>
            </a:r>
            <a:r>
              <a:rPr lang="en-US" dirty="0" smtClean="0">
                <a:solidFill>
                  <a:srgbClr val="FFFF00"/>
                </a:solidFill>
              </a:rPr>
              <a:t>Species</a:t>
            </a:r>
          </a:p>
          <a:p>
            <a:pPr lvl="1">
              <a:buFont typeface="Arial" panose="020B0604020202020204" pitchFamily="34" charset="0"/>
              <a:buChar char="•"/>
              <a:defRPr/>
            </a:pPr>
            <a:r>
              <a:rPr lang="en-US" dirty="0" smtClean="0"/>
              <a:t>Migratory birds</a:t>
            </a:r>
          </a:p>
          <a:p>
            <a:pPr lvl="1">
              <a:buFont typeface="Arial" panose="020B0604020202020204" pitchFamily="34" charset="0"/>
              <a:buChar char="•"/>
              <a:defRPr/>
            </a:pPr>
            <a:r>
              <a:rPr lang="en-US" dirty="0" smtClean="0"/>
              <a:t>Bald Eagles and Golden Eagles</a:t>
            </a:r>
          </a:p>
          <a:p>
            <a:pPr marL="0" indent="0">
              <a:buFontTx/>
              <a:buNone/>
              <a:defRPr/>
            </a:pPr>
            <a:endParaRPr lang="en-US" dirty="0"/>
          </a:p>
        </p:txBody>
      </p:sp>
    </p:spTree>
    <p:extLst>
      <p:ext uri="{BB962C8B-B14F-4D97-AF65-F5344CB8AC3E}">
        <p14:creationId xmlns:p14="http://schemas.microsoft.com/office/powerpoint/2010/main" val="4126608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ct selfsupport"/>
          <p:cNvPicPr>
            <a:picLocks noChangeAspect="1" noChangeArrowheads="1"/>
          </p:cNvPicPr>
          <p:nvPr/>
        </p:nvPicPr>
        <p:blipFill>
          <a:blip r:embed="rId3"/>
          <a:srcRect/>
          <a:stretch>
            <a:fillRect/>
          </a:stretch>
        </p:blipFill>
        <p:spPr bwMode="auto">
          <a:xfrm>
            <a:off x="381000" y="381000"/>
            <a:ext cx="1393825" cy="5867400"/>
          </a:xfrm>
          <a:prstGeom prst="rect">
            <a:avLst/>
          </a:prstGeom>
          <a:noFill/>
          <a:ln w="9525">
            <a:noFill/>
            <a:miter lim="800000"/>
            <a:headEnd/>
            <a:tailEnd/>
          </a:ln>
        </p:spPr>
      </p:pic>
      <p:sp>
        <p:nvSpPr>
          <p:cNvPr id="433155" name="Rectangle 3"/>
          <p:cNvSpPr>
            <a:spLocks noGrp="1" noChangeArrowheads="1"/>
          </p:cNvSpPr>
          <p:nvPr>
            <p:ph type="title"/>
          </p:nvPr>
        </p:nvSpPr>
        <p:spPr>
          <a:xfrm>
            <a:off x="762000" y="1295400"/>
            <a:ext cx="8839200" cy="1143000"/>
          </a:xfrm>
        </p:spPr>
        <p:txBody>
          <a:bodyPr/>
          <a:lstStyle/>
          <a:p>
            <a:pPr eaLnBrk="1" hangingPunct="1">
              <a:defRPr/>
            </a:pPr>
            <a:r>
              <a:rPr lang="en-US" sz="3600" b="1" dirty="0">
                <a:solidFill>
                  <a:schemeClr val="folHlink"/>
                </a:solidFill>
                <a:effectLst>
                  <a:outerShdw blurRad="38100" dist="38100" dir="2700000" algn="tl">
                    <a:srgbClr val="000000"/>
                  </a:outerShdw>
                </a:effectLst>
              </a:rPr>
              <a:t>Threatened &amp;</a:t>
            </a:r>
            <a:r>
              <a:rPr lang="en-US" sz="3600" b="1" dirty="0" smtClean="0">
                <a:solidFill>
                  <a:schemeClr val="folHlink"/>
                </a:solidFill>
                <a:effectLst>
                  <a:outerShdw blurRad="38100" dist="38100" dir="2700000" algn="tl">
                    <a:srgbClr val="000000"/>
                  </a:outerShdw>
                </a:effectLst>
              </a:rPr>
              <a:t> </a:t>
            </a:r>
            <a:r>
              <a:rPr lang="en-US" sz="3600" b="1" dirty="0">
                <a:solidFill>
                  <a:schemeClr val="folHlink"/>
                </a:solidFill>
                <a:effectLst>
                  <a:outerShdw blurRad="38100" dist="38100" dir="2700000" algn="tl">
                    <a:srgbClr val="000000"/>
                  </a:outerShdw>
                </a:effectLst>
              </a:rPr>
              <a:t>Endangered Species</a:t>
            </a:r>
            <a:endParaRPr lang="en-US" sz="3600" b="1" dirty="0" smtClean="0">
              <a:solidFill>
                <a:schemeClr val="folHlink"/>
              </a:solidFill>
              <a:effectLst>
                <a:outerShdw blurRad="38100" dist="38100" dir="2700000" algn="tl">
                  <a:srgbClr val="000000"/>
                </a:outerShdw>
              </a:effectLst>
            </a:endParaRPr>
          </a:p>
        </p:txBody>
      </p:sp>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1739157" y="2286000"/>
            <a:ext cx="7239000" cy="5105400"/>
          </a:xfrm>
        </p:spPr>
        <p:txBody>
          <a:bodyPr/>
          <a:lstStyle/>
          <a:p>
            <a:pPr>
              <a:defRPr/>
            </a:pPr>
            <a:r>
              <a:rPr lang="en-US" sz="2000" dirty="0" smtClean="0"/>
              <a:t>Section 1.1307(a</a:t>
            </a:r>
            <a:r>
              <a:rPr lang="en-US" sz="2000" dirty="0"/>
              <a:t>)(3) of the Commission’s rules, 47 C.F.R. §1.1307(a)(3), requires applicants, licensees, &amp;</a:t>
            </a:r>
            <a:r>
              <a:rPr lang="en-US" sz="2000" dirty="0" smtClean="0"/>
              <a:t> </a:t>
            </a:r>
            <a:r>
              <a:rPr lang="en-US" sz="2000" dirty="0"/>
              <a:t>tower owners </a:t>
            </a:r>
            <a:r>
              <a:rPr lang="en-US" sz="2000" dirty="0" smtClean="0"/>
              <a:t>to </a:t>
            </a:r>
            <a:r>
              <a:rPr lang="en-US" sz="2000" dirty="0"/>
              <a:t>consider the impact of proposed facilities under the Endangered Species Act (ESA), 16 U.S.C. </a:t>
            </a:r>
            <a:r>
              <a:rPr lang="en-US" sz="2000" dirty="0" smtClean="0"/>
              <a:t>§1531 </a:t>
            </a:r>
            <a:r>
              <a:rPr lang="en-US" sz="2000" dirty="0"/>
              <a:t>et seq. </a:t>
            </a:r>
            <a:endParaRPr lang="en-US" sz="2300" dirty="0">
              <a:solidFill>
                <a:srgbClr val="FFFF00"/>
              </a:solidFill>
            </a:endParaRPr>
          </a:p>
          <a:p>
            <a:pPr>
              <a:defRPr/>
            </a:pPr>
            <a:r>
              <a:rPr lang="en-US" sz="2300" dirty="0" smtClean="0">
                <a:solidFill>
                  <a:srgbClr val="FFFF00"/>
                </a:solidFill>
              </a:rPr>
              <a:t>Applicants </a:t>
            </a:r>
            <a:r>
              <a:rPr lang="en-US" sz="2300" dirty="0">
                <a:solidFill>
                  <a:srgbClr val="FFFF00"/>
                </a:solidFill>
              </a:rPr>
              <a:t>must determine whether any proposed facilities may affect listed, threatened or endangered species or designated critical habitats, or are likely to jeopardize the continued existence of any proposed threatened or endangered species or designated critical habitats. Applicants are also required to notify the FCC &amp;</a:t>
            </a:r>
            <a:r>
              <a:rPr lang="en-US" sz="2300" dirty="0" smtClean="0">
                <a:solidFill>
                  <a:srgbClr val="FFFF00"/>
                </a:solidFill>
              </a:rPr>
              <a:t> </a:t>
            </a:r>
            <a:r>
              <a:rPr lang="en-US" sz="2300" dirty="0">
                <a:solidFill>
                  <a:srgbClr val="FFFF00"/>
                </a:solidFill>
              </a:rPr>
              <a:t>file an environmental assessment if any of these conditions exist. </a:t>
            </a:r>
            <a:endParaRPr lang="en-US" sz="2300" dirty="0" smtClean="0">
              <a:solidFill>
                <a:srgbClr val="FFFF00"/>
              </a:solidFill>
            </a:endParaRPr>
          </a:p>
          <a:p>
            <a:pPr marL="0" indent="0">
              <a:buFontTx/>
              <a:buNone/>
              <a:defRPr/>
            </a:pPr>
            <a:endParaRPr lang="en-US" sz="23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ct selfsupport"/>
          <p:cNvPicPr>
            <a:picLocks noChangeAspect="1" noChangeArrowheads="1"/>
          </p:cNvPicPr>
          <p:nvPr/>
        </p:nvPicPr>
        <p:blipFill>
          <a:blip r:embed="rId2"/>
          <a:srcRect/>
          <a:stretch>
            <a:fillRect/>
          </a:stretch>
        </p:blipFill>
        <p:spPr bwMode="auto">
          <a:xfrm>
            <a:off x="381000" y="381000"/>
            <a:ext cx="1393825" cy="5867400"/>
          </a:xfrm>
          <a:prstGeom prst="rect">
            <a:avLst/>
          </a:prstGeom>
          <a:noFill/>
          <a:ln w="9525">
            <a:noFill/>
            <a:miter lim="800000"/>
            <a:headEnd/>
            <a:tailEnd/>
          </a:ln>
        </p:spPr>
      </p:pic>
      <p:sp>
        <p:nvSpPr>
          <p:cNvPr id="433156" name="Rectangle 4"/>
          <p:cNvSpPr>
            <a:spLocks noGrp="1" noChangeArrowheads="1"/>
          </p:cNvSpPr>
          <p:nvPr>
            <p:ph type="body" sz="half" idx="1"/>
          </p:nvPr>
        </p:nvSpPr>
        <p:spPr/>
        <p:txBody>
          <a:bodyPr/>
          <a:lstStyle/>
          <a:p>
            <a:pPr algn="ctr" eaLnBrk="1" hangingPunct="1">
              <a:buFontTx/>
              <a:buNone/>
              <a:defRPr/>
            </a:pPr>
            <a:r>
              <a:rPr lang="en-US" sz="4800" b="1" dirty="0" smtClean="0">
                <a:solidFill>
                  <a:schemeClr val="folHlink"/>
                </a:solidFill>
                <a:effectLst>
                  <a:outerShdw blurRad="38100" dist="38100" dir="2700000" algn="tl">
                    <a:srgbClr val="000000"/>
                  </a:outerShdw>
                </a:effectLst>
              </a:rPr>
              <a:t> </a:t>
            </a:r>
            <a:endParaRPr lang="en-US" sz="4000" dirty="0" smtClean="0">
              <a:solidFill>
                <a:schemeClr val="folHlink"/>
              </a:solidFill>
              <a:effectLst>
                <a:outerShdw blurRad="38100" dist="38100" dir="2700000" algn="tl">
                  <a:srgbClr val="000000"/>
                </a:outerShdw>
              </a:effectLst>
            </a:endParaRPr>
          </a:p>
          <a:p>
            <a:pPr algn="ctr" eaLnBrk="1" hangingPunct="1">
              <a:buFontTx/>
              <a:buNone/>
              <a:defRPr/>
            </a:pPr>
            <a:r>
              <a:rPr lang="en-US" sz="2800" dirty="0" smtClean="0">
                <a:solidFill>
                  <a:schemeClr val="folHlink"/>
                </a:solidFill>
              </a:rPr>
              <a:t>	</a:t>
            </a:r>
          </a:p>
          <a:p>
            <a:pPr eaLnBrk="1" hangingPunct="1">
              <a:buFontTx/>
              <a:buNone/>
              <a:defRPr/>
            </a:pPr>
            <a:r>
              <a:rPr lang="en-US" sz="2800" dirty="0" smtClean="0">
                <a:solidFill>
                  <a:srgbClr val="FFFF63"/>
                </a:solidFill>
              </a:rPr>
              <a:t>	</a:t>
            </a:r>
            <a:endParaRPr lang="en-US" b="1" dirty="0" smtClean="0">
              <a:solidFill>
                <a:srgbClr val="FF0066"/>
              </a:solidFill>
              <a:effectLst>
                <a:outerShdw blurRad="38100" dist="38100" dir="2700000" algn="tl">
                  <a:srgbClr val="000000"/>
                </a:outerShdw>
              </a:effectLst>
              <a:latin typeface="Times New Roman" pitchFamily="18" charset="0"/>
            </a:endParaRPr>
          </a:p>
        </p:txBody>
      </p:sp>
      <p:sp>
        <p:nvSpPr>
          <p:cNvPr id="2" name="Content Placeholder 1"/>
          <p:cNvSpPr>
            <a:spLocks noGrp="1"/>
          </p:cNvSpPr>
          <p:nvPr>
            <p:ph sz="half" idx="2"/>
          </p:nvPr>
        </p:nvSpPr>
        <p:spPr>
          <a:xfrm>
            <a:off x="2046288" y="2347748"/>
            <a:ext cx="6705600" cy="4525963"/>
          </a:xfrm>
        </p:spPr>
        <p:txBody>
          <a:bodyPr/>
          <a:lstStyle/>
          <a:p>
            <a:pPr marL="342900" lvl="1" indent="-342900">
              <a:buFontTx/>
              <a:buChar char="•"/>
              <a:defRPr/>
            </a:pPr>
            <a:r>
              <a:rPr lang="en-US" dirty="0" smtClean="0"/>
              <a:t>Plants </a:t>
            </a:r>
            <a:r>
              <a:rPr lang="en-US" dirty="0"/>
              <a:t>and animals </a:t>
            </a:r>
            <a:endParaRPr lang="en-US" dirty="0" smtClean="0"/>
          </a:p>
          <a:p>
            <a:pPr marL="342900" lvl="1" indent="-342900">
              <a:buFontTx/>
              <a:buChar char="•"/>
              <a:defRPr/>
            </a:pPr>
            <a:r>
              <a:rPr lang="en-US" dirty="0" smtClean="0"/>
              <a:t>Determine if T&amp;E species at your proposed facility site</a:t>
            </a:r>
          </a:p>
          <a:p>
            <a:pPr marL="457200" lvl="1" indent="0">
              <a:buFontTx/>
              <a:buNone/>
              <a:defRPr/>
            </a:pPr>
            <a:endParaRPr lang="en-US" dirty="0"/>
          </a:p>
          <a:p>
            <a:pPr marL="457200" lvl="1" indent="0">
              <a:buFontTx/>
              <a:buNone/>
              <a:defRPr/>
            </a:pPr>
            <a:endParaRPr lang="en-US" dirty="0" smtClean="0"/>
          </a:p>
        </p:txBody>
      </p:sp>
      <p:pic>
        <p:nvPicPr>
          <p:cNvPr id="21509" name="Picture 2"/>
          <p:cNvPicPr>
            <a:picLocks noChangeAspect="1"/>
          </p:cNvPicPr>
          <p:nvPr/>
        </p:nvPicPr>
        <p:blipFill>
          <a:blip r:embed="rId3"/>
          <a:srcRect/>
          <a:stretch>
            <a:fillRect/>
          </a:stretch>
        </p:blipFill>
        <p:spPr bwMode="auto">
          <a:xfrm>
            <a:off x="2036763" y="4191000"/>
            <a:ext cx="3362325" cy="2409825"/>
          </a:xfrm>
          <a:prstGeom prst="rect">
            <a:avLst/>
          </a:prstGeom>
          <a:noFill/>
          <a:ln w="9525">
            <a:noFill/>
            <a:miter lim="800000"/>
            <a:headEnd/>
            <a:tailEnd/>
          </a:ln>
        </p:spPr>
      </p:pic>
      <p:pic>
        <p:nvPicPr>
          <p:cNvPr id="21510" name="Picture 3"/>
          <p:cNvPicPr>
            <a:picLocks noChangeAspect="1"/>
          </p:cNvPicPr>
          <p:nvPr/>
        </p:nvPicPr>
        <p:blipFill>
          <a:blip r:embed="rId4"/>
          <a:srcRect/>
          <a:stretch>
            <a:fillRect/>
          </a:stretch>
        </p:blipFill>
        <p:spPr bwMode="auto">
          <a:xfrm>
            <a:off x="5446713" y="4206875"/>
            <a:ext cx="3581400" cy="2419350"/>
          </a:xfrm>
          <a:prstGeom prst="rect">
            <a:avLst/>
          </a:prstGeom>
          <a:noFill/>
          <a:ln w="9525">
            <a:noFill/>
            <a:miter lim="800000"/>
            <a:headEnd/>
            <a:tailEnd/>
          </a:ln>
        </p:spPr>
      </p:pic>
      <p:sp>
        <p:nvSpPr>
          <p:cNvPr id="11" name="Rectangle 3"/>
          <p:cNvSpPr txBox="1">
            <a:spLocks noChangeArrowheads="1"/>
          </p:cNvSpPr>
          <p:nvPr/>
        </p:nvSpPr>
        <p:spPr bwMode="auto">
          <a:xfrm>
            <a:off x="762000" y="1295400"/>
            <a:ext cx="8839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b="1" smtClean="0">
                <a:solidFill>
                  <a:schemeClr val="folHlink"/>
                </a:solidFill>
                <a:effectLst>
                  <a:outerShdw blurRad="38100" dist="38100" dir="2700000" algn="tl">
                    <a:srgbClr val="000000"/>
                  </a:outerShdw>
                </a:effectLst>
              </a:rPr>
              <a:t>Threatened &amp; Endangered Species</a:t>
            </a:r>
            <a:endParaRPr lang="en-US" sz="3600" b="1" dirty="0" smtClean="0">
              <a:solidFill>
                <a:schemeClr val="folHlink"/>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4586</TotalTime>
  <Words>1969</Words>
  <Application>Microsoft Office PowerPoint</Application>
  <PresentationFormat>On-screen Show (4:3)</PresentationFormat>
  <Paragraphs>292</Paragraphs>
  <Slides>43</Slides>
  <Notes>25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Biological Reviews</vt:lpstr>
      <vt:lpstr>Biological Review Considerations</vt:lpstr>
      <vt:lpstr>Biological Review Considerations</vt:lpstr>
      <vt:lpstr>The Value of Wetlands</vt:lpstr>
      <vt:lpstr>Wetlands</vt:lpstr>
      <vt:lpstr>Wetlands</vt:lpstr>
      <vt:lpstr>Biological Review Considerations</vt:lpstr>
      <vt:lpstr>Threatened &amp; Endangered Species</vt:lpstr>
      <vt:lpstr>PowerPoint Presentation</vt:lpstr>
      <vt:lpstr>PowerPoint Presentation</vt:lpstr>
      <vt:lpstr>Threatened and Endangered Species</vt:lpstr>
      <vt:lpstr>Threatened and Endangered Species</vt:lpstr>
      <vt:lpstr>Threatened and Endangered Species</vt:lpstr>
      <vt:lpstr>Threatened and Endangered Species</vt:lpstr>
      <vt:lpstr>Threatened and Endangered Species</vt:lpstr>
      <vt:lpstr>PowerPoint Presentation</vt:lpstr>
      <vt:lpstr>PowerPoint Presentation</vt:lpstr>
      <vt:lpstr>PowerPoint Presentation</vt:lpstr>
      <vt:lpstr>PowerPoint Presentation</vt:lpstr>
      <vt:lpstr>Biological Review Considerations</vt:lpstr>
      <vt:lpstr>PowerPoint Presentation</vt:lpstr>
      <vt:lpstr>Detected Bird Mortality</vt:lpstr>
      <vt:lpstr>Variables Related to Bird Collisions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Lighting Deviation Process</vt:lpstr>
      <vt:lpstr>Lighting Deviation Process</vt:lpstr>
      <vt:lpstr>Lighting Deviation Process</vt:lpstr>
      <vt:lpstr>Lighting Deviation Process</vt:lpstr>
      <vt:lpstr>PowerPoint Presentation</vt:lpstr>
      <vt:lpstr>PowerPoint Presentation</vt:lpstr>
      <vt:lpstr>Biological Review Considerations</vt:lpstr>
      <vt:lpstr>Eagles and other Raptors</vt:lpstr>
      <vt:lpstr>PowerPoint Presentation</vt:lpstr>
      <vt:lpstr>PowerPoint Presentation</vt:lpstr>
    </vt:vector>
  </TitlesOfParts>
  <Company>CAWS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Avian collision study plan for the Michigan Public Safety Communications System (MPSCS): quantifying the role of lighting, height, and guy wires in avian mortality</dc:title>
  <dc:creator>Joelle Gehring</dc:creator>
  <cp:lastModifiedBy>Cecilia Sulhoff</cp:lastModifiedBy>
  <cp:revision>543</cp:revision>
  <cp:lastPrinted>2013-05-14T11:30:06Z</cp:lastPrinted>
  <dcterms:created xsi:type="dcterms:W3CDTF">2004-02-02T22:21:54Z</dcterms:created>
  <dcterms:modified xsi:type="dcterms:W3CDTF">2015-05-11T21:09:30Z</dcterms:modified>
</cp:coreProperties>
</file>