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8" d="100"/>
          <a:sy n="68" d="100"/>
        </p:scale>
        <p:origin x="-1133" y="29"/>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F0BDB13-D5A8-4FA3-8407-FB5658B4C6B6}" type="datetimeFigureOut">
              <a:rPr lang="en-US" smtClean="0"/>
              <a:t>4/13/2015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161316-0087-469F-9F71-D071C732B626}" type="slidenum">
              <a:rPr lang="en-US" smtClean="0"/>
              <a:t>‹#›</a:t>
            </a:fld>
            <a:endParaRPr lang="en-US"/>
          </a:p>
        </p:txBody>
      </p:sp>
    </p:spTree>
    <p:extLst>
      <p:ext uri="{BB962C8B-B14F-4D97-AF65-F5344CB8AC3E}">
        <p14:creationId xmlns:p14="http://schemas.microsoft.com/office/powerpoint/2010/main" val="15882969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0BDB13-D5A8-4FA3-8407-FB5658B4C6B6}" type="datetimeFigureOut">
              <a:rPr lang="en-US" smtClean="0"/>
              <a:t>4/13/2015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161316-0087-469F-9F71-D071C732B626}" type="slidenum">
              <a:rPr lang="en-US" smtClean="0"/>
              <a:t>‹#›</a:t>
            </a:fld>
            <a:endParaRPr lang="en-US"/>
          </a:p>
        </p:txBody>
      </p:sp>
    </p:spTree>
    <p:extLst>
      <p:ext uri="{BB962C8B-B14F-4D97-AF65-F5344CB8AC3E}">
        <p14:creationId xmlns:p14="http://schemas.microsoft.com/office/powerpoint/2010/main" val="139714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0BDB13-D5A8-4FA3-8407-FB5658B4C6B6}" type="datetimeFigureOut">
              <a:rPr lang="en-US" smtClean="0"/>
              <a:t>4/13/2015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161316-0087-469F-9F71-D071C732B626}" type="slidenum">
              <a:rPr lang="en-US" smtClean="0"/>
              <a:t>‹#›</a:t>
            </a:fld>
            <a:endParaRPr lang="en-US"/>
          </a:p>
        </p:txBody>
      </p:sp>
    </p:spTree>
    <p:extLst>
      <p:ext uri="{BB962C8B-B14F-4D97-AF65-F5344CB8AC3E}">
        <p14:creationId xmlns:p14="http://schemas.microsoft.com/office/powerpoint/2010/main" val="20058892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F0BDB13-D5A8-4FA3-8407-FB5658B4C6B6}" type="datetimeFigureOut">
              <a:rPr lang="en-US" smtClean="0"/>
              <a:t>4/13/2015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161316-0087-469F-9F71-D071C732B626}" type="slidenum">
              <a:rPr lang="en-US" smtClean="0"/>
              <a:t>‹#›</a:t>
            </a:fld>
            <a:endParaRPr lang="en-US"/>
          </a:p>
        </p:txBody>
      </p:sp>
    </p:spTree>
    <p:extLst>
      <p:ext uri="{BB962C8B-B14F-4D97-AF65-F5344CB8AC3E}">
        <p14:creationId xmlns:p14="http://schemas.microsoft.com/office/powerpoint/2010/main" val="18807188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F0BDB13-D5A8-4FA3-8407-FB5658B4C6B6}" type="datetimeFigureOut">
              <a:rPr lang="en-US" smtClean="0"/>
              <a:t>4/13/2015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9161316-0087-469F-9F71-D071C732B626}" type="slidenum">
              <a:rPr lang="en-US" smtClean="0"/>
              <a:t>‹#›</a:t>
            </a:fld>
            <a:endParaRPr lang="en-US"/>
          </a:p>
        </p:txBody>
      </p:sp>
    </p:spTree>
    <p:extLst>
      <p:ext uri="{BB962C8B-B14F-4D97-AF65-F5344CB8AC3E}">
        <p14:creationId xmlns:p14="http://schemas.microsoft.com/office/powerpoint/2010/main" val="35282778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F0BDB13-D5A8-4FA3-8407-FB5658B4C6B6}" type="datetimeFigureOut">
              <a:rPr lang="en-US" smtClean="0"/>
              <a:t>4/13/2015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161316-0087-469F-9F71-D071C732B626}" type="slidenum">
              <a:rPr lang="en-US" smtClean="0"/>
              <a:t>‹#›</a:t>
            </a:fld>
            <a:endParaRPr lang="en-US"/>
          </a:p>
        </p:txBody>
      </p:sp>
    </p:spTree>
    <p:extLst>
      <p:ext uri="{BB962C8B-B14F-4D97-AF65-F5344CB8AC3E}">
        <p14:creationId xmlns:p14="http://schemas.microsoft.com/office/powerpoint/2010/main" val="398346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F0BDB13-D5A8-4FA3-8407-FB5658B4C6B6}" type="datetimeFigureOut">
              <a:rPr lang="en-US" smtClean="0"/>
              <a:t>4/13/2015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9161316-0087-469F-9F71-D071C732B626}" type="slidenum">
              <a:rPr lang="en-US" smtClean="0"/>
              <a:t>‹#›</a:t>
            </a:fld>
            <a:endParaRPr lang="en-US"/>
          </a:p>
        </p:txBody>
      </p:sp>
    </p:spTree>
    <p:extLst>
      <p:ext uri="{BB962C8B-B14F-4D97-AF65-F5344CB8AC3E}">
        <p14:creationId xmlns:p14="http://schemas.microsoft.com/office/powerpoint/2010/main" val="2504707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F0BDB13-D5A8-4FA3-8407-FB5658B4C6B6}" type="datetimeFigureOut">
              <a:rPr lang="en-US" smtClean="0"/>
              <a:t>4/13/2015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9161316-0087-469F-9F71-D071C732B626}" type="slidenum">
              <a:rPr lang="en-US" smtClean="0"/>
              <a:t>‹#›</a:t>
            </a:fld>
            <a:endParaRPr lang="en-US"/>
          </a:p>
        </p:txBody>
      </p:sp>
    </p:spTree>
    <p:extLst>
      <p:ext uri="{BB962C8B-B14F-4D97-AF65-F5344CB8AC3E}">
        <p14:creationId xmlns:p14="http://schemas.microsoft.com/office/powerpoint/2010/main" val="14312340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F0BDB13-D5A8-4FA3-8407-FB5658B4C6B6}" type="datetimeFigureOut">
              <a:rPr lang="en-US" smtClean="0"/>
              <a:t>4/13/2015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9161316-0087-469F-9F71-D071C732B626}" type="slidenum">
              <a:rPr lang="en-US" smtClean="0"/>
              <a:t>‹#›</a:t>
            </a:fld>
            <a:endParaRPr lang="en-US"/>
          </a:p>
        </p:txBody>
      </p:sp>
    </p:spTree>
    <p:extLst>
      <p:ext uri="{BB962C8B-B14F-4D97-AF65-F5344CB8AC3E}">
        <p14:creationId xmlns:p14="http://schemas.microsoft.com/office/powerpoint/2010/main" val="19054091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0BDB13-D5A8-4FA3-8407-FB5658B4C6B6}" type="datetimeFigureOut">
              <a:rPr lang="en-US" smtClean="0"/>
              <a:t>4/13/2015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161316-0087-469F-9F71-D071C732B626}" type="slidenum">
              <a:rPr lang="en-US" smtClean="0"/>
              <a:t>‹#›</a:t>
            </a:fld>
            <a:endParaRPr lang="en-US"/>
          </a:p>
        </p:txBody>
      </p:sp>
    </p:spTree>
    <p:extLst>
      <p:ext uri="{BB962C8B-B14F-4D97-AF65-F5344CB8AC3E}">
        <p14:creationId xmlns:p14="http://schemas.microsoft.com/office/powerpoint/2010/main" val="29800305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F0BDB13-D5A8-4FA3-8407-FB5658B4C6B6}" type="datetimeFigureOut">
              <a:rPr lang="en-US" smtClean="0"/>
              <a:t>4/13/2015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9161316-0087-469F-9F71-D071C732B626}" type="slidenum">
              <a:rPr lang="en-US" smtClean="0"/>
              <a:t>‹#›</a:t>
            </a:fld>
            <a:endParaRPr lang="en-US"/>
          </a:p>
        </p:txBody>
      </p:sp>
    </p:spTree>
    <p:extLst>
      <p:ext uri="{BB962C8B-B14F-4D97-AF65-F5344CB8AC3E}">
        <p14:creationId xmlns:p14="http://schemas.microsoft.com/office/powerpoint/2010/main" val="22249384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F0BDB13-D5A8-4FA3-8407-FB5658B4C6B6}" type="datetimeFigureOut">
              <a:rPr lang="en-US" smtClean="0"/>
              <a:t>4/13/2015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9161316-0087-469F-9F71-D071C732B626}" type="slidenum">
              <a:rPr lang="en-US" smtClean="0"/>
              <a:t>‹#›</a:t>
            </a:fld>
            <a:endParaRPr lang="en-US"/>
          </a:p>
        </p:txBody>
      </p:sp>
    </p:spTree>
    <p:extLst>
      <p:ext uri="{BB962C8B-B14F-4D97-AF65-F5344CB8AC3E}">
        <p14:creationId xmlns:p14="http://schemas.microsoft.com/office/powerpoint/2010/main" val="41537908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254725" y="6248400"/>
            <a:ext cx="1450974" cy="359695"/>
          </a:xfrm>
          <a:prstGeom prst="rect">
            <a:avLst/>
          </a:prstGeom>
        </p:spPr>
      </p:pic>
      <p:sp>
        <p:nvSpPr>
          <p:cNvPr id="10" name="TextBox 9"/>
          <p:cNvSpPr txBox="1"/>
          <p:nvPr/>
        </p:nvSpPr>
        <p:spPr>
          <a:xfrm>
            <a:off x="254725" y="1981200"/>
            <a:ext cx="8562704" cy="584775"/>
          </a:xfrm>
          <a:prstGeom prst="rect">
            <a:avLst/>
          </a:prstGeom>
          <a:noFill/>
        </p:spPr>
        <p:txBody>
          <a:bodyPr wrap="square" rtlCol="0">
            <a:spAutoFit/>
          </a:bodyPr>
          <a:lstStyle/>
          <a:p>
            <a:pPr algn="ctr"/>
            <a:r>
              <a:rPr lang="en-US" sz="3200" b="1" dirty="0" smtClean="0">
                <a:latin typeface="Cambria" panose="02040503050406030204" pitchFamily="18" charset="0"/>
              </a:rPr>
              <a:t>What would you do?</a:t>
            </a:r>
            <a:endParaRPr lang="en-US" sz="3200" b="1" dirty="0">
              <a:latin typeface="Cambria" panose="02040503050406030204" pitchFamily="18" charset="0"/>
            </a:endParaRPr>
          </a:p>
        </p:txBody>
      </p:sp>
      <p:sp>
        <p:nvSpPr>
          <p:cNvPr id="12" name="TextBox 11"/>
          <p:cNvSpPr txBox="1"/>
          <p:nvPr/>
        </p:nvSpPr>
        <p:spPr>
          <a:xfrm>
            <a:off x="254725" y="2565975"/>
            <a:ext cx="8562704" cy="3416320"/>
          </a:xfrm>
          <a:prstGeom prst="rect">
            <a:avLst/>
          </a:prstGeom>
          <a:noFill/>
        </p:spPr>
        <p:txBody>
          <a:bodyPr wrap="square" rtlCol="0">
            <a:spAutoFit/>
          </a:bodyPr>
          <a:lstStyle/>
          <a:p>
            <a:r>
              <a:rPr lang="en-US" sz="2400" dirty="0" smtClean="0"/>
              <a:t>Leverage the City of Ammon’s existing ‘fiber to the address’ research and development network by establishing a partnership between the Idaho National Lab and the City of Ammon to develop and install a wireless access </a:t>
            </a:r>
            <a:r>
              <a:rPr lang="en-US" sz="2400" dirty="0"/>
              <a:t>point in all the </a:t>
            </a:r>
            <a:r>
              <a:rPr lang="en-US" sz="2400" dirty="0" smtClean="0"/>
              <a:t>Ammon R&amp;D </a:t>
            </a:r>
            <a:r>
              <a:rPr lang="en-US" sz="2400" dirty="0" err="1"/>
              <a:t>FFTx</a:t>
            </a:r>
            <a:r>
              <a:rPr lang="en-US" sz="2400" dirty="0"/>
              <a:t> Broadband </a:t>
            </a:r>
            <a:r>
              <a:rPr lang="en-US" sz="2400" dirty="0" smtClean="0"/>
              <a:t>Gateways which are capable of securely extending the dynamic virtualization capabilities through wireless, while at the same time researching and developing a wireless edge device capable of supporting these same security and dynamic virtualization capabilities.</a:t>
            </a:r>
            <a:endParaRPr lang="en-US" sz="2400" dirty="0"/>
          </a:p>
        </p:txBody>
      </p:sp>
    </p:spTree>
    <p:extLst>
      <p:ext uri="{BB962C8B-B14F-4D97-AF65-F5344CB8AC3E}">
        <p14:creationId xmlns:p14="http://schemas.microsoft.com/office/powerpoint/2010/main" val="1537054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254725" y="6248400"/>
            <a:ext cx="1450974" cy="359695"/>
          </a:xfrm>
          <a:prstGeom prst="rect">
            <a:avLst/>
          </a:prstGeom>
        </p:spPr>
      </p:pic>
      <p:sp>
        <p:nvSpPr>
          <p:cNvPr id="10" name="TextBox 9"/>
          <p:cNvSpPr txBox="1"/>
          <p:nvPr/>
        </p:nvSpPr>
        <p:spPr>
          <a:xfrm>
            <a:off x="254725" y="1981200"/>
            <a:ext cx="8562704" cy="584775"/>
          </a:xfrm>
          <a:prstGeom prst="rect">
            <a:avLst/>
          </a:prstGeom>
          <a:noFill/>
        </p:spPr>
        <p:txBody>
          <a:bodyPr wrap="square" rtlCol="0">
            <a:spAutoFit/>
          </a:bodyPr>
          <a:lstStyle/>
          <a:p>
            <a:pPr algn="ctr"/>
            <a:r>
              <a:rPr lang="en-US" sz="3200" b="1" dirty="0" smtClean="0">
                <a:latin typeface="Cambria" panose="02040503050406030204" pitchFamily="18" charset="0"/>
              </a:rPr>
              <a:t>Why?</a:t>
            </a:r>
            <a:endParaRPr lang="en-US" sz="3200" b="1" dirty="0">
              <a:latin typeface="Cambria" panose="02040503050406030204" pitchFamily="18" charset="0"/>
            </a:endParaRPr>
          </a:p>
        </p:txBody>
      </p:sp>
      <p:sp>
        <p:nvSpPr>
          <p:cNvPr id="6" name="TextBox 5"/>
          <p:cNvSpPr txBox="1"/>
          <p:nvPr/>
        </p:nvSpPr>
        <p:spPr>
          <a:xfrm>
            <a:off x="250371" y="2565975"/>
            <a:ext cx="8562704" cy="3416320"/>
          </a:xfrm>
          <a:prstGeom prst="rect">
            <a:avLst/>
          </a:prstGeom>
          <a:noFill/>
        </p:spPr>
        <p:txBody>
          <a:bodyPr wrap="square" rtlCol="0">
            <a:spAutoFit/>
          </a:bodyPr>
          <a:lstStyle/>
          <a:p>
            <a:r>
              <a:rPr lang="en-US" sz="2400" dirty="0" smtClean="0"/>
              <a:t>Next generation networking and Smart City functionality will demand network intelligence and virtualization all the way to the end user’s wireless device in order to support the required degree of dynamic automation and security while still maintaining the carrier transparency desired by the user.</a:t>
            </a:r>
          </a:p>
          <a:p>
            <a:r>
              <a:rPr lang="en-US" sz="2400" dirty="0" smtClean="0"/>
              <a:t>An expected benefit to this approach is the transition from dedicated specialized wireless edge devices to commodity hardware agnostic to either operator or service provided that the user and device have proper security authentication.</a:t>
            </a:r>
            <a:endParaRPr lang="en-US" sz="2400" dirty="0"/>
          </a:p>
        </p:txBody>
      </p:sp>
    </p:spTree>
    <p:extLst>
      <p:ext uri="{BB962C8B-B14F-4D97-AF65-F5344CB8AC3E}">
        <p14:creationId xmlns:p14="http://schemas.microsoft.com/office/powerpoint/2010/main" val="2114081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254725" y="6248400"/>
            <a:ext cx="1450974" cy="359695"/>
          </a:xfrm>
          <a:prstGeom prst="rect">
            <a:avLst/>
          </a:prstGeom>
        </p:spPr>
      </p:pic>
      <p:sp>
        <p:nvSpPr>
          <p:cNvPr id="10" name="TextBox 9"/>
          <p:cNvSpPr txBox="1"/>
          <p:nvPr/>
        </p:nvSpPr>
        <p:spPr>
          <a:xfrm>
            <a:off x="254725" y="1981200"/>
            <a:ext cx="8562704" cy="584775"/>
          </a:xfrm>
          <a:prstGeom prst="rect">
            <a:avLst/>
          </a:prstGeom>
          <a:noFill/>
        </p:spPr>
        <p:txBody>
          <a:bodyPr wrap="square" rtlCol="0">
            <a:spAutoFit/>
          </a:bodyPr>
          <a:lstStyle/>
          <a:p>
            <a:pPr algn="ctr"/>
            <a:r>
              <a:rPr lang="en-US" sz="3200" b="1" dirty="0" smtClean="0">
                <a:latin typeface="Cambria" panose="02040503050406030204" pitchFamily="18" charset="0"/>
              </a:rPr>
              <a:t>How would you do it?</a:t>
            </a:r>
            <a:endParaRPr lang="en-US" sz="3200" b="1" dirty="0">
              <a:latin typeface="Cambria" panose="02040503050406030204" pitchFamily="18" charset="0"/>
            </a:endParaRPr>
          </a:p>
        </p:txBody>
      </p:sp>
      <p:grpSp>
        <p:nvGrpSpPr>
          <p:cNvPr id="9" name="Group 8"/>
          <p:cNvGrpSpPr/>
          <p:nvPr/>
        </p:nvGrpSpPr>
        <p:grpSpPr>
          <a:xfrm>
            <a:off x="570537" y="4876800"/>
            <a:ext cx="819349" cy="898099"/>
            <a:chOff x="980212" y="3967033"/>
            <a:chExt cx="819349" cy="898099"/>
          </a:xfrm>
        </p:grpSpPr>
        <p:pic>
          <p:nvPicPr>
            <p:cNvPr id="7" name="Picture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0212" y="3967033"/>
              <a:ext cx="819349" cy="819349"/>
            </a:xfrm>
            <a:prstGeom prst="rect">
              <a:avLst/>
            </a:prstGeom>
          </p:spPr>
        </p:pic>
        <p:sp>
          <p:nvSpPr>
            <p:cNvPr id="8" name="TextBox 7"/>
            <p:cNvSpPr txBox="1"/>
            <p:nvPr/>
          </p:nvSpPr>
          <p:spPr>
            <a:xfrm>
              <a:off x="1036456" y="4495800"/>
              <a:ext cx="711605" cy="369332"/>
            </a:xfrm>
            <a:prstGeom prst="rect">
              <a:avLst/>
            </a:prstGeom>
            <a:noFill/>
          </p:spPr>
          <p:txBody>
            <a:bodyPr wrap="none" rtlCol="0">
              <a:spAutoFit/>
            </a:bodyPr>
            <a:lstStyle/>
            <a:p>
              <a:r>
                <a:rPr lang="en-US" dirty="0" smtClean="0"/>
                <a:t>SVC 3</a:t>
              </a:r>
              <a:endParaRPr lang="en-US" dirty="0"/>
            </a:p>
          </p:txBody>
        </p:sp>
      </p:grpSp>
      <p:grpSp>
        <p:nvGrpSpPr>
          <p:cNvPr id="14" name="Group 13"/>
          <p:cNvGrpSpPr/>
          <p:nvPr/>
        </p:nvGrpSpPr>
        <p:grpSpPr>
          <a:xfrm>
            <a:off x="566679" y="3978701"/>
            <a:ext cx="819349" cy="898099"/>
            <a:chOff x="980212" y="3967033"/>
            <a:chExt cx="819349" cy="898099"/>
          </a:xfrm>
        </p:grpSpPr>
        <p:pic>
          <p:nvPicPr>
            <p:cNvPr id="15" name="Picture 1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0212" y="3967033"/>
              <a:ext cx="819349" cy="819349"/>
            </a:xfrm>
            <a:prstGeom prst="rect">
              <a:avLst/>
            </a:prstGeom>
          </p:spPr>
        </p:pic>
        <p:sp>
          <p:nvSpPr>
            <p:cNvPr id="16" name="TextBox 15"/>
            <p:cNvSpPr txBox="1"/>
            <p:nvPr/>
          </p:nvSpPr>
          <p:spPr>
            <a:xfrm>
              <a:off x="1036456" y="4495800"/>
              <a:ext cx="711605" cy="369332"/>
            </a:xfrm>
            <a:prstGeom prst="rect">
              <a:avLst/>
            </a:prstGeom>
            <a:noFill/>
          </p:spPr>
          <p:txBody>
            <a:bodyPr wrap="none" rtlCol="0">
              <a:spAutoFit/>
            </a:bodyPr>
            <a:lstStyle/>
            <a:p>
              <a:r>
                <a:rPr lang="en-US" dirty="0" smtClean="0"/>
                <a:t>SVC 2</a:t>
              </a:r>
              <a:endParaRPr lang="en-US" dirty="0"/>
            </a:p>
          </p:txBody>
        </p:sp>
      </p:grpSp>
      <p:grpSp>
        <p:nvGrpSpPr>
          <p:cNvPr id="17" name="Group 16"/>
          <p:cNvGrpSpPr/>
          <p:nvPr/>
        </p:nvGrpSpPr>
        <p:grpSpPr>
          <a:xfrm>
            <a:off x="566679" y="3135868"/>
            <a:ext cx="819349" cy="898099"/>
            <a:chOff x="980212" y="3967033"/>
            <a:chExt cx="819349" cy="898099"/>
          </a:xfrm>
        </p:grpSpPr>
        <p:pic>
          <p:nvPicPr>
            <p:cNvPr id="18" name="Picture 17"/>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980212" y="3967033"/>
              <a:ext cx="819349" cy="819349"/>
            </a:xfrm>
            <a:prstGeom prst="rect">
              <a:avLst/>
            </a:prstGeom>
          </p:spPr>
        </p:pic>
        <p:sp>
          <p:nvSpPr>
            <p:cNvPr id="19" name="TextBox 18"/>
            <p:cNvSpPr txBox="1"/>
            <p:nvPr/>
          </p:nvSpPr>
          <p:spPr>
            <a:xfrm>
              <a:off x="1036456" y="4495800"/>
              <a:ext cx="711605" cy="369332"/>
            </a:xfrm>
            <a:prstGeom prst="rect">
              <a:avLst/>
            </a:prstGeom>
            <a:noFill/>
          </p:spPr>
          <p:txBody>
            <a:bodyPr wrap="none" rtlCol="0">
              <a:spAutoFit/>
            </a:bodyPr>
            <a:lstStyle/>
            <a:p>
              <a:r>
                <a:rPr lang="en-US" dirty="0" smtClean="0"/>
                <a:t>SVC 1</a:t>
              </a:r>
              <a:endParaRPr lang="en-US" dirty="0"/>
            </a:p>
          </p:txBody>
        </p:sp>
      </p:grpSp>
      <p:sp>
        <p:nvSpPr>
          <p:cNvPr id="30" name="Rounded Rectangle 29"/>
          <p:cNvSpPr/>
          <p:nvPr/>
        </p:nvSpPr>
        <p:spPr>
          <a:xfrm>
            <a:off x="2819400" y="3048000"/>
            <a:ext cx="1219200" cy="1371600"/>
          </a:xfrm>
          <a:prstGeom prst="roundRect">
            <a:avLst/>
          </a:prstGeom>
        </p:spPr>
        <p:style>
          <a:lnRef idx="1">
            <a:schemeClr val="dk1"/>
          </a:lnRef>
          <a:fillRef idx="2">
            <a:schemeClr val="dk1"/>
          </a:fillRef>
          <a:effectRef idx="1">
            <a:schemeClr val="dk1"/>
          </a:effectRef>
          <a:fontRef idx="minor">
            <a:schemeClr val="dk1"/>
          </a:fontRef>
        </p:style>
        <p:txBody>
          <a:bodyPr rtlCol="0" anchor="ctr"/>
          <a:lstStyle/>
          <a:p>
            <a:pPr algn="ctr"/>
            <a:endParaRPr lang="en-US"/>
          </a:p>
        </p:txBody>
      </p:sp>
      <p:cxnSp>
        <p:nvCxnSpPr>
          <p:cNvPr id="22" name="Elbow Connector 21"/>
          <p:cNvCxnSpPr/>
          <p:nvPr/>
        </p:nvCxnSpPr>
        <p:spPr>
          <a:xfrm rot="5400000" flipH="1" flipV="1">
            <a:off x="1834635" y="3811202"/>
            <a:ext cx="1740933" cy="1447801"/>
          </a:xfrm>
          <a:prstGeom prst="bentConnector3">
            <a:avLst>
              <a:gd name="adj1" fmla="val -22"/>
            </a:avLst>
          </a:prstGeom>
          <a:ln w="228600" cap="rnd"/>
        </p:spPr>
        <p:style>
          <a:lnRef idx="1">
            <a:schemeClr val="dk1"/>
          </a:lnRef>
          <a:fillRef idx="0">
            <a:schemeClr val="dk1"/>
          </a:fillRef>
          <a:effectRef idx="0">
            <a:schemeClr val="dk1"/>
          </a:effectRef>
          <a:fontRef idx="minor">
            <a:schemeClr val="tx1"/>
          </a:fontRef>
        </p:style>
      </p:cxnSp>
      <p:sp>
        <p:nvSpPr>
          <p:cNvPr id="29" name="Oval 28"/>
          <p:cNvSpPr/>
          <p:nvPr/>
        </p:nvSpPr>
        <p:spPr>
          <a:xfrm>
            <a:off x="3124202" y="3500567"/>
            <a:ext cx="609600" cy="533400"/>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p>
        </p:txBody>
      </p:sp>
      <p:pic>
        <p:nvPicPr>
          <p:cNvPr id="31" name="Picture 30"/>
          <p:cNvPicPr>
            <a:picLocks noChangeAspect="1"/>
          </p:cNvPicPr>
          <p:nvPr/>
        </p:nvPicPr>
        <p:blipFill>
          <a:blip r:embed="rId4"/>
          <a:stretch>
            <a:fillRect/>
          </a:stretch>
        </p:blipFill>
        <p:spPr>
          <a:xfrm>
            <a:off x="6096000" y="2841591"/>
            <a:ext cx="2645229" cy="3406809"/>
          </a:xfrm>
          <a:prstGeom prst="rect">
            <a:avLst/>
          </a:prstGeom>
        </p:spPr>
      </p:pic>
      <p:sp>
        <p:nvSpPr>
          <p:cNvPr id="32" name="TextBox 31"/>
          <p:cNvSpPr txBox="1"/>
          <p:nvPr/>
        </p:nvSpPr>
        <p:spPr>
          <a:xfrm>
            <a:off x="3135561" y="3131235"/>
            <a:ext cx="598241" cy="369332"/>
          </a:xfrm>
          <a:prstGeom prst="rect">
            <a:avLst/>
          </a:prstGeom>
          <a:noFill/>
        </p:spPr>
        <p:txBody>
          <a:bodyPr wrap="none" rtlCol="0">
            <a:spAutoFit/>
          </a:bodyPr>
          <a:lstStyle/>
          <a:p>
            <a:r>
              <a:rPr lang="en-US" dirty="0" smtClean="0"/>
              <a:t>ONT</a:t>
            </a:r>
            <a:endParaRPr lang="en-US" dirty="0"/>
          </a:p>
        </p:txBody>
      </p:sp>
      <p:pic>
        <p:nvPicPr>
          <p:cNvPr id="33" name="Picture 32"/>
          <p:cNvPicPr>
            <a:picLocks noChangeAspect="1"/>
          </p:cNvPicPr>
          <p:nvPr/>
        </p:nvPicPr>
        <p:blipFill>
          <a:blip r:embed="rId5"/>
          <a:stretch>
            <a:fillRect/>
          </a:stretch>
        </p:blipFill>
        <p:spPr>
          <a:xfrm>
            <a:off x="6400800" y="3141005"/>
            <a:ext cx="634039" cy="560881"/>
          </a:xfrm>
          <a:prstGeom prst="rect">
            <a:avLst/>
          </a:prstGeom>
        </p:spPr>
      </p:pic>
      <p:cxnSp>
        <p:nvCxnSpPr>
          <p:cNvPr id="35" name="Elbow Connector 34"/>
          <p:cNvCxnSpPr/>
          <p:nvPr/>
        </p:nvCxnSpPr>
        <p:spPr>
          <a:xfrm rot="16200000" flipH="1">
            <a:off x="6373184" y="3752620"/>
            <a:ext cx="1390064" cy="700795"/>
          </a:xfrm>
          <a:prstGeom prst="bentConnector3">
            <a:avLst>
              <a:gd name="adj1" fmla="val 1134"/>
            </a:avLst>
          </a:prstGeom>
          <a:ln w="228600" cap="rnd"/>
        </p:spPr>
        <p:style>
          <a:lnRef idx="1">
            <a:schemeClr val="dk1"/>
          </a:lnRef>
          <a:fillRef idx="0">
            <a:schemeClr val="dk1"/>
          </a:fillRef>
          <a:effectRef idx="0">
            <a:schemeClr val="dk1"/>
          </a:effectRef>
          <a:fontRef idx="minor">
            <a:schemeClr val="tx1"/>
          </a:fontRef>
        </p:style>
      </p:cxnSp>
      <p:pic>
        <p:nvPicPr>
          <p:cNvPr id="42" name="Picture 41"/>
          <p:cNvPicPr>
            <a:picLocks noChangeAspect="1"/>
          </p:cNvPicPr>
          <p:nvPr/>
        </p:nvPicPr>
        <p:blipFill>
          <a:blip r:embed="rId6"/>
          <a:stretch>
            <a:fillRect/>
          </a:stretch>
        </p:blipFill>
        <p:spPr>
          <a:xfrm>
            <a:off x="6217904" y="5023310"/>
            <a:ext cx="816935" cy="993734"/>
          </a:xfrm>
          <a:prstGeom prst="rect">
            <a:avLst/>
          </a:prstGeom>
        </p:spPr>
      </p:pic>
      <p:pic>
        <p:nvPicPr>
          <p:cNvPr id="43" name="Picture 42"/>
          <p:cNvPicPr>
            <a:picLocks noChangeAspect="1"/>
          </p:cNvPicPr>
          <p:nvPr/>
        </p:nvPicPr>
        <p:blipFill>
          <a:blip r:embed="rId7"/>
          <a:stretch>
            <a:fillRect/>
          </a:stretch>
        </p:blipFill>
        <p:spPr>
          <a:xfrm>
            <a:off x="7015935" y="5029406"/>
            <a:ext cx="816935" cy="987638"/>
          </a:xfrm>
          <a:prstGeom prst="rect">
            <a:avLst/>
          </a:prstGeom>
        </p:spPr>
      </p:pic>
      <p:pic>
        <p:nvPicPr>
          <p:cNvPr id="44" name="Picture 43"/>
          <p:cNvPicPr>
            <a:picLocks noChangeAspect="1"/>
          </p:cNvPicPr>
          <p:nvPr/>
        </p:nvPicPr>
        <p:blipFill>
          <a:blip r:embed="rId8"/>
          <a:stretch>
            <a:fillRect/>
          </a:stretch>
        </p:blipFill>
        <p:spPr>
          <a:xfrm>
            <a:off x="7806345" y="5023310"/>
            <a:ext cx="816935" cy="993734"/>
          </a:xfrm>
          <a:prstGeom prst="rect">
            <a:avLst/>
          </a:prstGeom>
        </p:spPr>
      </p:pic>
      <p:sp>
        <p:nvSpPr>
          <p:cNvPr id="45" name="TextBox 44"/>
          <p:cNvSpPr txBox="1"/>
          <p:nvPr/>
        </p:nvSpPr>
        <p:spPr>
          <a:xfrm>
            <a:off x="7588344" y="2959780"/>
            <a:ext cx="983154" cy="923330"/>
          </a:xfrm>
          <a:prstGeom prst="rect">
            <a:avLst/>
          </a:prstGeom>
          <a:noFill/>
        </p:spPr>
        <p:txBody>
          <a:bodyPr wrap="none" rtlCol="0">
            <a:spAutoFit/>
          </a:bodyPr>
          <a:lstStyle/>
          <a:p>
            <a:pPr algn="r"/>
            <a:r>
              <a:rPr lang="en-US" dirty="0" smtClean="0"/>
              <a:t>Wireless</a:t>
            </a:r>
            <a:br>
              <a:rPr lang="en-US" dirty="0" smtClean="0"/>
            </a:br>
            <a:r>
              <a:rPr lang="en-US" dirty="0" smtClean="0"/>
              <a:t>Edge</a:t>
            </a:r>
            <a:br>
              <a:rPr lang="en-US" dirty="0" smtClean="0"/>
            </a:br>
            <a:r>
              <a:rPr lang="en-US" dirty="0" smtClean="0"/>
              <a:t>Device</a:t>
            </a:r>
            <a:endParaRPr lang="en-US" dirty="0"/>
          </a:p>
        </p:txBody>
      </p:sp>
      <p:sp>
        <p:nvSpPr>
          <p:cNvPr id="46" name="TextBox 45"/>
          <p:cNvSpPr txBox="1"/>
          <p:nvPr/>
        </p:nvSpPr>
        <p:spPr>
          <a:xfrm>
            <a:off x="6246145" y="3982087"/>
            <a:ext cx="2344937" cy="738664"/>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algn="ctr"/>
            <a:r>
              <a:rPr lang="en-US" sz="1400" dirty="0" smtClean="0"/>
              <a:t>Software Defined Radio</a:t>
            </a:r>
          </a:p>
          <a:p>
            <a:pPr algn="ctr"/>
            <a:r>
              <a:rPr lang="en-US" sz="1400" dirty="0" smtClean="0"/>
              <a:t>+</a:t>
            </a:r>
          </a:p>
          <a:p>
            <a:pPr algn="ctr"/>
            <a:r>
              <a:rPr lang="en-US" sz="1400" dirty="0" smtClean="0"/>
              <a:t>Software Defined Networking</a:t>
            </a:r>
            <a:endParaRPr lang="en-US" sz="1400" dirty="0"/>
          </a:p>
        </p:txBody>
      </p:sp>
      <p:sp>
        <p:nvSpPr>
          <p:cNvPr id="48" name="Left-Right Arrow 47"/>
          <p:cNvSpPr/>
          <p:nvPr/>
        </p:nvSpPr>
        <p:spPr>
          <a:xfrm>
            <a:off x="4205475" y="3281798"/>
            <a:ext cx="1720794" cy="833002"/>
          </a:xfrm>
          <a:prstGeom prst="leftRightArrow">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en-US" dirty="0" smtClean="0"/>
              <a:t>WIRELESS</a:t>
            </a:r>
            <a:endParaRPr lang="en-US" dirty="0"/>
          </a:p>
        </p:txBody>
      </p:sp>
      <p:cxnSp>
        <p:nvCxnSpPr>
          <p:cNvPr id="56" name="Straight Arrow Connector 55"/>
          <p:cNvCxnSpPr/>
          <p:nvPr/>
        </p:nvCxnSpPr>
        <p:spPr>
          <a:xfrm flipH="1">
            <a:off x="1377289" y="5410200"/>
            <a:ext cx="442772" cy="0"/>
          </a:xfrm>
          <a:prstGeom prst="straightConnector1">
            <a:avLst/>
          </a:prstGeom>
          <a:ln w="25400">
            <a:solidFill>
              <a:schemeClr val="accent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a:endCxn id="16" idx="3"/>
          </p:cNvCxnSpPr>
          <p:nvPr/>
        </p:nvCxnSpPr>
        <p:spPr>
          <a:xfrm flipH="1" flipV="1">
            <a:off x="1334528" y="4692134"/>
            <a:ext cx="523174" cy="658167"/>
          </a:xfrm>
          <a:prstGeom prst="straightConnector1">
            <a:avLst/>
          </a:prstGeom>
          <a:ln w="25400">
            <a:solidFill>
              <a:schemeClr val="accent3"/>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endCxn id="19" idx="3"/>
          </p:cNvCxnSpPr>
          <p:nvPr/>
        </p:nvCxnSpPr>
        <p:spPr>
          <a:xfrm flipH="1" flipV="1">
            <a:off x="1334528" y="3849301"/>
            <a:ext cx="605005" cy="1424113"/>
          </a:xfrm>
          <a:prstGeom prst="straightConnector1">
            <a:avLst/>
          </a:prstGeom>
          <a:ln w="25400">
            <a:solidFill>
              <a:schemeClr val="accent4"/>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6" name="Straight Arrow Connector 75"/>
          <p:cNvCxnSpPr/>
          <p:nvPr/>
        </p:nvCxnSpPr>
        <p:spPr>
          <a:xfrm flipH="1" flipV="1">
            <a:off x="7551559" y="4876800"/>
            <a:ext cx="373242" cy="409674"/>
          </a:xfrm>
          <a:prstGeom prst="straightConnector1">
            <a:avLst/>
          </a:prstGeom>
          <a:ln w="25400">
            <a:solidFill>
              <a:schemeClr val="accent2"/>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79" name="Straight Arrow Connector 78"/>
          <p:cNvCxnSpPr/>
          <p:nvPr/>
        </p:nvCxnSpPr>
        <p:spPr>
          <a:xfrm flipH="1" flipV="1">
            <a:off x="7417365" y="4926392"/>
            <a:ext cx="7037" cy="255208"/>
          </a:xfrm>
          <a:prstGeom prst="straightConnector1">
            <a:avLst/>
          </a:prstGeom>
          <a:ln w="25400">
            <a:solidFill>
              <a:schemeClr val="accent3"/>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81" name="Straight Arrow Connector 80"/>
          <p:cNvCxnSpPr/>
          <p:nvPr/>
        </p:nvCxnSpPr>
        <p:spPr>
          <a:xfrm flipV="1">
            <a:off x="6860707" y="4883965"/>
            <a:ext cx="429265" cy="410888"/>
          </a:xfrm>
          <a:prstGeom prst="straightConnector1">
            <a:avLst/>
          </a:prstGeom>
          <a:ln w="25400">
            <a:solidFill>
              <a:schemeClr val="accent4"/>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2952847" y="5668430"/>
            <a:ext cx="2866041" cy="954107"/>
          </a:xfrm>
          <a:prstGeom prst="rect">
            <a:avLst/>
          </a:prstGeom>
          <a:noFill/>
        </p:spPr>
        <p:txBody>
          <a:bodyPr wrap="none" rtlCol="0">
            <a:spAutoFit/>
          </a:bodyPr>
          <a:lstStyle/>
          <a:p>
            <a:r>
              <a:rPr lang="en-US" sz="1400" dirty="0" smtClean="0"/>
              <a:t>802.1Q VLAN tagging</a:t>
            </a:r>
          </a:p>
          <a:p>
            <a:r>
              <a:rPr lang="en-US" sz="1400" dirty="0" smtClean="0"/>
              <a:t>802.1AD </a:t>
            </a:r>
            <a:r>
              <a:rPr lang="en-US" sz="1400" dirty="0" err="1" smtClean="0"/>
              <a:t>QinQ</a:t>
            </a:r>
            <a:r>
              <a:rPr lang="en-US" sz="1400" dirty="0" smtClean="0"/>
              <a:t> tagging</a:t>
            </a:r>
          </a:p>
          <a:p>
            <a:r>
              <a:rPr lang="en-US" sz="1400" dirty="0" smtClean="0"/>
              <a:t>802.1AH Provider Backbone Bridging</a:t>
            </a:r>
          </a:p>
          <a:p>
            <a:r>
              <a:rPr lang="en-US" sz="1400" dirty="0" smtClean="0"/>
              <a:t>MPLS Label tagging</a:t>
            </a:r>
            <a:endParaRPr lang="en-US" sz="1400" dirty="0"/>
          </a:p>
        </p:txBody>
      </p:sp>
      <p:sp>
        <p:nvSpPr>
          <p:cNvPr id="85" name="Rectangular Callout 84"/>
          <p:cNvSpPr/>
          <p:nvPr/>
        </p:nvSpPr>
        <p:spPr>
          <a:xfrm>
            <a:off x="2982590" y="5679982"/>
            <a:ext cx="2732409" cy="906366"/>
          </a:xfrm>
          <a:prstGeom prst="wedgeRectCallout">
            <a:avLst>
              <a:gd name="adj1" fmla="val -65886"/>
              <a:gd name="adj2" fmla="val -65274"/>
            </a:avLst>
          </a:prstGeom>
          <a:noFill/>
        </p:spPr>
        <p:style>
          <a:lnRef idx="2">
            <a:schemeClr val="dk1"/>
          </a:lnRef>
          <a:fillRef idx="1">
            <a:schemeClr val="lt1"/>
          </a:fillRef>
          <a:effectRef idx="0">
            <a:schemeClr val="dk1"/>
          </a:effectRef>
          <a:fontRef idx="minor">
            <a:schemeClr val="dk1"/>
          </a:fontRef>
        </p:style>
        <p:txBody>
          <a:bodyPr rtlCol="0" anchor="ctr"/>
          <a:lstStyle/>
          <a:p>
            <a:pPr algn="ctr"/>
            <a:endParaRPr lang="en-US"/>
          </a:p>
        </p:txBody>
      </p:sp>
      <p:sp>
        <p:nvSpPr>
          <p:cNvPr id="86" name="TextBox 85"/>
          <p:cNvSpPr txBox="1"/>
          <p:nvPr/>
        </p:nvSpPr>
        <p:spPr>
          <a:xfrm>
            <a:off x="3942899" y="4720751"/>
            <a:ext cx="1807482" cy="646331"/>
          </a:xfrm>
          <a:prstGeom prst="rect">
            <a:avLst/>
          </a:prstGeom>
        </p:spPr>
        <p:style>
          <a:lnRef idx="2">
            <a:schemeClr val="dk1"/>
          </a:lnRef>
          <a:fillRef idx="1">
            <a:schemeClr val="lt1"/>
          </a:fillRef>
          <a:effectRef idx="0">
            <a:schemeClr val="dk1"/>
          </a:effectRef>
          <a:fontRef idx="minor">
            <a:schemeClr val="dk1"/>
          </a:fontRef>
        </p:style>
        <p:txBody>
          <a:bodyPr wrap="none" rtlCol="0">
            <a:spAutoFit/>
          </a:bodyPr>
          <a:lstStyle/>
          <a:p>
            <a:pPr algn="ctr"/>
            <a:r>
              <a:rPr lang="en-US" dirty="0" smtClean="0"/>
              <a:t>Dynamic Control:</a:t>
            </a:r>
          </a:p>
          <a:p>
            <a:pPr algn="ctr"/>
            <a:r>
              <a:rPr lang="en-US" dirty="0" err="1" smtClean="0"/>
              <a:t>Openflow</a:t>
            </a:r>
            <a:endParaRPr lang="en-US" dirty="0"/>
          </a:p>
        </p:txBody>
      </p:sp>
    </p:spTree>
    <p:extLst>
      <p:ext uri="{BB962C8B-B14F-4D97-AF65-F5344CB8AC3E}">
        <p14:creationId xmlns:p14="http://schemas.microsoft.com/office/powerpoint/2010/main" val="22426126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309</TotalTime>
  <Words>208</Words>
  <Application>Microsoft Office PowerPoint</Application>
  <PresentationFormat>On-screen Show (4:3)</PresentationFormat>
  <Paragraphs>21</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Federal Communications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Cecilia Sulhoff</dc:creator>
  <cp:lastModifiedBy>Wigen, Wendy</cp:lastModifiedBy>
  <cp:revision>14</cp:revision>
  <dcterms:created xsi:type="dcterms:W3CDTF">2015-04-09T18:29:31Z</dcterms:created>
  <dcterms:modified xsi:type="dcterms:W3CDTF">2015-04-14T01:25:48Z</dcterms:modified>
</cp:coreProperties>
</file>