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53" autoAdjust="0"/>
  </p:normalViewPr>
  <p:slideViewPr>
    <p:cSldViewPr>
      <p:cViewPr>
        <p:scale>
          <a:sx n="100" d="100"/>
          <a:sy n="100" d="100"/>
        </p:scale>
        <p:origin x="-221" y="9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3E409-BB3B-4CB3-8EAA-5FA8BEFC483E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8A90F-B430-4545-9150-1F9D5764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3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8A90F-B430-4545-9150-1F9D576449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8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9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8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1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7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3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0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3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3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DB13-D5A8-4FA3-8407-FB5658B4C6B6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9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hyperlink" Target="http://www.pcia.com/images/IAE_Infrastructure_and_Economy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1200"/>
            <a:ext cx="9144000" cy="1447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970087"/>
            <a:ext cx="6988629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Infrastructure Deployment to Meet Increasing </a:t>
            </a:r>
            <a:r>
              <a:rPr lang="en-US" sz="3600" b="1" dirty="0" smtClean="0">
                <a:solidFill>
                  <a:schemeClr val="bg1"/>
                </a:solidFill>
              </a:rPr>
              <a:t>Demand and Enable Efficient Spectrum Use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95537"/>
            <a:ext cx="1095375" cy="61912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3581400"/>
            <a:ext cx="2853985" cy="2632650"/>
            <a:chOff x="0" y="3581400"/>
            <a:chExt cx="2853985" cy="263265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81400"/>
              <a:ext cx="2853985" cy="221795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5300" y="5906273"/>
              <a:ext cx="1371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Macro</a:t>
              </a:r>
              <a:endParaRPr lang="en-US" sz="14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55886" y="3581400"/>
            <a:ext cx="2853985" cy="2632650"/>
            <a:chOff x="4455886" y="3581400"/>
            <a:chExt cx="2853985" cy="263265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5886" y="3581400"/>
              <a:ext cx="2853985" cy="221795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010150" y="5906273"/>
              <a:ext cx="1371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Small</a:t>
              </a:r>
              <a:endParaRPr lang="en-US" sz="14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27943" y="3581400"/>
            <a:ext cx="2853985" cy="3124200"/>
            <a:chOff x="2227943" y="3581400"/>
            <a:chExt cx="2853985" cy="31242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7943" y="3581400"/>
              <a:ext cx="2853985" cy="2217954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819400" y="5906273"/>
              <a:ext cx="1371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Underlay</a:t>
              </a:r>
              <a:endParaRPr lang="en-US" sz="1400" b="1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743200" y="6214050"/>
              <a:ext cx="1524000" cy="49155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Small Cells to add capacity in the most dense areas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83829" y="3581400"/>
            <a:ext cx="2853985" cy="3124200"/>
            <a:chOff x="6683829" y="3581400"/>
            <a:chExt cx="2853985" cy="31242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3829" y="3581400"/>
              <a:ext cx="2853985" cy="2209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267575" y="5906273"/>
              <a:ext cx="1371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Fill-In</a:t>
              </a:r>
              <a:endParaRPr lang="en-US" sz="1400" b="1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191375" y="6214050"/>
              <a:ext cx="1524000" cy="49155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Small Cells cover areas not well covered by macro sites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0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1200"/>
            <a:ext cx="9144000" cy="1447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970087"/>
            <a:ext cx="7315200" cy="147002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</a:rPr>
              <a:t>A Model City Should Have Local Policies Favorable to Wireless Broadband </a:t>
            </a:r>
            <a:r>
              <a:rPr lang="en-US" sz="2400" b="1" dirty="0" smtClean="0">
                <a:solidFill>
                  <a:schemeClr val="bg1"/>
                </a:solidFill>
              </a:rPr>
              <a:t>Deployment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95537"/>
            <a:ext cx="1095375" cy="619125"/>
          </a:xfrm>
          <a:prstGeom prst="rect">
            <a:avLst/>
          </a:prstGeom>
        </p:spPr>
      </p:pic>
      <p:sp>
        <p:nvSpPr>
          <p:cNvPr id="17" name="Content Placeholder 1"/>
          <p:cNvSpPr txBox="1">
            <a:spLocks/>
          </p:cNvSpPr>
          <p:nvPr/>
        </p:nvSpPr>
        <p:spPr>
          <a:xfrm>
            <a:off x="457199" y="3657600"/>
            <a:ext cx="8360229" cy="2895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Coverage and capacity solutions require local policies that incentivize deployment</a:t>
            </a:r>
          </a:p>
          <a:p>
            <a:r>
              <a:rPr lang="en-US" dirty="0" smtClean="0"/>
              <a:t>Necessary policies:</a:t>
            </a:r>
          </a:p>
          <a:p>
            <a:pPr lvl="1"/>
            <a:r>
              <a:rPr lang="en-US" dirty="0" smtClean="0"/>
              <a:t>Favorable zoning laws</a:t>
            </a:r>
          </a:p>
          <a:p>
            <a:pPr lvl="1"/>
            <a:r>
              <a:rPr lang="en-US" dirty="0" smtClean="0"/>
              <a:t>Access to rights-of-way</a:t>
            </a:r>
          </a:p>
          <a:p>
            <a:pPr lvl="1"/>
            <a:r>
              <a:rPr lang="en-US" dirty="0" smtClean="0"/>
              <a:t>Pole attachments</a:t>
            </a:r>
          </a:p>
          <a:p>
            <a:r>
              <a:rPr lang="en-US" dirty="0" smtClean="0"/>
              <a:t>As an additional incentive, localities implementing necessary policies can be rewarded with priority funding for federal programs (such as CAF, BTOP, E-rate,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1200"/>
            <a:ext cx="9144000" cy="1447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970087"/>
            <a:ext cx="7315200" cy="147002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</a:rPr>
              <a:t>A Model City Should Have Local Policies Favorable to Wireless Broadband </a:t>
            </a:r>
            <a:r>
              <a:rPr lang="en-US" sz="2400" b="1" dirty="0" smtClean="0">
                <a:solidFill>
                  <a:schemeClr val="bg1"/>
                </a:solidFill>
              </a:rPr>
              <a:t>Deployment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95537"/>
            <a:ext cx="1095375" cy="619125"/>
          </a:xfrm>
          <a:prstGeom prst="rect">
            <a:avLst/>
          </a:prstGeom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250371" y="3581400"/>
            <a:ext cx="8567058" cy="31242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Public-private partnership efforts have been successful in providing guidance to cities on implementing policies and adhering to federal laws that expedite deployment of wireless broadband infrastructure</a:t>
            </a:r>
          </a:p>
          <a:p>
            <a:pPr lvl="1"/>
            <a:r>
              <a:rPr lang="en-US" sz="2600" dirty="0" smtClean="0"/>
              <a:t>Example: PCIA partnered with CTIA, </a:t>
            </a:r>
            <a:r>
              <a:rPr lang="en-US" sz="2600" dirty="0" err="1" smtClean="0"/>
              <a:t>NACo</a:t>
            </a:r>
            <a:r>
              <a:rPr lang="en-US" sz="2600" dirty="0" smtClean="0"/>
              <a:t>, NATOA, and NLC to release, this March, a model local ordinance chapter and wireless facility siting application checklist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3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1200"/>
            <a:ext cx="9144000" cy="1447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970087"/>
            <a:ext cx="73152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</a:rPr>
              <a:t>Net Effects of Streamlined Wireless </a:t>
            </a: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Infrastructure </a:t>
            </a:r>
            <a:r>
              <a:rPr lang="en-US" sz="3200" b="1" dirty="0">
                <a:solidFill>
                  <a:schemeClr val="bg1"/>
                </a:solidFill>
              </a:rPr>
              <a:t>Deployment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95537"/>
            <a:ext cx="1095375" cy="61912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76225" y="3550594"/>
            <a:ext cx="6429375" cy="2840680"/>
            <a:chOff x="57150" y="1990725"/>
            <a:chExt cx="6877050" cy="3038475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2438400"/>
              <a:ext cx="5379271" cy="2590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0863" y="2571750"/>
              <a:ext cx="1584325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190750"/>
              <a:ext cx="1584325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" y="1990725"/>
              <a:ext cx="6877050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>
            <a:off x="5693229" y="3548062"/>
            <a:ext cx="3124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2"/>
                </a:solidFill>
              </a:rPr>
              <a:t>1.3 </a:t>
            </a:r>
            <a:r>
              <a:rPr lang="en-US" sz="1600" dirty="0">
                <a:solidFill>
                  <a:schemeClr val="tx2"/>
                </a:solidFill>
              </a:rPr>
              <a:t>million net new </a:t>
            </a:r>
            <a:r>
              <a:rPr lang="en-US" sz="1600" dirty="0" smtClean="0">
                <a:solidFill>
                  <a:schemeClr val="tx2"/>
                </a:solidFill>
              </a:rPr>
              <a:t>jobs by 2017</a:t>
            </a:r>
            <a:endParaRPr lang="en-US" sz="11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2"/>
                </a:solidFill>
              </a:rPr>
              <a:t>Meet future </a:t>
            </a:r>
            <a:r>
              <a:rPr lang="en-US" sz="1600" dirty="0" err="1" smtClean="0">
                <a:solidFill>
                  <a:schemeClr val="tx2"/>
                </a:solidFill>
              </a:rPr>
              <a:t>IoT</a:t>
            </a:r>
            <a:r>
              <a:rPr lang="en-US" sz="1600" dirty="0" smtClean="0">
                <a:solidFill>
                  <a:schemeClr val="tx2"/>
                </a:solidFill>
              </a:rPr>
              <a:t> demands 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2"/>
                </a:solidFill>
              </a:rPr>
              <a:t>Enable the development of Smart Grid technology</a:t>
            </a:r>
            <a:endParaRPr lang="en-US" sz="1600" dirty="0">
              <a:solidFill>
                <a:schemeClr val="tx2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2"/>
                </a:solidFill>
              </a:rPr>
              <a:t>Support the expansion of entertainment platforms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2"/>
                </a:solidFill>
              </a:rPr>
              <a:t>Broadband public </a:t>
            </a:r>
            <a:r>
              <a:rPr lang="en-US" sz="1600" dirty="0">
                <a:solidFill>
                  <a:schemeClr val="tx2"/>
                </a:solidFill>
              </a:rPr>
              <a:t>s</a:t>
            </a:r>
            <a:r>
              <a:rPr lang="en-US" sz="1600" dirty="0" smtClean="0">
                <a:solidFill>
                  <a:schemeClr val="tx2"/>
                </a:solidFill>
              </a:rPr>
              <a:t>afety </a:t>
            </a:r>
            <a:r>
              <a:rPr lang="en-US" sz="1600" dirty="0">
                <a:solidFill>
                  <a:schemeClr val="tx2"/>
                </a:solidFill>
              </a:rPr>
              <a:t>n</a:t>
            </a:r>
            <a:r>
              <a:rPr lang="en-US" sz="1600" dirty="0" smtClean="0">
                <a:solidFill>
                  <a:schemeClr val="tx2"/>
                </a:solidFill>
              </a:rPr>
              <a:t>etwork deployment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2"/>
                </a:solidFill>
              </a:rPr>
              <a:t>Enable Positive Train Control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4" name="Picture 8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46" y="6391274"/>
            <a:ext cx="57150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5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PCIA">
      <a:dk1>
        <a:srgbClr val="005695"/>
      </a:dk1>
      <a:lt1>
        <a:sysClr val="window" lastClr="FFFFFF"/>
      </a:lt1>
      <a:dk2>
        <a:srgbClr val="005695"/>
      </a:dk2>
      <a:lt2>
        <a:srgbClr val="EEECE1"/>
      </a:lt2>
      <a:accent1>
        <a:srgbClr val="4FBAF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CI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204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Infrastructure Deployment to Meet Increasing Demand and Enable Efficient Spectrum Use</vt:lpstr>
      <vt:lpstr>A Model City Should Have Local Policies Favorable to Wireless Broadband Deployment</vt:lpstr>
      <vt:lpstr>A Model City Should Have Local Policies Favorable to Wireless Broadband Deployment</vt:lpstr>
      <vt:lpstr>Net Effects of Streamlined Wireless  Infrastructure Deployment</vt:lpstr>
    </vt:vector>
  </TitlesOfParts>
  <Company>Federal Communications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Sulhoff</dc:creator>
  <cp:lastModifiedBy>Wigen, Wendy</cp:lastModifiedBy>
  <cp:revision>15</cp:revision>
  <dcterms:created xsi:type="dcterms:W3CDTF">2015-04-09T18:29:31Z</dcterms:created>
  <dcterms:modified xsi:type="dcterms:W3CDTF">2015-04-13T20:33:25Z</dcterms:modified>
</cp:coreProperties>
</file>