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3" r:id="rId4"/>
    <p:sldId id="259" r:id="rId5"/>
    <p:sldId id="260"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72"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0D20A-F768-C845-A81D-90CD1F032DA8}" type="datetimeFigureOut">
              <a:rPr lang="en-US" smtClean="0"/>
              <a:t>4/14/2015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966F8-A04E-C04A-837D-2789E4927CA4}" type="slidenum">
              <a:rPr lang="en-US" smtClean="0"/>
              <a:t>‹#›</a:t>
            </a:fld>
            <a:endParaRPr lang="en-US"/>
          </a:p>
        </p:txBody>
      </p:sp>
    </p:spTree>
    <p:extLst>
      <p:ext uri="{BB962C8B-B14F-4D97-AF65-F5344CB8AC3E}">
        <p14:creationId xmlns:p14="http://schemas.microsoft.com/office/powerpoint/2010/main" val="6294622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1144588" y="685800"/>
            <a:ext cx="4572000" cy="3429000"/>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lIns="91427" tIns="45714" rIns="91427" bIns="45714"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27" tIns="45714" rIns="91427" bIns="45714" anchor="b"/>
          <a:lstStyle/>
          <a:p>
            <a:pPr algn="r" defTabSz="865141"/>
            <a:fld id="{346BC254-7D78-41C5-BC08-6E1B0EB19720}" type="slidenum">
              <a:rPr lang="en-US" sz="1200">
                <a:latin typeface="Calibri" charset="0"/>
                <a:cs typeface="Arial" charset="0"/>
              </a:rPr>
              <a:pPr algn="r" defTabSz="865141"/>
              <a:t>3</a:t>
            </a:fld>
            <a:endParaRPr lang="en-US" sz="1200">
              <a:latin typeface="Calibri" charset="0"/>
              <a:cs typeface="Arial" charset="0"/>
            </a:endParaRPr>
          </a:p>
        </p:txBody>
      </p:sp>
    </p:spTree>
    <p:extLst>
      <p:ext uri="{BB962C8B-B14F-4D97-AF65-F5344CB8AC3E}">
        <p14:creationId xmlns:p14="http://schemas.microsoft.com/office/powerpoint/2010/main" val="413834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58829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3971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00588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88071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BDB13-D5A8-4FA3-8407-FB5658B4C6B6}"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352827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BDB13-D5A8-4FA3-8407-FB5658B4C6B6}"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39834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BDB13-D5A8-4FA3-8407-FB5658B4C6B6}" type="datetimeFigureOut">
              <a:rPr lang="en-US" smtClean="0"/>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5047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BDB13-D5A8-4FA3-8407-FB5658B4C6B6}" type="datetimeFigureOut">
              <a:rPr lang="en-US" smtClean="0"/>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43123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DB13-D5A8-4FA3-8407-FB5658B4C6B6}" type="datetimeFigureOut">
              <a:rPr lang="en-US" smtClean="0"/>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90540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BDB13-D5A8-4FA3-8407-FB5658B4C6B6}"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98003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BDB13-D5A8-4FA3-8407-FB5658B4C6B6}"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22493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BDB13-D5A8-4FA3-8407-FB5658B4C6B6}" type="datetimeFigureOut">
              <a:rPr lang="en-US" smtClean="0"/>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61316-0087-469F-9F71-D071C732B626}" type="slidenum">
              <a:rPr lang="en-US" smtClean="0"/>
              <a:t>‹#›</a:t>
            </a:fld>
            <a:endParaRPr lang="en-US"/>
          </a:p>
        </p:txBody>
      </p:sp>
    </p:spTree>
    <p:extLst>
      <p:ext uri="{BB962C8B-B14F-4D97-AF65-F5344CB8AC3E}">
        <p14:creationId xmlns:p14="http://schemas.microsoft.com/office/powerpoint/2010/main" val="415379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ichael.Janezic@nist.gov"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0200" y="3505200"/>
            <a:ext cx="3048000" cy="1470025"/>
          </a:xfrm>
        </p:spPr>
        <p:txBody>
          <a:bodyPr>
            <a:normAutofit/>
          </a:bodyPr>
          <a:lstStyle/>
          <a:p>
            <a:r>
              <a:rPr lang="en-US" sz="2800" dirty="0" smtClean="0"/>
              <a:t>Public Safety Communications Research Program </a:t>
            </a:r>
            <a:endParaRPr lang="en-US" sz="2800" dirty="0"/>
          </a:p>
        </p:txBody>
      </p:sp>
      <p:sp>
        <p:nvSpPr>
          <p:cNvPr id="3" name="Subtitle 2"/>
          <p:cNvSpPr>
            <a:spLocks noGrp="1"/>
          </p:cNvSpPr>
          <p:nvPr>
            <p:ph type="subTitle" idx="1"/>
          </p:nvPr>
        </p:nvSpPr>
        <p:spPr>
          <a:xfrm>
            <a:off x="914400" y="5001061"/>
            <a:ext cx="8001000" cy="1726093"/>
          </a:xfrm>
        </p:spPr>
        <p:txBody>
          <a:bodyPr>
            <a:normAutofit fontScale="77500" lnSpcReduction="20000"/>
          </a:bodyPr>
          <a:lstStyle/>
          <a:p>
            <a:r>
              <a:rPr lang="en-US" dirty="0" smtClean="0"/>
              <a:t>A joint program between NIST’s Communications Technology Laboratory &amp; NTIA’s Institute for Telecommunication Sciences</a:t>
            </a:r>
          </a:p>
          <a:p>
            <a:r>
              <a:rPr lang="en-US" dirty="0" smtClean="0"/>
              <a:t>Department of Commerce Laboratories - Boulder, Colorado</a:t>
            </a:r>
            <a:endParaRPr lang="en-US" dirty="0"/>
          </a:p>
        </p:txBody>
      </p:sp>
      <p:pic>
        <p:nvPicPr>
          <p:cNvPr id="4" name="Picture 3" descr="image003.png"/>
          <p:cNvPicPr>
            <a:picLocks noChangeAspect="1"/>
          </p:cNvPicPr>
          <p:nvPr/>
        </p:nvPicPr>
        <p:blipFill rotWithShape="1">
          <a:blip r:embed="rId2">
            <a:extLst>
              <a:ext uri="{28A0092B-C50C-407E-A947-70E740481C1C}">
                <a14:useLocalDpi xmlns:a14="http://schemas.microsoft.com/office/drawing/2010/main" val="0"/>
              </a:ext>
            </a:extLst>
          </a:blip>
          <a:srcRect l="11834" t="6362" r="13181" b="27395"/>
          <a:stretch/>
        </p:blipFill>
        <p:spPr>
          <a:xfrm>
            <a:off x="304800" y="1219200"/>
            <a:ext cx="5128192" cy="3760538"/>
          </a:xfrm>
          <a:prstGeom prst="rect">
            <a:avLst/>
          </a:prstGeom>
        </p:spPr>
      </p:pic>
      <p:pic>
        <p:nvPicPr>
          <p:cNvPr id="5" name="Picture 4" descr="pscr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1981200"/>
            <a:ext cx="1429172" cy="1786466"/>
          </a:xfrm>
          <a:prstGeom prst="rect">
            <a:avLst/>
          </a:prstGeom>
        </p:spPr>
      </p:pic>
      <p:sp>
        <p:nvSpPr>
          <p:cNvPr id="6" name="TextBox 5"/>
          <p:cNvSpPr txBox="1"/>
          <p:nvPr/>
        </p:nvSpPr>
        <p:spPr>
          <a:xfrm>
            <a:off x="1905000" y="6389716"/>
            <a:ext cx="6377248" cy="307777"/>
          </a:xfrm>
          <a:prstGeom prst="rect">
            <a:avLst/>
          </a:prstGeom>
          <a:noFill/>
        </p:spPr>
        <p:txBody>
          <a:bodyPr wrap="square" rtlCol="0">
            <a:spAutoFit/>
          </a:bodyPr>
          <a:lstStyle/>
          <a:p>
            <a:r>
              <a:rPr lang="en-US" sz="1400" dirty="0"/>
              <a:t>C</a:t>
            </a:r>
            <a:r>
              <a:rPr lang="en-US" sz="1400" dirty="0" smtClean="0"/>
              <a:t>ontact dereck.orr@nist.gov for </a:t>
            </a:r>
            <a:r>
              <a:rPr lang="en-US" sz="1400" dirty="0"/>
              <a:t>information </a:t>
            </a:r>
            <a:r>
              <a:rPr lang="en-US" sz="1400" dirty="0" smtClean="0"/>
              <a:t>about PSCR </a:t>
            </a:r>
            <a:endParaRPr lang="en-US" sz="1400" dirty="0"/>
          </a:p>
        </p:txBody>
      </p:sp>
    </p:spTree>
    <p:extLst>
      <p:ext uri="{BB962C8B-B14F-4D97-AF65-F5344CB8AC3E}">
        <p14:creationId xmlns:p14="http://schemas.microsoft.com/office/powerpoint/2010/main" val="189819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925" y="573280"/>
            <a:ext cx="8229600" cy="1143000"/>
          </a:xfrm>
        </p:spPr>
        <p:txBody>
          <a:bodyPr/>
          <a:lstStyle/>
          <a:p>
            <a:r>
              <a:rPr lang="en-US" dirty="0" smtClean="0"/>
              <a:t>PSCR Vision &amp; Mission</a:t>
            </a:r>
            <a:endParaRPr lang="en-US" dirty="0"/>
          </a:p>
        </p:txBody>
      </p:sp>
      <p:sp>
        <p:nvSpPr>
          <p:cNvPr id="4" name="Rounded Rectangle 3"/>
          <p:cNvSpPr/>
          <p:nvPr/>
        </p:nvSpPr>
        <p:spPr>
          <a:xfrm>
            <a:off x="153504" y="1752600"/>
            <a:ext cx="8818443" cy="133343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b="1" dirty="0" smtClean="0"/>
              <a:t>Vision:</a:t>
            </a:r>
            <a:endParaRPr lang="en-US" sz="1600" b="1" dirty="0"/>
          </a:p>
          <a:p>
            <a:pPr algn="ctr"/>
            <a:r>
              <a:rPr lang="en-US" b="1" dirty="0" smtClean="0"/>
              <a:t>Through the use of advanced communications technologies, the public safety community can more effectively carry out their vital mission to protect lives and property—from day-to-day operations to large events and emergencies</a:t>
            </a:r>
            <a:r>
              <a:rPr lang="en-US" b="1" dirty="0" smtClean="0"/>
              <a:t>.</a:t>
            </a:r>
            <a:endParaRPr lang="en-US" b="1" dirty="0"/>
          </a:p>
        </p:txBody>
      </p:sp>
      <p:sp>
        <p:nvSpPr>
          <p:cNvPr id="5" name="Rounded Rectangle 4"/>
          <p:cNvSpPr/>
          <p:nvPr/>
        </p:nvSpPr>
        <p:spPr>
          <a:xfrm>
            <a:off x="153504" y="3176323"/>
            <a:ext cx="8818443" cy="131947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b="1" dirty="0" smtClean="0"/>
              <a:t>Mission:</a:t>
            </a:r>
            <a:endParaRPr lang="en-US" sz="1600" b="1" dirty="0"/>
          </a:p>
          <a:p>
            <a:pPr algn="ctr"/>
            <a:r>
              <a:rPr lang="en-US" b="1" dirty="0" smtClean="0"/>
              <a:t>To fulfill this vision, the PSCR program acts as an objective technical advisor and laboratory for the public safety community to accelerate the adoption and implementation of only the most critical public safety communication technologies</a:t>
            </a:r>
            <a:r>
              <a:rPr lang="en-US" b="1" dirty="0" smtClean="0"/>
              <a:t>.</a:t>
            </a:r>
            <a:endParaRPr lang="en-US" b="1" dirty="0"/>
          </a:p>
        </p:txBody>
      </p:sp>
      <p:sp>
        <p:nvSpPr>
          <p:cNvPr id="6" name="Rounded Rectangle 5"/>
          <p:cNvSpPr/>
          <p:nvPr/>
        </p:nvSpPr>
        <p:spPr>
          <a:xfrm>
            <a:off x="1521094" y="4563859"/>
            <a:ext cx="1437363" cy="20655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smtClean="0">
                <a:solidFill>
                  <a:srgbClr val="000000"/>
                </a:solidFill>
              </a:rPr>
              <a:t>Requirements Gathering</a:t>
            </a:r>
            <a:endParaRPr lang="en-US" sz="1400" b="1" dirty="0">
              <a:solidFill>
                <a:srgbClr val="000000"/>
              </a:solidFill>
            </a:endParaRPr>
          </a:p>
        </p:txBody>
      </p:sp>
      <p:sp>
        <p:nvSpPr>
          <p:cNvPr id="7" name="Rounded Rectangle 6"/>
          <p:cNvSpPr/>
          <p:nvPr/>
        </p:nvSpPr>
        <p:spPr>
          <a:xfrm>
            <a:off x="4520309" y="4563859"/>
            <a:ext cx="1437363" cy="206559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b="1" dirty="0" smtClean="0">
                <a:solidFill>
                  <a:srgbClr val="000000"/>
                </a:solidFill>
              </a:rPr>
              <a:t>Research &amp; Development</a:t>
            </a:r>
            <a:endParaRPr lang="en-US" sz="1400" b="1" dirty="0">
              <a:solidFill>
                <a:srgbClr val="000000"/>
              </a:solidFill>
            </a:endParaRPr>
          </a:p>
        </p:txBody>
      </p:sp>
      <p:sp>
        <p:nvSpPr>
          <p:cNvPr id="8" name="Rounded Rectangle 7"/>
          <p:cNvSpPr/>
          <p:nvPr/>
        </p:nvSpPr>
        <p:spPr>
          <a:xfrm>
            <a:off x="6027446" y="4563859"/>
            <a:ext cx="1437363" cy="206559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smtClean="0">
                <a:solidFill>
                  <a:srgbClr val="000000"/>
                </a:solidFill>
              </a:rPr>
              <a:t>Testing &amp; Evaluation</a:t>
            </a:r>
            <a:endParaRPr lang="en-US" sz="1600" b="1" dirty="0">
              <a:solidFill>
                <a:srgbClr val="000000"/>
              </a:solidFill>
            </a:endParaRPr>
          </a:p>
        </p:txBody>
      </p:sp>
      <p:sp>
        <p:nvSpPr>
          <p:cNvPr id="9" name="Rounded Rectangle 8"/>
          <p:cNvSpPr/>
          <p:nvPr/>
        </p:nvSpPr>
        <p:spPr>
          <a:xfrm>
            <a:off x="7534584" y="4563859"/>
            <a:ext cx="1437363" cy="206559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b="1" dirty="0" smtClean="0">
                <a:solidFill>
                  <a:srgbClr val="000000"/>
                </a:solidFill>
              </a:rPr>
              <a:t>Modeling &amp; Simulation</a:t>
            </a:r>
            <a:endParaRPr lang="en-US" sz="1600" b="1" dirty="0">
              <a:solidFill>
                <a:srgbClr val="000000"/>
              </a:solidFill>
            </a:endParaRPr>
          </a:p>
        </p:txBody>
      </p:sp>
      <p:sp>
        <p:nvSpPr>
          <p:cNvPr id="10" name="Rounded Rectangle 9"/>
          <p:cNvSpPr/>
          <p:nvPr/>
        </p:nvSpPr>
        <p:spPr>
          <a:xfrm>
            <a:off x="3020147" y="4563859"/>
            <a:ext cx="1437363" cy="2065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0000"/>
                </a:solidFill>
              </a:rPr>
              <a:t>Standards Development</a:t>
            </a:r>
            <a:endParaRPr lang="en-US" sz="1400" b="1" dirty="0">
              <a:solidFill>
                <a:srgbClr val="000000"/>
              </a:solidFill>
            </a:endParaRPr>
          </a:p>
        </p:txBody>
      </p:sp>
      <p:sp>
        <p:nvSpPr>
          <p:cNvPr id="11" name="TextBox 10"/>
          <p:cNvSpPr txBox="1"/>
          <p:nvPr/>
        </p:nvSpPr>
        <p:spPr>
          <a:xfrm>
            <a:off x="97687" y="4870907"/>
            <a:ext cx="1409452" cy="830997"/>
          </a:xfrm>
          <a:prstGeom prst="rect">
            <a:avLst/>
          </a:prstGeom>
          <a:noFill/>
        </p:spPr>
        <p:txBody>
          <a:bodyPr wrap="square" rtlCol="0">
            <a:spAutoFit/>
          </a:bodyPr>
          <a:lstStyle/>
          <a:p>
            <a:pPr algn="ctr"/>
            <a:r>
              <a:rPr lang="en-US" sz="2400" dirty="0" smtClean="0"/>
              <a:t>PSCR Portfolio:</a:t>
            </a:r>
            <a:endParaRPr lang="en-US" sz="2400" dirty="0"/>
          </a:p>
        </p:txBody>
      </p:sp>
    </p:spTree>
    <p:extLst>
      <p:ext uri="{BB962C8B-B14F-4D97-AF65-F5344CB8AC3E}">
        <p14:creationId xmlns:p14="http://schemas.microsoft.com/office/powerpoint/2010/main" val="215642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2814638"/>
            <a:ext cx="184150" cy="523875"/>
          </a:xfrm>
          <a:prstGeom prst="rect">
            <a:avLst/>
          </a:prstGeom>
          <a:noFill/>
        </p:spPr>
        <p:txBody>
          <a:bodyPr wrap="none">
            <a:spAutoFit/>
          </a:bodyPr>
          <a:lstStyle/>
          <a:p>
            <a:pPr algn="ctr" fontAlgn="auto">
              <a:spcBef>
                <a:spcPts val="0"/>
              </a:spcBef>
              <a:spcAft>
                <a:spcPts val="0"/>
              </a:spcAft>
              <a:defRPr/>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endParaRPr>
          </a:p>
        </p:txBody>
      </p:sp>
      <p:sp>
        <p:nvSpPr>
          <p:cNvPr id="3" name="Title 2"/>
          <p:cNvSpPr>
            <a:spLocks noGrp="1"/>
          </p:cNvSpPr>
          <p:nvPr>
            <p:ph type="title"/>
          </p:nvPr>
        </p:nvSpPr>
        <p:spPr/>
        <p:txBody>
          <a:bodyPr/>
          <a:lstStyle/>
          <a:p>
            <a:r>
              <a:rPr lang="en-US" dirty="0" smtClean="0"/>
              <a:t>PSCR Portfolio</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07139664"/>
              </p:ext>
            </p:extLst>
          </p:nvPr>
        </p:nvGraphicFramePr>
        <p:xfrm>
          <a:off x="63501" y="1187359"/>
          <a:ext cx="9016999" cy="5607144"/>
        </p:xfrm>
        <a:graphic>
          <a:graphicData uri="http://schemas.openxmlformats.org/drawingml/2006/table">
            <a:tbl>
              <a:tblPr firstRow="1" bandRow="1">
                <a:tableStyleId>{FABFCF23-3B69-468F-B69F-88F6DE6A72F2}</a:tableStyleId>
              </a:tblPr>
              <a:tblGrid>
                <a:gridCol w="1377751"/>
                <a:gridCol w="1480819"/>
                <a:gridCol w="1559290"/>
                <a:gridCol w="1467668"/>
                <a:gridCol w="1513479"/>
                <a:gridCol w="1617992"/>
              </a:tblGrid>
              <a:tr h="612245">
                <a:tc>
                  <a:txBody>
                    <a:bodyPr/>
                    <a:lstStyle/>
                    <a:p>
                      <a:pPr algn="ctr"/>
                      <a:r>
                        <a:rPr lang="en-US" sz="1600" dirty="0" smtClean="0"/>
                        <a:t>Requirements</a:t>
                      </a:r>
                      <a:endParaRPr lang="en-US" sz="1600" dirty="0">
                        <a:solidFill>
                          <a:schemeClr val="tx1"/>
                        </a:solidFill>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Standards</a:t>
                      </a:r>
                      <a:endParaRPr lang="en-US" sz="1600" dirty="0">
                        <a:solidFill>
                          <a:schemeClr val="tx1"/>
                        </a:solidFill>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Modeling</a:t>
                      </a:r>
                      <a:r>
                        <a:rPr lang="en-US" sz="1600" baseline="0" dirty="0" smtClean="0"/>
                        <a:t> &amp; Simulation</a:t>
                      </a:r>
                      <a:endParaRPr lang="en-US" sz="1600" dirty="0">
                        <a:solidFill>
                          <a:schemeClr val="tx1"/>
                        </a:solidFill>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Research &amp; Development</a:t>
                      </a:r>
                      <a:endParaRPr lang="en-US" sz="1600" dirty="0">
                        <a:solidFill>
                          <a:schemeClr val="tx1"/>
                        </a:solidFill>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Testing</a:t>
                      </a:r>
                      <a:r>
                        <a:rPr lang="en-US" sz="1600" baseline="0" dirty="0" smtClean="0"/>
                        <a:t> &amp; Evaluation</a:t>
                      </a:r>
                      <a:endParaRPr lang="en-US" sz="1600" dirty="0">
                        <a:solidFill>
                          <a:schemeClr val="tx1"/>
                        </a:solidFill>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Security Research</a:t>
                      </a:r>
                      <a:endParaRPr lang="en-US" sz="1600" dirty="0">
                        <a:solidFill>
                          <a:schemeClr val="tx1"/>
                        </a:solidFill>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3317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Priority, Pre-emption,</a:t>
                      </a:r>
                      <a:r>
                        <a:rPr lang="en-US" sz="1400" u="none" strike="noStrike" baseline="0" dirty="0" smtClean="0"/>
                        <a:t> Quality of Service</a:t>
                      </a:r>
                      <a:endParaRPr lang="en-US" sz="1400" u="none" strike="noStrike" dirty="0" smtClean="0"/>
                    </a:p>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Direct Mode (Proximity Services)</a:t>
                      </a: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Device-to-device</a:t>
                      </a:r>
                      <a:r>
                        <a:rPr lang="en-US" sz="1400" baseline="0" dirty="0" smtClean="0"/>
                        <a:t> modeling</a:t>
                      </a:r>
                      <a:endParaRPr lang="en-US" sz="1400" dirty="0"/>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t>Location Based Services</a:t>
                      </a:r>
                      <a:endParaRPr lang="en-US" sz="1400" b="0" i="0" u="none" strike="noStrike" kern="1200" dirty="0" smtClean="0">
                        <a:solidFill>
                          <a:schemeClr val="tx1"/>
                        </a:solidFill>
                        <a:latin typeface="+mn-lt"/>
                        <a:ea typeface="+mn-ea"/>
                        <a:cs typeface="+mn-cs"/>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dirty="0" smtClean="0"/>
                        <a:t>Indoor/In-building</a:t>
                      </a:r>
                      <a:endParaRPr lang="en-US" sz="1400" b="0" i="0" u="none" strike="noStrike" kern="1200" dirty="0" smtClean="0">
                        <a:solidFill>
                          <a:schemeClr val="tx1"/>
                        </a:solidFill>
                        <a:latin typeface="+mn-lt"/>
                        <a:ea typeface="+mn-ea"/>
                        <a:cs typeface="+mn-cs"/>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t>Mobile Application Security</a:t>
                      </a:r>
                      <a:endParaRPr lang="en-US" sz="1400" b="0" i="0" u="none" strike="noStrike" kern="1200" dirty="0" smtClean="0">
                        <a:solidFill>
                          <a:schemeClr val="tx1"/>
                        </a:solidFill>
                        <a:latin typeface="+mn-lt"/>
                        <a:ea typeface="+mn-ea"/>
                        <a:cs typeface="+mn-cs"/>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540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Local Control</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Push-to-talk</a:t>
                      </a:r>
                      <a:r>
                        <a:rPr lang="en-US" sz="1400" u="none" strike="noStrike" baseline="0" dirty="0" smtClean="0"/>
                        <a:t> over LTE</a:t>
                      </a:r>
                      <a:endParaRPr lang="en-US" sz="1400" u="none" strike="noStrike" dirty="0" smtClean="0"/>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Nationwide modeling</a:t>
                      </a:r>
                      <a:endParaRPr lang="en-US" sz="1400" dirty="0"/>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Public</a:t>
                      </a:r>
                      <a:r>
                        <a:rPr lang="en-US" sz="1400" u="none" strike="noStrike" baseline="0" dirty="0" smtClean="0"/>
                        <a:t> Safety Analytics</a:t>
                      </a:r>
                      <a:endParaRPr lang="en-US" sz="1400" u="none" strike="noStrike" dirty="0" smtClean="0"/>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Extended Range </a:t>
                      </a: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Identity Management</a:t>
                      </a: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3317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Deployables</a:t>
                      </a: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Group Communications</a:t>
                      </a: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Resiliency research and modeling</a:t>
                      </a:r>
                      <a:endParaRPr lang="en-US" sz="1400" dirty="0"/>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UI/UX</a:t>
                      </a: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Next</a:t>
                      </a:r>
                      <a:r>
                        <a:rPr lang="en-US" sz="1400" u="none" strike="noStrike" baseline="0" dirty="0" smtClean="0"/>
                        <a:t> Generation Network (NGN) Wireless Priority Services (WPS)</a:t>
                      </a: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t>LTE Security Integration</a:t>
                      </a: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0247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1400" u="none" strike="noStrike" dirty="0" smtClean="0"/>
                        <a:t>Video Standards</a:t>
                      </a:r>
                      <a:endParaRPr lang="en-US" sz="1400" b="0" i="0" u="none" strike="noStrike" dirty="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endParaRPr lang="en-US" sz="1400" b="0" i="0" u="none" strike="noStrike" dirty="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1400" u="none" strike="noStrike" dirty="0" smtClean="0"/>
                        <a:t>Priority, Pre-emption, Quality</a:t>
                      </a:r>
                      <a:r>
                        <a:rPr lang="en-US" sz="1400" u="none" strike="noStrike" baseline="0" dirty="0" smtClean="0"/>
                        <a:t> of Service</a:t>
                      </a:r>
                      <a:endParaRPr lang="en-US" sz="1400" b="0" i="0" u="none" strike="noStrike" dirty="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endParaRPr lang="en-US" sz="1400" b="0" i="0" u="none" strike="noStrike" dirty="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858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400" b="0" i="0" u="none" strike="noStrike" dirty="0" smtClean="0">
                        <a:latin typeface="+mn-lt"/>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400" b="0" i="0" u="none" strike="noStrike" kern="1200" dirty="0">
                        <a:solidFill>
                          <a:schemeClr val="tx1"/>
                        </a:solidFill>
                        <a:latin typeface="+mn-lt"/>
                        <a:ea typeface="+mn-ea"/>
                        <a:cs typeface="+mn-cs"/>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400" b="0" i="0" u="none" strike="noStrike" kern="1200" dirty="0">
                        <a:solidFill>
                          <a:schemeClr val="tx1"/>
                        </a:solidFill>
                        <a:latin typeface="+mn-lt"/>
                        <a:ea typeface="+mn-ea"/>
                        <a:cs typeface="+mn-cs"/>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u="none" strike="noStrike" kern="1200" dirty="0" smtClean="0"/>
                        <a:t>Deployables</a:t>
                      </a:r>
                      <a:endParaRPr lang="en-US" sz="1400" b="0" i="0" u="none" strike="noStrike" kern="1200" dirty="0">
                        <a:solidFill>
                          <a:schemeClr val="tx1"/>
                        </a:solidFill>
                        <a:latin typeface="+mn-lt"/>
                        <a:ea typeface="+mn-ea"/>
                        <a:cs typeface="+mn-cs"/>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400" b="0" i="0" u="none" strike="noStrike" kern="1200" dirty="0">
                        <a:solidFill>
                          <a:schemeClr val="tx1"/>
                        </a:solidFill>
                        <a:latin typeface="+mn-lt"/>
                        <a:ea typeface="+mn-ea"/>
                        <a:cs typeface="+mn-cs"/>
                      </a:endParaRPr>
                    </a:p>
                  </a:txBody>
                  <a:tcPr marL="78546" marR="78546" marT="39272" marB="3927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8586">
                <a:tc>
                  <a:txBody>
                    <a:bodyPr/>
                    <a:lstStyle/>
                    <a:p>
                      <a:pPr algn="ctr">
                        <a:defRPr/>
                      </a:pPr>
                      <a:endParaRPr lang="en-US" sz="1400" dirty="0">
                        <a:solidFill>
                          <a:schemeClr val="tx1"/>
                        </a:solidFill>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Local Control</a:t>
                      </a:r>
                      <a:endParaRPr lang="en-US" sz="1400" dirty="0">
                        <a:solidFill>
                          <a:srgbClr val="000000"/>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8586">
                <a:tc>
                  <a:txBody>
                    <a:bodyPr/>
                    <a:lstStyle/>
                    <a:p>
                      <a:pPr algn="ctr">
                        <a:defRPr/>
                      </a:pPr>
                      <a:endParaRPr lang="en-US" sz="1400" dirty="0">
                        <a:solidFill>
                          <a:schemeClr val="tx1"/>
                        </a:solidFill>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Audio Quality</a:t>
                      </a:r>
                      <a:endParaRPr lang="en-US" sz="1400" dirty="0">
                        <a:solidFill>
                          <a:srgbClr val="000000"/>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8586">
                <a:tc>
                  <a:txBody>
                    <a:bodyPr/>
                    <a:lstStyle/>
                    <a:p>
                      <a:pPr algn="ctr">
                        <a:defRPr/>
                      </a:pPr>
                      <a:endParaRPr lang="en-US" sz="1400" dirty="0">
                        <a:solidFill>
                          <a:schemeClr val="tx1"/>
                        </a:solidFill>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P25 CAP</a:t>
                      </a:r>
                      <a:endParaRPr lang="en-US" sz="1400" dirty="0">
                        <a:solidFill>
                          <a:srgbClr val="000000"/>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46330">
                <a:tc>
                  <a:txBody>
                    <a:bodyPr/>
                    <a:lstStyle/>
                    <a:p>
                      <a:pPr algn="ctr">
                        <a:defRPr/>
                      </a:pPr>
                      <a:endParaRPr lang="en-US" sz="1400" dirty="0">
                        <a:solidFill>
                          <a:schemeClr val="tx1"/>
                        </a:solidFill>
                      </a:endParaRPr>
                    </a:p>
                  </a:txBody>
                  <a:tcPr marL="9591" marR="9591" marT="959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400" dirty="0" smtClean="0"/>
                        <a:t>Bridging</a:t>
                      </a:r>
                      <a:r>
                        <a:rPr lang="en-US" sz="1400" baseline="0" dirty="0" smtClean="0"/>
                        <a:t> LMR to LTE</a:t>
                      </a:r>
                      <a:endParaRPr lang="en-US" sz="1400" dirty="0">
                        <a:solidFill>
                          <a:srgbClr val="000000"/>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solidFill>
                          <a:schemeClr val="bg1">
                            <a:lumMod val="50000"/>
                          </a:schemeClr>
                        </a:solidFill>
                        <a:latin typeface="+mn-lt"/>
                      </a:endParaRPr>
                    </a:p>
                  </a:txBody>
                  <a:tcPr marL="78546" marR="78546" marT="39272" marB="3927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0306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PSCR Stakeholder Base</a:t>
            </a:r>
            <a:endParaRPr lang="en-US" dirty="0"/>
          </a:p>
        </p:txBody>
      </p:sp>
      <p:pic>
        <p:nvPicPr>
          <p:cNvPr id="5" name="Picture 4" descr="pscr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5096" y="2260994"/>
            <a:ext cx="1429172" cy="1786466"/>
          </a:xfrm>
          <a:prstGeom prst="rect">
            <a:avLst/>
          </a:prstGeom>
        </p:spPr>
      </p:pic>
      <p:sp>
        <p:nvSpPr>
          <p:cNvPr id="6" name="Oval 5"/>
          <p:cNvSpPr/>
          <p:nvPr/>
        </p:nvSpPr>
        <p:spPr>
          <a:xfrm>
            <a:off x="732635" y="1727929"/>
            <a:ext cx="1995562" cy="192603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Public Safety</a:t>
            </a:r>
          </a:p>
        </p:txBody>
      </p:sp>
      <p:sp>
        <p:nvSpPr>
          <p:cNvPr id="7" name="Oval 6"/>
          <p:cNvSpPr/>
          <p:nvPr/>
        </p:nvSpPr>
        <p:spPr>
          <a:xfrm>
            <a:off x="732635" y="3886200"/>
            <a:ext cx="1995562" cy="192603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smtClean="0"/>
              <a:t>Industry</a:t>
            </a:r>
            <a:endParaRPr lang="en-US" b="1" dirty="0"/>
          </a:p>
        </p:txBody>
      </p:sp>
      <p:sp>
        <p:nvSpPr>
          <p:cNvPr id="8" name="Oval 7"/>
          <p:cNvSpPr/>
          <p:nvPr/>
        </p:nvSpPr>
        <p:spPr>
          <a:xfrm>
            <a:off x="3416758" y="4547653"/>
            <a:ext cx="1995562" cy="192603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Academia</a:t>
            </a:r>
            <a:endParaRPr lang="en-US" b="1" dirty="0"/>
          </a:p>
        </p:txBody>
      </p:sp>
      <p:sp>
        <p:nvSpPr>
          <p:cNvPr id="9" name="Oval 8"/>
          <p:cNvSpPr/>
          <p:nvPr/>
        </p:nvSpPr>
        <p:spPr>
          <a:xfrm>
            <a:off x="6053145" y="3886200"/>
            <a:ext cx="1995562" cy="19260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Federal Sponsors &amp; Partners</a:t>
            </a:r>
            <a:endParaRPr lang="en-US" b="1" dirty="0"/>
          </a:p>
        </p:txBody>
      </p:sp>
      <p:sp>
        <p:nvSpPr>
          <p:cNvPr id="10" name="Oval 9"/>
          <p:cNvSpPr/>
          <p:nvPr/>
        </p:nvSpPr>
        <p:spPr>
          <a:xfrm>
            <a:off x="6053145" y="1727929"/>
            <a:ext cx="1995562" cy="19260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b="1" dirty="0" smtClean="0"/>
              <a:t>International Collaboration</a:t>
            </a:r>
            <a:endParaRPr lang="en-US" sz="1600" b="1" dirty="0"/>
          </a:p>
        </p:txBody>
      </p:sp>
      <p:cxnSp>
        <p:nvCxnSpPr>
          <p:cNvPr id="12" name="Straight Arrow Connector 11"/>
          <p:cNvCxnSpPr/>
          <p:nvPr/>
        </p:nvCxnSpPr>
        <p:spPr>
          <a:xfrm>
            <a:off x="2728197" y="2581999"/>
            <a:ext cx="816368" cy="26517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728197" y="3391491"/>
            <a:ext cx="816368" cy="65597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4381772" y="3977675"/>
            <a:ext cx="4857" cy="50019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5233117" y="3391491"/>
            <a:ext cx="820028" cy="58618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5233117" y="2581999"/>
            <a:ext cx="820028" cy="26517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778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PSCR Collaboration Efforts</a:t>
            </a:r>
            <a:endParaRPr lang="en-US" dirty="0"/>
          </a:p>
        </p:txBody>
      </p:sp>
      <p:sp>
        <p:nvSpPr>
          <p:cNvPr id="3" name="Content Placeholder 2"/>
          <p:cNvSpPr>
            <a:spLocks noGrp="1"/>
          </p:cNvSpPr>
          <p:nvPr>
            <p:ph idx="1"/>
          </p:nvPr>
        </p:nvSpPr>
        <p:spPr>
          <a:xfrm>
            <a:off x="235165" y="1285753"/>
            <a:ext cx="8489735" cy="5232051"/>
          </a:xfrm>
        </p:spPr>
        <p:txBody>
          <a:bodyPr>
            <a:normAutofit fontScale="77500" lnSpcReduction="20000"/>
          </a:bodyPr>
          <a:lstStyle/>
          <a:p>
            <a:r>
              <a:rPr lang="en-US" dirty="0" smtClean="0"/>
              <a:t>PSCR is a public </a:t>
            </a:r>
            <a:r>
              <a:rPr lang="en-US" dirty="0"/>
              <a:t>s</a:t>
            </a:r>
            <a:r>
              <a:rPr lang="en-US" dirty="0" smtClean="0"/>
              <a:t>afety </a:t>
            </a:r>
            <a:r>
              <a:rPr lang="en-US" dirty="0"/>
              <a:t>p</a:t>
            </a:r>
            <a:r>
              <a:rPr lang="en-US" dirty="0" smtClean="0"/>
              <a:t>ractitioner-driven program</a:t>
            </a:r>
          </a:p>
          <a:p>
            <a:pPr lvl="1"/>
            <a:r>
              <a:rPr lang="en-US" dirty="0" smtClean="0"/>
              <a:t>Who:</a:t>
            </a:r>
          </a:p>
          <a:p>
            <a:pPr lvl="2"/>
            <a:r>
              <a:rPr lang="en-US" dirty="0" smtClean="0"/>
              <a:t>Public Safety Practitioners/First Responders</a:t>
            </a:r>
          </a:p>
          <a:p>
            <a:pPr lvl="2"/>
            <a:r>
              <a:rPr lang="en-US" dirty="0" smtClean="0"/>
              <a:t>Public Safety Agencies and Associations</a:t>
            </a:r>
          </a:p>
          <a:p>
            <a:pPr lvl="3"/>
            <a:r>
              <a:rPr lang="en-US" dirty="0" smtClean="0"/>
              <a:t>NPSTC, APCO, PSAC, etc.</a:t>
            </a:r>
          </a:p>
          <a:p>
            <a:pPr lvl="2"/>
            <a:r>
              <a:rPr lang="en-US" dirty="0" smtClean="0"/>
              <a:t>State and Local Government officials/agencies </a:t>
            </a:r>
          </a:p>
          <a:p>
            <a:pPr lvl="1"/>
            <a:r>
              <a:rPr lang="en-US" dirty="0" smtClean="0"/>
              <a:t>How:</a:t>
            </a:r>
          </a:p>
          <a:p>
            <a:pPr lvl="2"/>
            <a:r>
              <a:rPr lang="en-US" dirty="0" smtClean="0"/>
              <a:t>PSCR brings public safety practitioners into the labs for subjective testing on research projects such as Audio Quality and Video Quality</a:t>
            </a:r>
          </a:p>
          <a:p>
            <a:pPr lvl="3"/>
            <a:r>
              <a:rPr lang="en-US" dirty="0" smtClean="0"/>
              <a:t>Some research projects are introduced directly by the first responder community</a:t>
            </a:r>
          </a:p>
          <a:p>
            <a:pPr lvl="2"/>
            <a:r>
              <a:rPr lang="en-US" dirty="0" smtClean="0"/>
              <a:t>PSCR sponsors public safety user travel to communications technology events and conferences that they otherwise would not be able to participate in</a:t>
            </a:r>
          </a:p>
          <a:p>
            <a:pPr lvl="2"/>
            <a:r>
              <a:rPr lang="en-US" dirty="0" smtClean="0"/>
              <a:t>PSCR leads Working Groups and facilitates Workshops aimed at documenting public safety’s unique requirements</a:t>
            </a:r>
          </a:p>
          <a:p>
            <a:pPr lvl="3"/>
            <a:r>
              <a:rPr lang="en-US" dirty="0" smtClean="0"/>
              <a:t>November 2013 Public Safety Broadband R&amp;D </a:t>
            </a:r>
            <a:r>
              <a:rPr lang="en-US" dirty="0" err="1" smtClean="0"/>
              <a:t>Roadmapping</a:t>
            </a:r>
            <a:r>
              <a:rPr lang="en-US" dirty="0" smtClean="0"/>
              <a:t> Workshop</a:t>
            </a:r>
          </a:p>
          <a:p>
            <a:pPr lvl="3"/>
            <a:r>
              <a:rPr lang="en-US" dirty="0" smtClean="0"/>
              <a:t>Brought together 150 representatives from across PSCR’s Stakeholder base to develop a prioritized list of cross-disciplinary R&amp;D areas for future public safety </a:t>
            </a:r>
            <a:r>
              <a:rPr lang="en-US" dirty="0" err="1" smtClean="0"/>
              <a:t>comms</a:t>
            </a:r>
            <a:r>
              <a:rPr lang="en-US" dirty="0" smtClean="0"/>
              <a:t> efforts</a:t>
            </a:r>
            <a:endParaRPr lang="en-US" dirty="0"/>
          </a:p>
        </p:txBody>
      </p:sp>
    </p:spTree>
    <p:extLst>
      <p:ext uri="{BB962C8B-B14F-4D97-AF65-F5344CB8AC3E}">
        <p14:creationId xmlns:p14="http://schemas.microsoft.com/office/powerpoint/2010/main" val="412852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PSCR Collaboration Efforts (cont.)</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PSCR collaborates closely with Industry partners</a:t>
            </a:r>
          </a:p>
          <a:p>
            <a:pPr lvl="1"/>
            <a:r>
              <a:rPr lang="en-US" dirty="0" smtClean="0"/>
              <a:t>Who:</a:t>
            </a:r>
          </a:p>
          <a:p>
            <a:pPr lvl="2"/>
            <a:r>
              <a:rPr lang="en-US" dirty="0" smtClean="0"/>
              <a:t>Vendors, manufacturers, and network carriers in the communications technology and RDT&amp;E environment</a:t>
            </a:r>
          </a:p>
          <a:p>
            <a:pPr lvl="1"/>
            <a:r>
              <a:rPr lang="en-US" dirty="0" smtClean="0"/>
              <a:t>How:</a:t>
            </a:r>
          </a:p>
          <a:p>
            <a:pPr lvl="2"/>
            <a:r>
              <a:rPr lang="en-US" b="1" dirty="0" smtClean="0"/>
              <a:t>Cooperative Research and Development Agreements (CRADAs)</a:t>
            </a:r>
          </a:p>
          <a:p>
            <a:pPr lvl="3"/>
            <a:r>
              <a:rPr lang="en-US" dirty="0" smtClean="0"/>
              <a:t>PSCR deployed the 700 MHZ Public Safety Broadband Demonstration Network in cooperation with over 75 CRADA partners</a:t>
            </a:r>
          </a:p>
          <a:p>
            <a:pPr lvl="3"/>
            <a:r>
              <a:rPr lang="en-US" dirty="0"/>
              <a:t>Tens of millions of dollars worth of hardware and software to test &amp; evaluate LTE technologies and </a:t>
            </a:r>
            <a:r>
              <a:rPr lang="en-US" dirty="0" smtClean="0"/>
              <a:t>features</a:t>
            </a:r>
          </a:p>
          <a:p>
            <a:pPr lvl="2"/>
            <a:r>
              <a:rPr lang="en-US" dirty="0" smtClean="0"/>
              <a:t>Industry engagements include conferences, workshops, and other events</a:t>
            </a:r>
          </a:p>
          <a:p>
            <a:pPr lvl="2"/>
            <a:r>
              <a:rPr lang="en-US" dirty="0" smtClean="0"/>
              <a:t>PSCR’s annual Public Safety Broadband Stakeholder Conference</a:t>
            </a:r>
          </a:p>
          <a:p>
            <a:r>
              <a:rPr lang="en-US" dirty="0" smtClean="0"/>
              <a:t>PSCR leverages expertise in the Academic community through joint-projects such as the Indoor-In-building Testing effort in conjunction with the University of Colorado Boulder</a:t>
            </a:r>
          </a:p>
          <a:p>
            <a:endParaRPr lang="en-US" dirty="0" smtClean="0"/>
          </a:p>
          <a:p>
            <a:pPr lvl="1"/>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10205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PSCR Collaboration Efforts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PSCR is sponsored by the Department of Homeland Security’s Office of Interoperability and Compatibility, Department of Homeland Security’s Office of Emergency Communications, and FirstNet to perform the following:</a:t>
            </a:r>
          </a:p>
          <a:p>
            <a:pPr lvl="1"/>
            <a:r>
              <a:rPr lang="en-US" dirty="0" smtClean="0"/>
              <a:t>Requirements Gathering &amp; Standards Development</a:t>
            </a:r>
          </a:p>
          <a:p>
            <a:pPr lvl="1"/>
            <a:r>
              <a:rPr lang="en-US" dirty="0" smtClean="0"/>
              <a:t>Research &amp; Development</a:t>
            </a:r>
          </a:p>
          <a:p>
            <a:pPr lvl="1"/>
            <a:r>
              <a:rPr lang="en-US" dirty="0" smtClean="0"/>
              <a:t>Testing &amp; Evaluation</a:t>
            </a:r>
          </a:p>
          <a:p>
            <a:pPr lvl="1"/>
            <a:r>
              <a:rPr lang="en-US" dirty="0" smtClean="0"/>
              <a:t>Modeling &amp; Simulation</a:t>
            </a:r>
          </a:p>
          <a:p>
            <a:r>
              <a:rPr lang="en-US" dirty="0" smtClean="0"/>
              <a:t>PSCR engages with Federal Partners at the White House, Congress, FCC, DOJ, NTIA, etc.</a:t>
            </a:r>
          </a:p>
          <a:p>
            <a:r>
              <a:rPr lang="en-US" dirty="0" smtClean="0"/>
              <a:t>PSCR also collaborates with foreign governments and international organizations on issues related to public safety communications via 3GPP, CITIG, NPSTC, and more</a:t>
            </a:r>
            <a:endParaRPr lang="en-US" dirty="0"/>
          </a:p>
        </p:txBody>
      </p:sp>
    </p:spTree>
    <p:extLst>
      <p:ext uri="{BB962C8B-B14F-4D97-AF65-F5344CB8AC3E}">
        <p14:creationId xmlns:p14="http://schemas.microsoft.com/office/powerpoint/2010/main" val="241646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National Advanced Spectrum and Communications Test Network (NASCTN)</a:t>
            </a:r>
          </a:p>
        </p:txBody>
      </p:sp>
      <p:sp>
        <p:nvSpPr>
          <p:cNvPr id="3" name="Content Placeholder 2"/>
          <p:cNvSpPr>
            <a:spLocks noGrp="1"/>
          </p:cNvSpPr>
          <p:nvPr>
            <p:ph idx="1"/>
          </p:nvPr>
        </p:nvSpPr>
        <p:spPr>
          <a:xfrm>
            <a:off x="417117" y="1621415"/>
            <a:ext cx="5562600" cy="4525963"/>
          </a:xfrm>
        </p:spPr>
        <p:txBody>
          <a:bodyPr>
            <a:noAutofit/>
          </a:bodyPr>
          <a:lstStyle/>
          <a:p>
            <a:pPr>
              <a:spcBef>
                <a:spcPts val="1200"/>
              </a:spcBef>
            </a:pPr>
            <a:r>
              <a:rPr lang="en-US" sz="2100" dirty="0" smtClean="0"/>
              <a:t>NASCTN’s mission is to </a:t>
            </a:r>
            <a:r>
              <a:rPr lang="en-US" sz="2100" dirty="0"/>
              <a:t>increase commercial and Federal access to the spectrum by helping to accelerate the design and deployment of spectrum-sharing technologies through accurate testing and </a:t>
            </a:r>
            <a:r>
              <a:rPr lang="en-US" sz="2100" dirty="0" smtClean="0"/>
              <a:t>modeling.</a:t>
            </a:r>
          </a:p>
          <a:p>
            <a:pPr>
              <a:spcBef>
                <a:spcPts val="1200"/>
              </a:spcBef>
            </a:pPr>
            <a:r>
              <a:rPr lang="en-US" sz="2100" dirty="0"/>
              <a:t>NASCTN is a capability within the joint NIST/NTIA’s Center for Advanced Communication and was established with the signing of an MOA between NIST, NTIA and the DOD CIO in March of 2015</a:t>
            </a:r>
            <a:r>
              <a:rPr lang="en-US" sz="2100" dirty="0" smtClean="0"/>
              <a:t>.</a:t>
            </a:r>
          </a:p>
          <a:p>
            <a:pPr>
              <a:spcBef>
                <a:spcPts val="1200"/>
              </a:spcBef>
            </a:pPr>
            <a:r>
              <a:rPr lang="en-US" sz="2100" dirty="0" smtClean="0"/>
              <a:t>Testing and modeling is performed by members (Federal agencies, industry and academia) of the NASCTN network.</a:t>
            </a:r>
            <a:endParaRPr lang="en-US" sz="2100" dirty="0"/>
          </a:p>
        </p:txBody>
      </p:sp>
      <p:pic>
        <p:nvPicPr>
          <p:cNvPr id="4" name="Picture 3"/>
          <p:cNvPicPr>
            <a:picLocks noChangeAspect="1"/>
          </p:cNvPicPr>
          <p:nvPr/>
        </p:nvPicPr>
        <p:blipFill>
          <a:blip r:embed="rId2"/>
          <a:stretch>
            <a:fillRect/>
          </a:stretch>
        </p:blipFill>
        <p:spPr>
          <a:xfrm>
            <a:off x="6324600" y="2438400"/>
            <a:ext cx="2192753" cy="3276600"/>
          </a:xfrm>
          <a:prstGeom prst="rect">
            <a:avLst/>
          </a:prstGeom>
        </p:spPr>
      </p:pic>
      <p:sp>
        <p:nvSpPr>
          <p:cNvPr id="5" name="Rectangle 4"/>
          <p:cNvSpPr/>
          <p:nvPr/>
        </p:nvSpPr>
        <p:spPr>
          <a:xfrm>
            <a:off x="6665000" y="5715000"/>
            <a:ext cx="1511952" cy="184666"/>
          </a:xfrm>
          <a:prstGeom prst="rect">
            <a:avLst/>
          </a:prstGeom>
        </p:spPr>
        <p:txBody>
          <a:bodyPr wrap="none">
            <a:spAutoFit/>
          </a:bodyPr>
          <a:lstStyle/>
          <a:p>
            <a:r>
              <a:rPr lang="en-US" sz="600" dirty="0">
                <a:solidFill>
                  <a:srgbClr val="000000"/>
                </a:solidFill>
                <a:latin typeface="Verdana" panose="020B0604030504040204" pitchFamily="34" charset="0"/>
              </a:rPr>
              <a:t>Credit: ©</a:t>
            </a:r>
            <a:r>
              <a:rPr lang="en-US" sz="600" dirty="0" err="1">
                <a:solidFill>
                  <a:srgbClr val="000000"/>
                </a:solidFill>
                <a:latin typeface="Verdana" panose="020B0604030504040204" pitchFamily="34" charset="0"/>
              </a:rPr>
              <a:t>italianestro</a:t>
            </a:r>
            <a:r>
              <a:rPr lang="en-US" sz="600" dirty="0">
                <a:solidFill>
                  <a:srgbClr val="000000"/>
                </a:solidFill>
                <a:latin typeface="Verdana" panose="020B0604030504040204" pitchFamily="34" charset="0"/>
              </a:rPr>
              <a:t>/</a:t>
            </a:r>
            <a:r>
              <a:rPr lang="en-US" sz="600" dirty="0" err="1">
                <a:solidFill>
                  <a:srgbClr val="000000"/>
                </a:solidFill>
                <a:latin typeface="Verdana" panose="020B0604030504040204" pitchFamily="34" charset="0"/>
              </a:rPr>
              <a:t>Shutterstock</a:t>
            </a:r>
            <a:endParaRPr lang="en-US" sz="600" dirty="0"/>
          </a:p>
        </p:txBody>
      </p:sp>
      <p:sp>
        <p:nvSpPr>
          <p:cNvPr id="6" name="TextBox 5"/>
          <p:cNvSpPr txBox="1"/>
          <p:nvPr/>
        </p:nvSpPr>
        <p:spPr>
          <a:xfrm>
            <a:off x="1905000" y="6389716"/>
            <a:ext cx="6377248" cy="307777"/>
          </a:xfrm>
          <a:prstGeom prst="rect">
            <a:avLst/>
          </a:prstGeom>
          <a:noFill/>
        </p:spPr>
        <p:txBody>
          <a:bodyPr wrap="square" rtlCol="0">
            <a:spAutoFit/>
          </a:bodyPr>
          <a:lstStyle/>
          <a:p>
            <a:r>
              <a:rPr lang="en-US" sz="1400" dirty="0"/>
              <a:t>C</a:t>
            </a:r>
            <a:r>
              <a:rPr lang="en-US" sz="1400" dirty="0" smtClean="0"/>
              <a:t>ontact </a:t>
            </a:r>
            <a:r>
              <a:rPr lang="en-US" sz="1400" dirty="0" smtClean="0">
                <a:hlinkClick r:id="rId3"/>
              </a:rPr>
              <a:t>Michael.Janezic@nist.gov</a:t>
            </a:r>
            <a:r>
              <a:rPr lang="en-US" sz="1400" dirty="0" smtClean="0"/>
              <a:t> </a:t>
            </a:r>
            <a:r>
              <a:rPr lang="en-US" sz="1400" dirty="0"/>
              <a:t>for information </a:t>
            </a:r>
            <a:r>
              <a:rPr lang="en-US" sz="1400" dirty="0" smtClean="0"/>
              <a:t>about NASCTN. </a:t>
            </a:r>
            <a:endParaRPr lang="en-US" sz="1400" dirty="0"/>
          </a:p>
        </p:txBody>
      </p:sp>
    </p:spTree>
    <p:extLst>
      <p:ext uri="{BB962C8B-B14F-4D97-AF65-F5344CB8AC3E}">
        <p14:creationId xmlns:p14="http://schemas.microsoft.com/office/powerpoint/2010/main" val="91055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NASCTN</a:t>
            </a:r>
            <a:r>
              <a:rPr lang="en-US" dirty="0" smtClean="0"/>
              <a:t> Key Functions</a:t>
            </a:r>
            <a:endParaRPr lang="en-US" dirty="0"/>
          </a:p>
        </p:txBody>
      </p:sp>
      <p:sp>
        <p:nvSpPr>
          <p:cNvPr id="3" name="Content Placeholder 2"/>
          <p:cNvSpPr>
            <a:spLocks noGrp="1"/>
          </p:cNvSpPr>
          <p:nvPr>
            <p:ph idx="1"/>
          </p:nvPr>
        </p:nvSpPr>
        <p:spPr>
          <a:xfrm>
            <a:off x="762000" y="1600200"/>
            <a:ext cx="7620000" cy="4525963"/>
          </a:xfrm>
        </p:spPr>
        <p:txBody>
          <a:bodyPr>
            <a:normAutofit/>
          </a:bodyPr>
          <a:lstStyle/>
          <a:p>
            <a:r>
              <a:rPr lang="en-US" sz="2800" dirty="0"/>
              <a:t>Facilitate and coordinate spectrum sharing and engineering capabilities,</a:t>
            </a:r>
          </a:p>
          <a:p>
            <a:r>
              <a:rPr lang="en-US" sz="2800" dirty="0"/>
              <a:t>Create a trusted capability for evaluating spectrum-sharing technologies,</a:t>
            </a:r>
          </a:p>
          <a:p>
            <a:r>
              <a:rPr lang="en-US" sz="2800" dirty="0"/>
              <a:t>Perform outreach activities to identify spectrum-related testing and modeling needs, and</a:t>
            </a:r>
          </a:p>
          <a:p>
            <a:r>
              <a:rPr lang="en-US" sz="2800" dirty="0"/>
              <a:t>Protect proprietary, classified and sensitive information while facilitating maximum dissemination.</a:t>
            </a:r>
          </a:p>
          <a:p>
            <a:endParaRPr lang="en-US" sz="2800" dirty="0"/>
          </a:p>
        </p:txBody>
      </p:sp>
    </p:spTree>
    <p:extLst>
      <p:ext uri="{BB962C8B-B14F-4D97-AF65-F5344CB8AC3E}">
        <p14:creationId xmlns:p14="http://schemas.microsoft.com/office/powerpoint/2010/main" val="1252227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729</Words>
  <Application>Microsoft Office PowerPoint</Application>
  <PresentationFormat>On-screen Show (4:3)</PresentationFormat>
  <Paragraphs>100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Public Safety Communications Research Program </vt:lpstr>
      <vt:lpstr>PSCR Vision &amp; Mission</vt:lpstr>
      <vt:lpstr>PSCR Portfolio</vt:lpstr>
      <vt:lpstr>PSCR Stakeholder Base</vt:lpstr>
      <vt:lpstr>PSCR Collaboration Efforts</vt:lpstr>
      <vt:lpstr>PSCR Collaboration Efforts (cont.)</vt:lpstr>
      <vt:lpstr>PSCR Collaboration Efforts (cont.)</vt:lpstr>
      <vt:lpstr>National Advanced Spectrum and Communications Test Network (NASCTN)</vt:lpstr>
      <vt:lpstr>NASCTN Key Functions</vt:lpstr>
    </vt:vector>
  </TitlesOfParts>
  <Company>Federal Communications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Cecilia Sulhoff</dc:creator>
  <cp:lastModifiedBy>Cecilia Sulhoff</cp:lastModifiedBy>
  <cp:revision>7</cp:revision>
  <dcterms:created xsi:type="dcterms:W3CDTF">2015-04-09T18:29:31Z</dcterms:created>
  <dcterms:modified xsi:type="dcterms:W3CDTF">2015-04-14T22:38:54Z</dcterms:modified>
</cp:coreProperties>
</file>