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8" r:id="rId3"/>
    <p:sldId id="257" r:id="rId4"/>
    <p:sldId id="260" r:id="rId5"/>
    <p:sldId id="259"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D3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05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ABC874-0E38-45A9-97CE-BD32C38AD3CD}" type="datetimeFigureOut">
              <a:rPr lang="en-US" smtClean="0"/>
              <a:t>3/25/2013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09DBA3-76EA-4BAB-B746-9BE8AFF9CD8A}" type="slidenum">
              <a:rPr lang="en-US" smtClean="0"/>
              <a:t>‹#›</a:t>
            </a:fld>
            <a:endParaRPr lang="en-US"/>
          </a:p>
        </p:txBody>
      </p:sp>
    </p:spTree>
    <p:extLst>
      <p:ext uri="{BB962C8B-B14F-4D97-AF65-F5344CB8AC3E}">
        <p14:creationId xmlns:p14="http://schemas.microsoft.com/office/powerpoint/2010/main" val="1780331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09DBA3-76EA-4BAB-B746-9BE8AFF9CD8A}" type="slidenum">
              <a:rPr lang="en-US" smtClean="0"/>
              <a:t>4</a:t>
            </a:fld>
            <a:endParaRPr lang="en-US"/>
          </a:p>
        </p:txBody>
      </p:sp>
    </p:spTree>
    <p:extLst>
      <p:ext uri="{BB962C8B-B14F-4D97-AF65-F5344CB8AC3E}">
        <p14:creationId xmlns:p14="http://schemas.microsoft.com/office/powerpoint/2010/main" val="4080312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175" name="Picture 7" descr="standard_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170" name="Rectangle 2"/>
          <p:cNvSpPr>
            <a:spLocks noGrp="1" noChangeArrowheads="1"/>
          </p:cNvSpPr>
          <p:nvPr>
            <p:ph type="ctrTitle"/>
          </p:nvPr>
        </p:nvSpPr>
        <p:spPr>
          <a:xfrm>
            <a:off x="609600" y="5083175"/>
            <a:ext cx="7772400" cy="1470025"/>
          </a:xfrm>
        </p:spPr>
        <p:txBody>
          <a:bodyPr/>
          <a:lstStyle>
            <a:lvl1pPr>
              <a:defRPr/>
            </a:lvl1pPr>
          </a:lstStyle>
          <a:p>
            <a:pPr lvl="0"/>
            <a:r>
              <a:rPr lang="en-US" noProof="0" smtClean="0"/>
              <a:t>Click to edit Master title style</a:t>
            </a:r>
            <a:endParaRPr lang="en-US" noProof="0" dirty="0" smtClean="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41615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990600"/>
            <a:ext cx="2057400" cy="5135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990600"/>
            <a:ext cx="6019800" cy="5135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088791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0F19D4-7652-43B0-9BAF-B4FDAAD52190}" type="datetimeFigureOut">
              <a:rPr lang="en-US" smtClean="0"/>
              <a:t>3/25/2013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03A88C6-D010-41C6-A5E7-4419103B07CD}" type="slidenum">
              <a:rPr lang="en-US" smtClean="0"/>
              <a:t>‹#›</a:t>
            </a:fld>
            <a:endParaRPr lang="en-US"/>
          </a:p>
        </p:txBody>
      </p:sp>
    </p:spTree>
    <p:extLst>
      <p:ext uri="{BB962C8B-B14F-4D97-AF65-F5344CB8AC3E}">
        <p14:creationId xmlns:p14="http://schemas.microsoft.com/office/powerpoint/2010/main" val="2613606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85521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634230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2438400"/>
            <a:ext cx="4000500" cy="3687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2438400"/>
            <a:ext cx="4000500" cy="3687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06693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01865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6244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1864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41755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66730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descr="standard_background"/>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533400" y="990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HEADING GOES HERE IN UNIVERS CONDENSED CAPS</a:t>
            </a:r>
          </a:p>
        </p:txBody>
      </p:sp>
      <p:sp>
        <p:nvSpPr>
          <p:cNvPr id="1027" name="Rectangle 3"/>
          <p:cNvSpPr>
            <a:spLocks noGrp="1" noChangeArrowheads="1"/>
          </p:cNvSpPr>
          <p:nvPr>
            <p:ph type="body" idx="1"/>
          </p:nvPr>
        </p:nvSpPr>
        <p:spPr bwMode="auto">
          <a:xfrm>
            <a:off x="533400" y="2438400"/>
            <a:ext cx="8153400" cy="3687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fontAlgn="base" hangingPunct="1">
        <a:spcBef>
          <a:spcPct val="0"/>
        </a:spcBef>
        <a:spcAft>
          <a:spcPct val="0"/>
        </a:spcAft>
        <a:defRPr sz="3200" b="1">
          <a:solidFill>
            <a:srgbClr val="FF0000"/>
          </a:solidFill>
          <a:latin typeface="+mj-lt"/>
          <a:ea typeface="+mj-ea"/>
          <a:cs typeface="+mj-cs"/>
        </a:defRPr>
      </a:lvl1pPr>
      <a:lvl2pPr algn="l" rtl="0" eaLnBrk="1" fontAlgn="base" hangingPunct="1">
        <a:spcBef>
          <a:spcPct val="0"/>
        </a:spcBef>
        <a:spcAft>
          <a:spcPct val="0"/>
        </a:spcAft>
        <a:defRPr sz="3200" b="1">
          <a:solidFill>
            <a:srgbClr val="FF0000"/>
          </a:solidFill>
          <a:latin typeface="Univers LT Std 57 Cn" pitchFamily="34" charset="0"/>
        </a:defRPr>
      </a:lvl2pPr>
      <a:lvl3pPr algn="l" rtl="0" eaLnBrk="1" fontAlgn="base" hangingPunct="1">
        <a:spcBef>
          <a:spcPct val="0"/>
        </a:spcBef>
        <a:spcAft>
          <a:spcPct val="0"/>
        </a:spcAft>
        <a:defRPr sz="3200" b="1">
          <a:solidFill>
            <a:srgbClr val="FF0000"/>
          </a:solidFill>
          <a:latin typeface="Univers LT Std 57 Cn" pitchFamily="34" charset="0"/>
        </a:defRPr>
      </a:lvl3pPr>
      <a:lvl4pPr algn="l" rtl="0" eaLnBrk="1" fontAlgn="base" hangingPunct="1">
        <a:spcBef>
          <a:spcPct val="0"/>
        </a:spcBef>
        <a:spcAft>
          <a:spcPct val="0"/>
        </a:spcAft>
        <a:defRPr sz="3200" b="1">
          <a:solidFill>
            <a:srgbClr val="FF0000"/>
          </a:solidFill>
          <a:latin typeface="Univers LT Std 57 Cn" pitchFamily="34" charset="0"/>
        </a:defRPr>
      </a:lvl4pPr>
      <a:lvl5pPr algn="l" rtl="0" eaLnBrk="1" fontAlgn="base" hangingPunct="1">
        <a:spcBef>
          <a:spcPct val="0"/>
        </a:spcBef>
        <a:spcAft>
          <a:spcPct val="0"/>
        </a:spcAft>
        <a:defRPr sz="3200" b="1">
          <a:solidFill>
            <a:srgbClr val="FF0000"/>
          </a:solidFill>
          <a:latin typeface="Univers LT Std 57 Cn" pitchFamily="34" charset="0"/>
        </a:defRPr>
      </a:lvl5pPr>
      <a:lvl6pPr marL="457200" algn="l" rtl="0" eaLnBrk="1" fontAlgn="base" hangingPunct="1">
        <a:spcBef>
          <a:spcPct val="0"/>
        </a:spcBef>
        <a:spcAft>
          <a:spcPct val="0"/>
        </a:spcAft>
        <a:defRPr sz="3200" b="1">
          <a:solidFill>
            <a:srgbClr val="FF0000"/>
          </a:solidFill>
          <a:latin typeface="Univers LT Std 57 Cn" pitchFamily="34" charset="0"/>
        </a:defRPr>
      </a:lvl6pPr>
      <a:lvl7pPr marL="914400" algn="l" rtl="0" eaLnBrk="1" fontAlgn="base" hangingPunct="1">
        <a:spcBef>
          <a:spcPct val="0"/>
        </a:spcBef>
        <a:spcAft>
          <a:spcPct val="0"/>
        </a:spcAft>
        <a:defRPr sz="3200" b="1">
          <a:solidFill>
            <a:srgbClr val="FF0000"/>
          </a:solidFill>
          <a:latin typeface="Univers LT Std 57 Cn" pitchFamily="34" charset="0"/>
        </a:defRPr>
      </a:lvl7pPr>
      <a:lvl8pPr marL="1371600" algn="l" rtl="0" eaLnBrk="1" fontAlgn="base" hangingPunct="1">
        <a:spcBef>
          <a:spcPct val="0"/>
        </a:spcBef>
        <a:spcAft>
          <a:spcPct val="0"/>
        </a:spcAft>
        <a:defRPr sz="3200" b="1">
          <a:solidFill>
            <a:srgbClr val="FF0000"/>
          </a:solidFill>
          <a:latin typeface="Univers LT Std 57 Cn" pitchFamily="34" charset="0"/>
        </a:defRPr>
      </a:lvl8pPr>
      <a:lvl9pPr marL="1828800" algn="l" rtl="0" eaLnBrk="1" fontAlgn="base" hangingPunct="1">
        <a:spcBef>
          <a:spcPct val="0"/>
        </a:spcBef>
        <a:spcAft>
          <a:spcPct val="0"/>
        </a:spcAft>
        <a:defRPr sz="3200" b="1">
          <a:solidFill>
            <a:srgbClr val="FF0000"/>
          </a:solidFill>
          <a:latin typeface="Univers LT Std 57 Cn" pitchFamily="34"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200">
          <a:solidFill>
            <a:schemeClr val="tx1"/>
          </a:solidFill>
          <a:latin typeface="+mn-lt"/>
        </a:defRPr>
      </a:lvl5pPr>
      <a:lvl6pPr marL="2514600" indent="-228600" algn="l" rtl="0" eaLnBrk="1" fontAlgn="base" hangingPunct="1">
        <a:spcBef>
          <a:spcPct val="20000"/>
        </a:spcBef>
        <a:spcAft>
          <a:spcPct val="0"/>
        </a:spcAft>
        <a:buChar char="»"/>
        <a:defRPr sz="1200">
          <a:solidFill>
            <a:schemeClr val="tx1"/>
          </a:solidFill>
          <a:latin typeface="+mn-lt"/>
        </a:defRPr>
      </a:lvl6pPr>
      <a:lvl7pPr marL="2971800" indent="-228600" algn="l" rtl="0" eaLnBrk="1" fontAlgn="base" hangingPunct="1">
        <a:spcBef>
          <a:spcPct val="20000"/>
        </a:spcBef>
        <a:spcAft>
          <a:spcPct val="0"/>
        </a:spcAft>
        <a:buChar char="»"/>
        <a:defRPr sz="1200">
          <a:solidFill>
            <a:schemeClr val="tx1"/>
          </a:solidFill>
          <a:latin typeface="+mn-lt"/>
        </a:defRPr>
      </a:lvl7pPr>
      <a:lvl8pPr marL="3429000" indent="-228600" algn="l" rtl="0" eaLnBrk="1" fontAlgn="base" hangingPunct="1">
        <a:spcBef>
          <a:spcPct val="20000"/>
        </a:spcBef>
        <a:spcAft>
          <a:spcPct val="0"/>
        </a:spcAft>
        <a:buChar char="»"/>
        <a:defRPr sz="1200">
          <a:solidFill>
            <a:schemeClr val="tx1"/>
          </a:solidFill>
          <a:latin typeface="+mn-lt"/>
        </a:defRPr>
      </a:lvl8pPr>
      <a:lvl9pPr marL="3886200" indent="-228600" algn="l" rtl="0" eaLnBrk="1" fontAlgn="base" hangingPunct="1">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jpg"/><Relationship Id="rId18" Type="http://schemas.openxmlformats.org/officeDocument/2006/relationships/image" Target="../media/image19.jpg"/><Relationship Id="rId3" Type="http://schemas.openxmlformats.org/officeDocument/2006/relationships/image" Target="../media/image4.jpg"/><Relationship Id="rId21" Type="http://schemas.openxmlformats.org/officeDocument/2006/relationships/image" Target="../media/image22.jpg"/><Relationship Id="rId7" Type="http://schemas.openxmlformats.org/officeDocument/2006/relationships/image" Target="../media/image8.gif"/><Relationship Id="rId12" Type="http://schemas.openxmlformats.org/officeDocument/2006/relationships/image" Target="../media/image13.jpg"/><Relationship Id="rId17" Type="http://schemas.openxmlformats.org/officeDocument/2006/relationships/image" Target="../media/image18.jpg"/><Relationship Id="rId2" Type="http://schemas.openxmlformats.org/officeDocument/2006/relationships/image" Target="../media/image3.tiff"/><Relationship Id="rId16" Type="http://schemas.openxmlformats.org/officeDocument/2006/relationships/image" Target="../media/image17.jpg"/><Relationship Id="rId20" Type="http://schemas.openxmlformats.org/officeDocument/2006/relationships/image" Target="../media/image21.jpg"/><Relationship Id="rId1" Type="http://schemas.openxmlformats.org/officeDocument/2006/relationships/slideLayout" Target="../slideLayouts/slideLayout2.xml"/><Relationship Id="rId6" Type="http://schemas.openxmlformats.org/officeDocument/2006/relationships/image" Target="../media/image7.jpeg"/><Relationship Id="rId11" Type="http://schemas.openxmlformats.org/officeDocument/2006/relationships/image" Target="../media/image12.jpg"/><Relationship Id="rId5" Type="http://schemas.openxmlformats.org/officeDocument/2006/relationships/image" Target="../media/image6.png"/><Relationship Id="rId15" Type="http://schemas.openxmlformats.org/officeDocument/2006/relationships/image" Target="../media/image16.jpg"/><Relationship Id="rId23" Type="http://schemas.openxmlformats.org/officeDocument/2006/relationships/image" Target="../media/image24.gif"/><Relationship Id="rId10" Type="http://schemas.openxmlformats.org/officeDocument/2006/relationships/image" Target="../media/image11.jpg"/><Relationship Id="rId19" Type="http://schemas.openxmlformats.org/officeDocument/2006/relationships/image" Target="../media/image20.jpg"/><Relationship Id="rId4" Type="http://schemas.openxmlformats.org/officeDocument/2006/relationships/image" Target="../media/image5.jpg"/><Relationship Id="rId9" Type="http://schemas.openxmlformats.org/officeDocument/2006/relationships/image" Target="../media/image10.png"/><Relationship Id="rId14" Type="http://schemas.openxmlformats.org/officeDocument/2006/relationships/image" Target="../media/image15.jpg"/><Relationship Id="rId22" Type="http://schemas.openxmlformats.org/officeDocument/2006/relationships/image" Target="../media/image2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Marc </a:t>
            </a:r>
            <a:r>
              <a:rPr lang="en-US" dirty="0" err="1" smtClean="0"/>
              <a:t>Hoit</a:t>
            </a:r>
            <a:r>
              <a:rPr lang="en-US" dirty="0" smtClean="0"/>
              <a:t>, PhD</a:t>
            </a:r>
          </a:p>
          <a:p>
            <a:r>
              <a:rPr lang="en-US" dirty="0" smtClean="0"/>
              <a:t>Vice Chancellor for IT &amp; CIO</a:t>
            </a:r>
          </a:p>
          <a:p>
            <a:r>
              <a:rPr lang="en-US" dirty="0" smtClean="0"/>
              <a:t>NC State University</a:t>
            </a:r>
          </a:p>
          <a:p>
            <a:endParaRPr lang="en-US" dirty="0"/>
          </a:p>
          <a:p>
            <a:r>
              <a:rPr lang="en-US" dirty="0" smtClean="0">
                <a:solidFill>
                  <a:srgbClr val="0070C0"/>
                </a:solidFill>
              </a:rPr>
              <a:t>http://NCNGN.NET</a:t>
            </a:r>
            <a:endParaRPr lang="en-US" dirty="0">
              <a:solidFill>
                <a:srgbClr val="0070C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3000" y="990600"/>
            <a:ext cx="6781800" cy="2666696"/>
          </a:xfrm>
          <a:prstGeom prst="rect">
            <a:avLst/>
          </a:prstGeom>
        </p:spPr>
      </p:pic>
    </p:spTree>
    <p:extLst>
      <p:ext uri="{BB962C8B-B14F-4D97-AF65-F5344CB8AC3E}">
        <p14:creationId xmlns:p14="http://schemas.microsoft.com/office/powerpoint/2010/main" val="1779411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86800" cy="639762"/>
          </a:xfrm>
        </p:spPr>
        <p:txBody>
          <a:bodyPr>
            <a:noAutofit/>
          </a:bodyPr>
          <a:lstStyle/>
          <a:p>
            <a:pPr algn="l"/>
            <a:r>
              <a:rPr lang="en-US" sz="2900" dirty="0" smtClean="0"/>
              <a:t>Focus on University Communities</a:t>
            </a:r>
            <a:endParaRPr lang="en-US" sz="2900" dirty="0"/>
          </a:p>
        </p:txBody>
      </p:sp>
      <p:sp>
        <p:nvSpPr>
          <p:cNvPr id="9" name="Rounded Rectangle 8"/>
          <p:cNvSpPr/>
          <p:nvPr/>
        </p:nvSpPr>
        <p:spPr>
          <a:xfrm>
            <a:off x="619496" y="1463941"/>
            <a:ext cx="7991104" cy="1028888"/>
          </a:xfrm>
          <a:prstGeom prst="roundRect">
            <a:avLst/>
          </a:prstGeom>
          <a:solidFill>
            <a:srgbClr val="DED3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University communities are incubators of networked-based innovations</a:t>
            </a:r>
          </a:p>
        </p:txBody>
      </p:sp>
      <p:sp>
        <p:nvSpPr>
          <p:cNvPr id="7" name="Up Arrow 6"/>
          <p:cNvSpPr/>
          <p:nvPr/>
        </p:nvSpPr>
        <p:spPr>
          <a:xfrm>
            <a:off x="997321" y="2667001"/>
            <a:ext cx="3164139" cy="1968266"/>
          </a:xfrm>
          <a:prstGeom prst="upArrow">
            <a:avLst>
              <a:gd name="adj1" fmla="val 50000"/>
              <a:gd name="adj2" fmla="val 50779"/>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Demand for Bandwidth </a:t>
            </a:r>
          </a:p>
          <a:p>
            <a:pPr algn="ctr"/>
            <a:r>
              <a:rPr lang="en-US" sz="2000" dirty="0" smtClean="0"/>
              <a:t>=</a:t>
            </a:r>
          </a:p>
          <a:p>
            <a:pPr algn="ctr"/>
            <a:r>
              <a:rPr lang="en-US" sz="2000" b="1" dirty="0" smtClean="0">
                <a:solidFill>
                  <a:schemeClr val="tx2"/>
                </a:solidFill>
              </a:rPr>
              <a:t>Greatest</a:t>
            </a:r>
            <a:endParaRPr lang="en-US" sz="2000" b="1" dirty="0">
              <a:solidFill>
                <a:schemeClr val="tx2"/>
              </a:solidFill>
            </a:endParaRPr>
          </a:p>
        </p:txBody>
      </p:sp>
      <p:grpSp>
        <p:nvGrpSpPr>
          <p:cNvPr id="3" name="Group 13"/>
          <p:cNvGrpSpPr/>
          <p:nvPr/>
        </p:nvGrpSpPr>
        <p:grpSpPr>
          <a:xfrm>
            <a:off x="996826" y="4778829"/>
            <a:ext cx="3164633" cy="1850571"/>
            <a:chOff x="533400" y="5079160"/>
            <a:chExt cx="3264230" cy="1295616"/>
          </a:xfrm>
        </p:grpSpPr>
        <p:sp>
          <p:nvSpPr>
            <p:cNvPr id="12" name="Up Arrow 11"/>
            <p:cNvSpPr/>
            <p:nvPr/>
          </p:nvSpPr>
          <p:spPr>
            <a:xfrm rot="10800000">
              <a:off x="533400" y="5079160"/>
              <a:ext cx="3264230" cy="1295400"/>
            </a:xfrm>
            <a:prstGeom prst="up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en-US" dirty="0"/>
            </a:p>
          </p:txBody>
        </p:sp>
        <p:sp>
          <p:nvSpPr>
            <p:cNvPr id="13" name="TextBox 12"/>
            <p:cNvSpPr txBox="1"/>
            <p:nvPr/>
          </p:nvSpPr>
          <p:spPr>
            <a:xfrm>
              <a:off x="1371600" y="5091477"/>
              <a:ext cx="1600200" cy="1283299"/>
            </a:xfrm>
            <a:prstGeom prst="rect">
              <a:avLst/>
            </a:prstGeom>
            <a:noFill/>
          </p:spPr>
          <p:txBody>
            <a:bodyPr wrap="square" rtlCol="0">
              <a:spAutoFit/>
            </a:bodyPr>
            <a:lstStyle/>
            <a:p>
              <a:pPr algn="ctr"/>
              <a:r>
                <a:rPr lang="en-US" sz="2000" dirty="0" smtClean="0"/>
                <a:t>Cost of Deployment =</a:t>
              </a:r>
            </a:p>
            <a:p>
              <a:pPr algn="ctr"/>
              <a:r>
                <a:rPr lang="en-US" sz="2000" b="1" dirty="0" smtClean="0">
                  <a:solidFill>
                    <a:schemeClr val="tx2"/>
                  </a:solidFill>
                </a:rPr>
                <a:t>Least</a:t>
              </a:r>
              <a:endParaRPr lang="en-US" sz="2000" b="1" dirty="0">
                <a:solidFill>
                  <a:schemeClr val="tx2"/>
                </a:solidFill>
              </a:endParaRPr>
            </a:p>
          </p:txBody>
        </p:sp>
      </p:grpSp>
      <p:sp>
        <p:nvSpPr>
          <p:cNvPr id="15" name="Up Arrow 14"/>
          <p:cNvSpPr/>
          <p:nvPr/>
        </p:nvSpPr>
        <p:spPr>
          <a:xfrm>
            <a:off x="4883026" y="2667000"/>
            <a:ext cx="3402563" cy="4114800"/>
          </a:xfrm>
          <a:prstGeom prst="up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Positive Impact of Network Access Due to Innovation Culture and Major Use Cases (Health Care, Startups) </a:t>
            </a:r>
          </a:p>
          <a:p>
            <a:pPr algn="ctr"/>
            <a:r>
              <a:rPr lang="en-US" sz="1600" dirty="0" smtClean="0">
                <a:solidFill>
                  <a:schemeClr val="tx1"/>
                </a:solidFill>
              </a:rPr>
              <a:t>=</a:t>
            </a:r>
          </a:p>
          <a:p>
            <a:pPr algn="ctr"/>
            <a:r>
              <a:rPr lang="en-US" b="1" dirty="0" smtClean="0">
                <a:solidFill>
                  <a:srgbClr val="FF0000"/>
                </a:solidFill>
              </a:rPr>
              <a:t>Greatest</a:t>
            </a:r>
            <a:endParaRPr lang="en-US" b="1" dirty="0">
              <a:solidFill>
                <a:srgbClr val="FF0000"/>
              </a:solidFill>
            </a:endParaRPr>
          </a:p>
        </p:txBody>
      </p:sp>
    </p:spTree>
    <p:extLst>
      <p:ext uri="{BB962C8B-B14F-4D97-AF65-F5344CB8AC3E}">
        <p14:creationId xmlns:p14="http://schemas.microsoft.com/office/powerpoint/2010/main" val="4262299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609600"/>
            <a:ext cx="8229600" cy="762000"/>
          </a:xfrm>
        </p:spPr>
        <p:txBody>
          <a:bodyPr/>
          <a:lstStyle/>
          <a:p>
            <a:r>
              <a:rPr lang="en-US" dirty="0" smtClean="0"/>
              <a:t>NCNGN – A Regional </a:t>
            </a:r>
            <a:r>
              <a:rPr lang="en-US" dirty="0" err="1" smtClean="0"/>
              <a:t>GigU</a:t>
            </a:r>
            <a:r>
              <a:rPr lang="en-US" dirty="0" smtClean="0"/>
              <a:t> Initiative</a:t>
            </a:r>
            <a:endParaRPr lang="en-US" dirty="0"/>
          </a:p>
        </p:txBody>
      </p:sp>
      <p:sp>
        <p:nvSpPr>
          <p:cNvPr id="5" name="Content Placeholder 4"/>
          <p:cNvSpPr>
            <a:spLocks noGrp="1"/>
          </p:cNvSpPr>
          <p:nvPr>
            <p:ph idx="1"/>
          </p:nvPr>
        </p:nvSpPr>
        <p:spPr>
          <a:xfrm>
            <a:off x="228600" y="1295400"/>
            <a:ext cx="8763000" cy="5181600"/>
          </a:xfrm>
        </p:spPr>
        <p:txBody>
          <a:bodyPr/>
          <a:lstStyle/>
          <a:p>
            <a:r>
              <a:rPr lang="en-US" dirty="0" smtClean="0"/>
              <a:t>Six municipalities, four universities</a:t>
            </a:r>
          </a:p>
          <a:p>
            <a:pPr lvl="1"/>
            <a:r>
              <a:rPr lang="en-US" dirty="0"/>
              <a:t>Chapel Hill, Carrboro, Cary, Durham, Raleigh, </a:t>
            </a:r>
            <a:r>
              <a:rPr lang="en-US" dirty="0" smtClean="0"/>
              <a:t>Winston/Salem</a:t>
            </a:r>
          </a:p>
          <a:p>
            <a:pPr lvl="1"/>
            <a:r>
              <a:rPr lang="en-US" dirty="0"/>
              <a:t>Duke, NC-State, UNC-CH &amp; Wake </a:t>
            </a:r>
            <a:r>
              <a:rPr lang="en-US" dirty="0" smtClean="0"/>
              <a:t>Forest</a:t>
            </a:r>
          </a:p>
          <a:p>
            <a:r>
              <a:rPr lang="en-US" dirty="0" smtClean="0"/>
              <a:t>Started collaboration reaching out to local </a:t>
            </a:r>
            <a:r>
              <a:rPr lang="en-US" dirty="0" smtClean="0"/>
              <a:t>chambers </a:t>
            </a:r>
            <a:r>
              <a:rPr lang="en-US" dirty="0" smtClean="0"/>
              <a:t>of commerce</a:t>
            </a:r>
          </a:p>
          <a:p>
            <a:r>
              <a:rPr lang="en-US" dirty="0" smtClean="0"/>
              <a:t>Worked with Triangle-J Council of Governments</a:t>
            </a:r>
          </a:p>
          <a:p>
            <a:pPr lvl="1"/>
            <a:r>
              <a:rPr lang="en-US" dirty="0" smtClean="0"/>
              <a:t>Group that promotes collaboration of municipalities</a:t>
            </a:r>
          </a:p>
          <a:p>
            <a:r>
              <a:rPr lang="en-US" dirty="0" smtClean="0"/>
              <a:t>Focused on economic development and digital divide</a:t>
            </a:r>
          </a:p>
          <a:p>
            <a:r>
              <a:rPr lang="en-US" dirty="0" smtClean="0"/>
              <a:t>Used an open RFP process to attract widest possible solutions and vendors</a:t>
            </a:r>
          </a:p>
          <a:p>
            <a:endParaRPr lang="en-US" dirty="0"/>
          </a:p>
        </p:txBody>
      </p:sp>
    </p:spTree>
    <p:extLst>
      <p:ext uri="{BB962C8B-B14F-4D97-AF65-F5344CB8AC3E}">
        <p14:creationId xmlns:p14="http://schemas.microsoft.com/office/powerpoint/2010/main" val="2652699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533400"/>
          </a:xfrm>
        </p:spPr>
        <p:txBody>
          <a:bodyPr/>
          <a:lstStyle/>
          <a:p>
            <a:r>
              <a:rPr lang="en-US" dirty="0" smtClean="0"/>
              <a:t>NCNGN Goals</a:t>
            </a:r>
            <a:endParaRPr lang="en-US" dirty="0"/>
          </a:p>
        </p:txBody>
      </p:sp>
      <p:sp>
        <p:nvSpPr>
          <p:cNvPr id="3" name="Content Placeholder 2"/>
          <p:cNvSpPr>
            <a:spLocks noGrp="1"/>
          </p:cNvSpPr>
          <p:nvPr>
            <p:ph idx="1"/>
          </p:nvPr>
        </p:nvSpPr>
        <p:spPr>
          <a:xfrm>
            <a:off x="533400" y="1524000"/>
            <a:ext cx="8153400" cy="5029200"/>
          </a:xfrm>
        </p:spPr>
        <p:txBody>
          <a:bodyPr/>
          <a:lstStyle/>
          <a:p>
            <a:pPr lvl="0"/>
            <a:r>
              <a:rPr lang="en-US" sz="2200" dirty="0"/>
              <a:t>Create a gigabit, fiber network to foster innovation, drive job creation, stimulate economic growth, and serve new areas of development in the community</a:t>
            </a:r>
            <a:r>
              <a:rPr lang="en-US" sz="2200" dirty="0" smtClean="0"/>
              <a:t>;</a:t>
            </a:r>
            <a:endParaRPr lang="en-US" sz="2200" dirty="0"/>
          </a:p>
          <a:p>
            <a:pPr lvl="0"/>
            <a:r>
              <a:rPr lang="en-US" sz="2200" dirty="0"/>
              <a:t>Provide an open access architectural framework that maximizes wholesale and retail service delivery and competition;</a:t>
            </a:r>
          </a:p>
          <a:p>
            <a:pPr lvl="0"/>
            <a:r>
              <a:rPr lang="en-US" sz="2200" dirty="0" smtClean="0"/>
              <a:t>Provide </a:t>
            </a:r>
            <a:r>
              <a:rPr lang="en-US" sz="2200" dirty="0"/>
              <a:t>a flexible menu of optional retail services </a:t>
            </a:r>
          </a:p>
          <a:p>
            <a:pPr lvl="0"/>
            <a:r>
              <a:rPr lang="en-US" sz="2200" dirty="0" smtClean="0"/>
              <a:t>Use </a:t>
            </a:r>
            <a:r>
              <a:rPr lang="en-US" sz="2200" dirty="0"/>
              <a:t>public-private assets to reduce the digital divide, enhance workforce knowledge and skills, promote economic development, enhance access for anchor institutions, and serve other targeted social purposes identified by the participating municipalities;</a:t>
            </a:r>
          </a:p>
          <a:p>
            <a:pPr lvl="0"/>
            <a:r>
              <a:rPr lang="en-US" sz="2200" dirty="0" smtClean="0"/>
              <a:t>Provide </a:t>
            </a:r>
            <a:r>
              <a:rPr lang="en-US" sz="2200" dirty="0"/>
              <a:t>high speed internet service over a wired or wireless network at a substantial discount from current market prices. </a:t>
            </a:r>
          </a:p>
        </p:txBody>
      </p:sp>
    </p:spTree>
    <p:extLst>
      <p:ext uri="{BB962C8B-B14F-4D97-AF65-F5344CB8AC3E}">
        <p14:creationId xmlns:p14="http://schemas.microsoft.com/office/powerpoint/2010/main" val="346037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762000"/>
          </a:xfrm>
        </p:spPr>
        <p:txBody>
          <a:bodyPr/>
          <a:lstStyle/>
          <a:p>
            <a:r>
              <a:rPr lang="en-US" dirty="0" smtClean="0"/>
              <a:t>Strong Support from Businesses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660" y="1524000"/>
            <a:ext cx="3338919" cy="66675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12098" y="3672704"/>
            <a:ext cx="1764942" cy="794223"/>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55163" y="2553585"/>
            <a:ext cx="2086078" cy="927146"/>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76600" y="4743451"/>
            <a:ext cx="1857376" cy="742950"/>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551716" y="5803758"/>
            <a:ext cx="2592283" cy="1019321"/>
          </a:xfrm>
          <a:prstGeom prst="rect">
            <a:avLst/>
          </a:prstGeom>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33421" y="3712262"/>
            <a:ext cx="1845750" cy="802500"/>
          </a:xfrm>
          <a:prstGeom prst="rect">
            <a:avLst/>
          </a:prstGeom>
        </p:spPr>
      </p:pic>
      <p:pic>
        <p:nvPicPr>
          <p:cNvPr id="10" name="Picture 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6601" y="5534026"/>
            <a:ext cx="1673440" cy="657957"/>
          </a:xfrm>
          <a:prstGeom prst="rect">
            <a:avLst/>
          </a:prstGeom>
        </p:spPr>
      </p:pic>
      <p:pic>
        <p:nvPicPr>
          <p:cNvPr id="11" name="Picture 1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176060" y="2321429"/>
            <a:ext cx="2381602" cy="686059"/>
          </a:xfrm>
          <a:prstGeom prst="rect">
            <a:avLst/>
          </a:prstGeom>
        </p:spPr>
      </p:pic>
      <p:pic>
        <p:nvPicPr>
          <p:cNvPr id="12" name="Picture 1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77260" y="3311234"/>
            <a:ext cx="2947978" cy="419002"/>
          </a:xfrm>
          <a:prstGeom prst="rect">
            <a:avLst/>
          </a:prstGeom>
        </p:spPr>
      </p:pic>
      <p:pic>
        <p:nvPicPr>
          <p:cNvPr id="13" name="Picture 12"/>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189753" y="5064062"/>
            <a:ext cx="1685925" cy="838200"/>
          </a:xfrm>
          <a:prstGeom prst="rect">
            <a:avLst/>
          </a:prstGeom>
        </p:spPr>
      </p:pic>
      <p:pic>
        <p:nvPicPr>
          <p:cNvPr id="14" name="Picture 13"/>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279171" y="3877054"/>
            <a:ext cx="1769128" cy="1019850"/>
          </a:xfrm>
          <a:prstGeom prst="rect">
            <a:avLst/>
          </a:prstGeom>
        </p:spPr>
      </p:pic>
      <p:pic>
        <p:nvPicPr>
          <p:cNvPr id="15" name="Picture 14"/>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054164" y="5525392"/>
            <a:ext cx="2057400" cy="646808"/>
          </a:xfrm>
          <a:prstGeom prst="rect">
            <a:avLst/>
          </a:prstGeom>
        </p:spPr>
      </p:pic>
      <p:pic>
        <p:nvPicPr>
          <p:cNvPr id="16" name="Picture 15"/>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228600" y="3998961"/>
            <a:ext cx="2933700" cy="438150"/>
          </a:xfrm>
          <a:prstGeom prst="rect">
            <a:avLst/>
          </a:prstGeom>
        </p:spPr>
      </p:pic>
      <p:pic>
        <p:nvPicPr>
          <p:cNvPr id="17" name="Picture 16"/>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4208521" y="3106474"/>
            <a:ext cx="2286000" cy="457200"/>
          </a:xfrm>
          <a:prstGeom prst="rect">
            <a:avLst/>
          </a:prstGeom>
        </p:spPr>
      </p:pic>
      <p:pic>
        <p:nvPicPr>
          <p:cNvPr id="18" name="Picture 17"/>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7078221" y="4917419"/>
            <a:ext cx="1905000" cy="619125"/>
          </a:xfrm>
          <a:prstGeom prst="rect">
            <a:avLst/>
          </a:prstGeom>
        </p:spPr>
      </p:pic>
      <p:pic>
        <p:nvPicPr>
          <p:cNvPr id="19" name="Picture 18"/>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533400" y="2523836"/>
            <a:ext cx="3436087" cy="457016"/>
          </a:xfrm>
          <a:prstGeom prst="rect">
            <a:avLst/>
          </a:prstGeom>
        </p:spPr>
      </p:pic>
      <p:pic>
        <p:nvPicPr>
          <p:cNvPr id="20" name="Picture 19"/>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7034476" y="1524000"/>
            <a:ext cx="1801368" cy="932688"/>
          </a:xfrm>
          <a:prstGeom prst="rect">
            <a:avLst/>
          </a:prstGeom>
        </p:spPr>
      </p:pic>
      <p:pic>
        <p:nvPicPr>
          <p:cNvPr id="21" name="Picture 20"/>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1930975" y="6101327"/>
            <a:ext cx="1980084" cy="595410"/>
          </a:xfrm>
          <a:prstGeom prst="rect">
            <a:avLst/>
          </a:prstGeom>
        </p:spPr>
      </p:pic>
      <p:pic>
        <p:nvPicPr>
          <p:cNvPr id="22" name="Picture 21"/>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250626" y="4731728"/>
            <a:ext cx="1809676" cy="593800"/>
          </a:xfrm>
          <a:prstGeom prst="rect">
            <a:avLst/>
          </a:prstGeom>
        </p:spPr>
      </p:pic>
      <p:pic>
        <p:nvPicPr>
          <p:cNvPr id="23" name="Picture 22"/>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4213304" y="6172200"/>
            <a:ext cx="2207935" cy="524537"/>
          </a:xfrm>
          <a:prstGeom prst="rect">
            <a:avLst/>
          </a:prstGeom>
        </p:spPr>
      </p:pic>
      <p:pic>
        <p:nvPicPr>
          <p:cNvPr id="24" name="Picture 23"/>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2194628" y="4944222"/>
            <a:ext cx="859536" cy="859536"/>
          </a:xfrm>
          <a:prstGeom prst="rect">
            <a:avLst/>
          </a:prstGeom>
        </p:spPr>
      </p:pic>
      <p:pic>
        <p:nvPicPr>
          <p:cNvPr id="1026" name="Picture 2" descr="Z:\Documents\OIT\External Groups\GIGU\Raleigh\Support Letters\United Tharaputics logo.gif"/>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4735325" y="1424983"/>
            <a:ext cx="1816391" cy="8610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5138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609600"/>
          </a:xfrm>
        </p:spPr>
        <p:txBody>
          <a:bodyPr/>
          <a:lstStyle/>
          <a:p>
            <a:r>
              <a:rPr lang="en-US" dirty="0" smtClean="0"/>
              <a:t>Common Attributes Others Could Adopt</a:t>
            </a:r>
            <a:endParaRPr lang="en-US" dirty="0"/>
          </a:p>
        </p:txBody>
      </p:sp>
      <p:sp>
        <p:nvSpPr>
          <p:cNvPr id="3" name="Content Placeholder 2"/>
          <p:cNvSpPr>
            <a:spLocks noGrp="1"/>
          </p:cNvSpPr>
          <p:nvPr>
            <p:ph idx="1"/>
          </p:nvPr>
        </p:nvSpPr>
        <p:spPr>
          <a:xfrm>
            <a:off x="533400" y="1371600"/>
            <a:ext cx="8153400" cy="5486400"/>
          </a:xfrm>
        </p:spPr>
        <p:txBody>
          <a:bodyPr/>
          <a:lstStyle/>
          <a:p>
            <a:r>
              <a:rPr lang="en-US" sz="2400" dirty="0" smtClean="0"/>
              <a:t>This is a municipality effort, universities are facilitators</a:t>
            </a:r>
          </a:p>
          <a:p>
            <a:r>
              <a:rPr lang="en-US" sz="2400" dirty="0" smtClean="0"/>
              <a:t>Business community, community leaders and municipal administration are key stakeholders</a:t>
            </a:r>
          </a:p>
          <a:p>
            <a:r>
              <a:rPr lang="en-US" sz="2400" dirty="0" smtClean="0"/>
              <a:t>Municipalities need to develop:</a:t>
            </a:r>
          </a:p>
          <a:p>
            <a:pPr lvl="1"/>
            <a:r>
              <a:rPr lang="en-US" dirty="0" smtClean="0"/>
              <a:t>Available assets (fiber, space rental, rights of way, permitting support, connection to utilities, legal support)</a:t>
            </a:r>
          </a:p>
          <a:p>
            <a:pPr lvl="1"/>
            <a:r>
              <a:rPr lang="en-US" dirty="0" smtClean="0"/>
              <a:t>Demand aggregation (businesses, community anchors, business map, municipal locations, community locations, </a:t>
            </a:r>
            <a:r>
              <a:rPr lang="en-US" dirty="0" err="1" smtClean="0"/>
              <a:t>etc</a:t>
            </a:r>
            <a:r>
              <a:rPr lang="en-US" dirty="0" smtClean="0"/>
              <a:t>)</a:t>
            </a:r>
          </a:p>
          <a:p>
            <a:pPr lvl="1"/>
            <a:r>
              <a:rPr lang="en-US" dirty="0" smtClean="0"/>
              <a:t>Agreed upon common pricing, unified negotiation &amp; simplified contracting</a:t>
            </a:r>
          </a:p>
          <a:p>
            <a:r>
              <a:rPr lang="en-US" sz="2400" dirty="0" smtClean="0"/>
              <a:t>Need a strong</a:t>
            </a:r>
            <a:r>
              <a:rPr lang="en-US" sz="2400" dirty="0"/>
              <a:t> </a:t>
            </a:r>
            <a:r>
              <a:rPr lang="en-US" sz="2400" dirty="0" smtClean="0"/>
              <a:t>&amp; representative core team</a:t>
            </a:r>
            <a:endParaRPr lang="en-US" sz="2400" dirty="0"/>
          </a:p>
        </p:txBody>
      </p:sp>
    </p:spTree>
    <p:extLst>
      <p:ext uri="{BB962C8B-B14F-4D97-AF65-F5344CB8AC3E}">
        <p14:creationId xmlns:p14="http://schemas.microsoft.com/office/powerpoint/2010/main" val="242861580"/>
      </p:ext>
    </p:extLst>
  </p:cSld>
  <p:clrMapOvr>
    <a:masterClrMapping/>
  </p:clrMapOvr>
</p:sld>
</file>

<file path=ppt/theme/theme1.xml><?xml version="1.0" encoding="utf-8"?>
<a:theme xmlns:a="http://schemas.openxmlformats.org/drawingml/2006/main" name="NCSt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Univers LT Std 57 Cn"/>
        <a:ea typeface=""/>
        <a:cs typeface=""/>
      </a:majorFont>
      <a:minorFont>
        <a:latin typeface="Univers LT Std 57 C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NCState</Template>
  <TotalTime>89</TotalTime>
  <Words>333</Words>
  <Application>Microsoft Office PowerPoint</Application>
  <PresentationFormat>On-screen Show (4:3)</PresentationFormat>
  <Paragraphs>40</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NCState</vt:lpstr>
      <vt:lpstr>PowerPoint Presentation</vt:lpstr>
      <vt:lpstr>Focus on University Communities</vt:lpstr>
      <vt:lpstr>NCNGN – A Regional GigU Initiative</vt:lpstr>
      <vt:lpstr>NCNGN Goals</vt:lpstr>
      <vt:lpstr>Strong Support from Businesses</vt:lpstr>
      <vt:lpstr>Common Attributes Others Could Adopt</vt:lpstr>
    </vt:vector>
  </TitlesOfParts>
  <Company>NC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 I Hoit</dc:creator>
  <cp:lastModifiedBy>Marc I Hoit</cp:lastModifiedBy>
  <cp:revision>5</cp:revision>
  <dcterms:created xsi:type="dcterms:W3CDTF">2013-03-22T13:48:49Z</dcterms:created>
  <dcterms:modified xsi:type="dcterms:W3CDTF">2013-03-25T13:25:50Z</dcterms:modified>
</cp:coreProperties>
</file>