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0810CD-9DD9-894D-AC53-670F4B46127A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BE5705-F6B6-8940-B8E0-7274784C59E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 Bandwidth Advantage</a:t>
          </a:r>
          <a:endParaRPr lang="en-US" dirty="0"/>
        </a:p>
      </dgm:t>
    </dgm:pt>
    <dgm:pt modelId="{1D063A98-8445-4C4A-A23B-B640638D3CE5}" type="parTrans" cxnId="{F05425E1-2131-D74D-A1C6-802899219328}">
      <dgm:prSet/>
      <dgm:spPr/>
      <dgm:t>
        <a:bodyPr/>
        <a:lstStyle/>
        <a:p>
          <a:endParaRPr lang="en-US"/>
        </a:p>
      </dgm:t>
    </dgm:pt>
    <dgm:pt modelId="{2831E6F3-44BA-F643-86E9-169EA942600A}" type="sibTrans" cxnId="{F05425E1-2131-D74D-A1C6-802899219328}">
      <dgm:prSet/>
      <dgm:spPr/>
      <dgm:t>
        <a:bodyPr/>
        <a:lstStyle/>
        <a:p>
          <a:endParaRPr lang="en-US"/>
        </a:p>
      </dgm:t>
    </dgm:pt>
    <dgm:pt modelId="{6FC36A08-CA1B-BE44-A522-6B6BC3E2EF76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 Strategic Bandwidth Advantage</a:t>
          </a:r>
          <a:endParaRPr lang="en-US" dirty="0"/>
        </a:p>
      </dgm:t>
    </dgm:pt>
    <dgm:pt modelId="{D8BBF841-C402-5848-8FF7-EAFE9AF85F62}" type="parTrans" cxnId="{C5BF2B4E-2D27-3443-8A0A-1FD279E80E4A}">
      <dgm:prSet/>
      <dgm:spPr/>
      <dgm:t>
        <a:bodyPr/>
        <a:lstStyle/>
        <a:p>
          <a:endParaRPr lang="en-US"/>
        </a:p>
      </dgm:t>
    </dgm:pt>
    <dgm:pt modelId="{6C7DA8BE-FC5C-9847-BE9F-07C41F4142D1}" type="sibTrans" cxnId="{C5BF2B4E-2D27-3443-8A0A-1FD279E80E4A}">
      <dgm:prSet/>
      <dgm:spPr/>
      <dgm:t>
        <a:bodyPr/>
        <a:lstStyle/>
        <a:p>
          <a:endParaRPr lang="en-US"/>
        </a:p>
      </dgm:t>
    </dgm:pt>
    <dgm:pt modelId="{0527D3CC-E838-B54D-B8F0-05A1284B846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i="0" dirty="0" smtClean="0"/>
            <a:t>More bandwidth everywhere, at prices such that the average person has more bandwidth than in other countries</a:t>
          </a:r>
          <a:endParaRPr lang="en-US" b="1" i="0" dirty="0"/>
        </a:p>
      </dgm:t>
    </dgm:pt>
    <dgm:pt modelId="{0C131F0A-C4AE-C740-9329-DF7E8BF6AAF8}" type="parTrans" cxnId="{E0D5A192-9BAF-8D4E-AE2B-04D17701CA96}">
      <dgm:prSet/>
      <dgm:spPr/>
      <dgm:t>
        <a:bodyPr/>
        <a:lstStyle/>
        <a:p>
          <a:endParaRPr lang="en-US" dirty="0"/>
        </a:p>
      </dgm:t>
    </dgm:pt>
    <dgm:pt modelId="{6FA5ADC8-9FAC-814E-B8B3-DF7DD95483A8}" type="sibTrans" cxnId="{E0D5A192-9BAF-8D4E-AE2B-04D17701CA96}">
      <dgm:prSet/>
      <dgm:spPr/>
      <dgm:t>
        <a:bodyPr/>
        <a:lstStyle/>
        <a:p>
          <a:endParaRPr lang="en-US"/>
        </a:p>
      </dgm:t>
    </dgm:pt>
    <dgm:pt modelId="{F212D140-090F-8244-819A-B1380EBB57B4}">
      <dgm:prSet phldrT="[Text]"/>
      <dgm:spPr>
        <a:solidFill>
          <a:srgbClr val="FFFF00"/>
        </a:solidFill>
      </dgm:spPr>
      <dgm:t>
        <a:bodyPr/>
        <a:lstStyle/>
        <a:p>
          <a:r>
            <a:rPr lang="en-US" b="1" i="0" dirty="0" smtClean="0"/>
            <a:t>What we used to have; What Korea, Japan and others have now; What we are unlikely to ever have ever again</a:t>
          </a:r>
          <a:endParaRPr lang="en-US" b="1" i="0" dirty="0"/>
        </a:p>
      </dgm:t>
    </dgm:pt>
    <dgm:pt modelId="{5CD36A6C-E85A-B44C-A61C-5BA31F41D3A2}" type="parTrans" cxnId="{F7D4A600-1BFC-9445-9422-663D52381EC4}">
      <dgm:prSet/>
      <dgm:spPr/>
      <dgm:t>
        <a:bodyPr/>
        <a:lstStyle/>
        <a:p>
          <a:endParaRPr lang="en-US" dirty="0"/>
        </a:p>
      </dgm:t>
    </dgm:pt>
    <dgm:pt modelId="{5265AC4F-A516-FD40-99A9-D60318D3EA66}" type="sibTrans" cxnId="{F7D4A600-1BFC-9445-9422-663D52381EC4}">
      <dgm:prSet/>
      <dgm:spPr/>
      <dgm:t>
        <a:bodyPr/>
        <a:lstStyle/>
        <a:p>
          <a:endParaRPr lang="en-US"/>
        </a:p>
      </dgm:t>
    </dgm:pt>
    <dgm:pt modelId="{C88885C6-BCB4-DC40-90F8-068F9B0FB339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b="1" i="0" dirty="0" smtClean="0"/>
            <a:t>Fast enough and cheap enough bandwidth to the right places to provide an advantage over other countries in driving bandwidth based innovation and economic growth</a:t>
          </a:r>
          <a:endParaRPr lang="en-US" b="1" i="0" dirty="0"/>
        </a:p>
      </dgm:t>
    </dgm:pt>
    <dgm:pt modelId="{3201B7C1-C4E3-F74C-A6A9-0D6D27504E3C}" type="parTrans" cxnId="{54DF3C04-E64A-9C41-BD5D-57FE8FD2F18A}">
      <dgm:prSet/>
      <dgm:spPr/>
      <dgm:t>
        <a:bodyPr/>
        <a:lstStyle/>
        <a:p>
          <a:endParaRPr lang="en-US" dirty="0"/>
        </a:p>
      </dgm:t>
    </dgm:pt>
    <dgm:pt modelId="{659F267D-8A5E-314B-94AF-30972FB528A5}" type="sibTrans" cxnId="{54DF3C04-E64A-9C41-BD5D-57FE8FD2F18A}">
      <dgm:prSet/>
      <dgm:spPr/>
      <dgm:t>
        <a:bodyPr/>
        <a:lstStyle/>
        <a:p>
          <a:endParaRPr lang="en-US"/>
        </a:p>
      </dgm:t>
    </dgm:pt>
    <dgm:pt modelId="{D5CC5EF4-9BC7-F649-8997-2DA069BEE436}">
      <dgm:prSet phldrT="[Text]"/>
      <dgm:spPr>
        <a:solidFill>
          <a:srgbClr val="FFFF00"/>
        </a:solidFill>
      </dgm:spPr>
      <dgm:t>
        <a:bodyPr/>
        <a:lstStyle/>
        <a:p>
          <a:r>
            <a:rPr lang="en-US" b="1" i="0" dirty="0" smtClean="0"/>
            <a:t>What University R&amp;E networks gave us in the first two decades of the Public Internet;  what our country can achieve; what our communities want</a:t>
          </a:r>
          <a:endParaRPr lang="en-US" b="1" i="0" dirty="0"/>
        </a:p>
      </dgm:t>
    </dgm:pt>
    <dgm:pt modelId="{E2682861-2925-7446-A3B4-E43A83EC8EA0}" type="parTrans" cxnId="{6416063D-0376-7140-A774-F55D02F6ED98}">
      <dgm:prSet/>
      <dgm:spPr/>
      <dgm:t>
        <a:bodyPr/>
        <a:lstStyle/>
        <a:p>
          <a:endParaRPr lang="en-US" dirty="0"/>
        </a:p>
      </dgm:t>
    </dgm:pt>
    <dgm:pt modelId="{469E374E-EC06-184D-A9A1-DAA8CD5C254A}" type="sibTrans" cxnId="{6416063D-0376-7140-A774-F55D02F6ED98}">
      <dgm:prSet/>
      <dgm:spPr/>
      <dgm:t>
        <a:bodyPr/>
        <a:lstStyle/>
        <a:p>
          <a:endParaRPr lang="en-US"/>
        </a:p>
      </dgm:t>
    </dgm:pt>
    <dgm:pt modelId="{51880583-964F-CD46-8897-F4BCB67CBCDA}" type="pres">
      <dgm:prSet presAssocID="{970810CD-9DD9-894D-AC53-670F4B4612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6B8914-A8F0-034F-AEAD-3318DB8594DE}" type="pres">
      <dgm:prSet presAssocID="{A9BE5705-F6B6-8940-B8E0-7274784C59E2}" presName="root" presStyleCnt="0"/>
      <dgm:spPr/>
    </dgm:pt>
    <dgm:pt modelId="{35BD39B1-9B01-C446-A79D-99A9ED6F765D}" type="pres">
      <dgm:prSet presAssocID="{A9BE5705-F6B6-8940-B8E0-7274784C59E2}" presName="rootComposite" presStyleCnt="0"/>
      <dgm:spPr/>
    </dgm:pt>
    <dgm:pt modelId="{02E30665-AAF5-6C4B-9868-A960AD0276E4}" type="pres">
      <dgm:prSet presAssocID="{A9BE5705-F6B6-8940-B8E0-7274784C59E2}" presName="rootText" presStyleLbl="node1" presStyleIdx="0" presStyleCnt="2"/>
      <dgm:spPr/>
      <dgm:t>
        <a:bodyPr/>
        <a:lstStyle/>
        <a:p>
          <a:endParaRPr lang="en-US"/>
        </a:p>
      </dgm:t>
    </dgm:pt>
    <dgm:pt modelId="{E8795A5A-5FBD-DF4E-BAC0-768C8331F3D1}" type="pres">
      <dgm:prSet presAssocID="{A9BE5705-F6B6-8940-B8E0-7274784C59E2}" presName="rootConnector" presStyleLbl="node1" presStyleIdx="0" presStyleCnt="2"/>
      <dgm:spPr/>
      <dgm:t>
        <a:bodyPr/>
        <a:lstStyle/>
        <a:p>
          <a:endParaRPr lang="en-US"/>
        </a:p>
      </dgm:t>
    </dgm:pt>
    <dgm:pt modelId="{E6352DF7-6FD2-7A40-929F-EE9FB46C75A1}" type="pres">
      <dgm:prSet presAssocID="{A9BE5705-F6B6-8940-B8E0-7274784C59E2}" presName="childShape" presStyleCnt="0"/>
      <dgm:spPr/>
    </dgm:pt>
    <dgm:pt modelId="{F2F6876C-B2EE-D142-91F3-10E11E83BDD4}" type="pres">
      <dgm:prSet presAssocID="{0C131F0A-C4AE-C740-9329-DF7E8BF6AAF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44BF86D1-1B59-514D-8DC4-501A1E1ED2A8}" type="pres">
      <dgm:prSet presAssocID="{0527D3CC-E838-B54D-B8F0-05A1284B8461}" presName="childText" presStyleLbl="bgAcc1" presStyleIdx="0" presStyleCnt="4" custScaleX="141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7390F-7B3E-3040-93A9-B2F15B117E9F}" type="pres">
      <dgm:prSet presAssocID="{5CD36A6C-E85A-B44C-A61C-5BA31F41D3A2}" presName="Name13" presStyleLbl="parChTrans1D2" presStyleIdx="1" presStyleCnt="4"/>
      <dgm:spPr/>
      <dgm:t>
        <a:bodyPr/>
        <a:lstStyle/>
        <a:p>
          <a:endParaRPr lang="en-US"/>
        </a:p>
      </dgm:t>
    </dgm:pt>
    <dgm:pt modelId="{59B86F57-5A5A-4D4D-AA9D-60A4E0A89C3D}" type="pres">
      <dgm:prSet presAssocID="{F212D140-090F-8244-819A-B1380EBB57B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A2904-B309-5E44-BC2A-0BA91DFA3944}" type="pres">
      <dgm:prSet presAssocID="{6FC36A08-CA1B-BE44-A522-6B6BC3E2EF76}" presName="root" presStyleCnt="0"/>
      <dgm:spPr/>
    </dgm:pt>
    <dgm:pt modelId="{93424381-40E0-E340-8B4B-10C17F906170}" type="pres">
      <dgm:prSet presAssocID="{6FC36A08-CA1B-BE44-A522-6B6BC3E2EF76}" presName="rootComposite" presStyleCnt="0"/>
      <dgm:spPr/>
    </dgm:pt>
    <dgm:pt modelId="{E0E17033-0A54-4C45-8A67-8C76A35817C0}" type="pres">
      <dgm:prSet presAssocID="{6FC36A08-CA1B-BE44-A522-6B6BC3E2EF76}" presName="rootText" presStyleLbl="node1" presStyleIdx="1" presStyleCnt="2"/>
      <dgm:spPr/>
      <dgm:t>
        <a:bodyPr/>
        <a:lstStyle/>
        <a:p>
          <a:endParaRPr lang="en-US"/>
        </a:p>
      </dgm:t>
    </dgm:pt>
    <dgm:pt modelId="{6C2A5EF1-563C-9F45-B2C9-35588ECA754B}" type="pres">
      <dgm:prSet presAssocID="{6FC36A08-CA1B-BE44-A522-6B6BC3E2EF76}" presName="rootConnector" presStyleLbl="node1" presStyleIdx="1" presStyleCnt="2"/>
      <dgm:spPr/>
      <dgm:t>
        <a:bodyPr/>
        <a:lstStyle/>
        <a:p>
          <a:endParaRPr lang="en-US"/>
        </a:p>
      </dgm:t>
    </dgm:pt>
    <dgm:pt modelId="{B68304DD-4AFB-A442-A26B-B5F0A16C8D5C}" type="pres">
      <dgm:prSet presAssocID="{6FC36A08-CA1B-BE44-A522-6B6BC3E2EF76}" presName="childShape" presStyleCnt="0"/>
      <dgm:spPr/>
    </dgm:pt>
    <dgm:pt modelId="{3A73B91B-231E-2340-9AEE-DE2942CFCA68}" type="pres">
      <dgm:prSet presAssocID="{3201B7C1-C4E3-F74C-A6A9-0D6D27504E3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DEDA7A63-438E-E44D-8E5E-9AE1DA141F96}" type="pres">
      <dgm:prSet presAssocID="{C88885C6-BCB4-DC40-90F8-068F9B0FB339}" presName="childText" presStyleLbl="bgAcc1" presStyleIdx="2" presStyleCnt="4" custScaleX="148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5FE53-B55E-7343-9BBD-5CC6366FA885}" type="pres">
      <dgm:prSet presAssocID="{E2682861-2925-7446-A3B4-E43A83EC8EA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534DA602-FD87-9A41-AF57-EDB70A6DA9B3}" type="pres">
      <dgm:prSet presAssocID="{D5CC5EF4-9BC7-F649-8997-2DA069BEE43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DFFF49-78A6-8E4C-93B3-B17D49ABB35C}" type="presOf" srcId="{0527D3CC-E838-B54D-B8F0-05A1284B8461}" destId="{44BF86D1-1B59-514D-8DC4-501A1E1ED2A8}" srcOrd="0" destOrd="0" presId="urn:microsoft.com/office/officeart/2005/8/layout/hierarchy3"/>
    <dgm:cxn modelId="{F7D4A600-1BFC-9445-9422-663D52381EC4}" srcId="{A9BE5705-F6B6-8940-B8E0-7274784C59E2}" destId="{F212D140-090F-8244-819A-B1380EBB57B4}" srcOrd="1" destOrd="0" parTransId="{5CD36A6C-E85A-B44C-A61C-5BA31F41D3A2}" sibTransId="{5265AC4F-A516-FD40-99A9-D60318D3EA66}"/>
    <dgm:cxn modelId="{E0D5A192-9BAF-8D4E-AE2B-04D17701CA96}" srcId="{A9BE5705-F6B6-8940-B8E0-7274784C59E2}" destId="{0527D3CC-E838-B54D-B8F0-05A1284B8461}" srcOrd="0" destOrd="0" parTransId="{0C131F0A-C4AE-C740-9329-DF7E8BF6AAF8}" sibTransId="{6FA5ADC8-9FAC-814E-B8B3-DF7DD95483A8}"/>
    <dgm:cxn modelId="{DE5BCE43-9F7D-3048-A291-6CF65F73D69B}" type="presOf" srcId="{D5CC5EF4-9BC7-F649-8997-2DA069BEE436}" destId="{534DA602-FD87-9A41-AF57-EDB70A6DA9B3}" srcOrd="0" destOrd="0" presId="urn:microsoft.com/office/officeart/2005/8/layout/hierarchy3"/>
    <dgm:cxn modelId="{CF2E7ADE-487B-C64B-BF32-16735C9CAC1C}" type="presOf" srcId="{970810CD-9DD9-894D-AC53-670F4B46127A}" destId="{51880583-964F-CD46-8897-F4BCB67CBCDA}" srcOrd="0" destOrd="0" presId="urn:microsoft.com/office/officeart/2005/8/layout/hierarchy3"/>
    <dgm:cxn modelId="{5F472458-36CB-1C43-882B-AE2FDC3B00AE}" type="presOf" srcId="{F212D140-090F-8244-819A-B1380EBB57B4}" destId="{59B86F57-5A5A-4D4D-AA9D-60A4E0A89C3D}" srcOrd="0" destOrd="0" presId="urn:microsoft.com/office/officeart/2005/8/layout/hierarchy3"/>
    <dgm:cxn modelId="{25E83F47-B7A5-144C-BFBB-4DB27AA1F478}" type="presOf" srcId="{3201B7C1-C4E3-F74C-A6A9-0D6D27504E3C}" destId="{3A73B91B-231E-2340-9AEE-DE2942CFCA68}" srcOrd="0" destOrd="0" presId="urn:microsoft.com/office/officeart/2005/8/layout/hierarchy3"/>
    <dgm:cxn modelId="{54DF3C04-E64A-9C41-BD5D-57FE8FD2F18A}" srcId="{6FC36A08-CA1B-BE44-A522-6B6BC3E2EF76}" destId="{C88885C6-BCB4-DC40-90F8-068F9B0FB339}" srcOrd="0" destOrd="0" parTransId="{3201B7C1-C4E3-F74C-A6A9-0D6D27504E3C}" sibTransId="{659F267D-8A5E-314B-94AF-30972FB528A5}"/>
    <dgm:cxn modelId="{E648CF08-E84E-D54F-9101-04A25A1D3286}" type="presOf" srcId="{6FC36A08-CA1B-BE44-A522-6B6BC3E2EF76}" destId="{6C2A5EF1-563C-9F45-B2C9-35588ECA754B}" srcOrd="1" destOrd="0" presId="urn:microsoft.com/office/officeart/2005/8/layout/hierarchy3"/>
    <dgm:cxn modelId="{1E94A5AE-93ED-634D-8B7C-E67C28098568}" type="presOf" srcId="{A9BE5705-F6B6-8940-B8E0-7274784C59E2}" destId="{E8795A5A-5FBD-DF4E-BAC0-768C8331F3D1}" srcOrd="1" destOrd="0" presId="urn:microsoft.com/office/officeart/2005/8/layout/hierarchy3"/>
    <dgm:cxn modelId="{6416063D-0376-7140-A774-F55D02F6ED98}" srcId="{6FC36A08-CA1B-BE44-A522-6B6BC3E2EF76}" destId="{D5CC5EF4-9BC7-F649-8997-2DA069BEE436}" srcOrd="1" destOrd="0" parTransId="{E2682861-2925-7446-A3B4-E43A83EC8EA0}" sibTransId="{469E374E-EC06-184D-A9A1-DAA8CD5C254A}"/>
    <dgm:cxn modelId="{877A1FFB-6AAD-BE42-AE7A-DC15FEEAAA7F}" type="presOf" srcId="{6FC36A08-CA1B-BE44-A522-6B6BC3E2EF76}" destId="{E0E17033-0A54-4C45-8A67-8C76A35817C0}" srcOrd="0" destOrd="0" presId="urn:microsoft.com/office/officeart/2005/8/layout/hierarchy3"/>
    <dgm:cxn modelId="{6D6D3000-CE30-A446-8BDE-C816248E5142}" type="presOf" srcId="{C88885C6-BCB4-DC40-90F8-068F9B0FB339}" destId="{DEDA7A63-438E-E44D-8E5E-9AE1DA141F96}" srcOrd="0" destOrd="0" presId="urn:microsoft.com/office/officeart/2005/8/layout/hierarchy3"/>
    <dgm:cxn modelId="{3AF17EA7-ECD3-0B42-AB07-72881FDF0403}" type="presOf" srcId="{5CD36A6C-E85A-B44C-A61C-5BA31F41D3A2}" destId="{DA37390F-7B3E-3040-93A9-B2F15B117E9F}" srcOrd="0" destOrd="0" presId="urn:microsoft.com/office/officeart/2005/8/layout/hierarchy3"/>
    <dgm:cxn modelId="{F05425E1-2131-D74D-A1C6-802899219328}" srcId="{970810CD-9DD9-894D-AC53-670F4B46127A}" destId="{A9BE5705-F6B6-8940-B8E0-7274784C59E2}" srcOrd="0" destOrd="0" parTransId="{1D063A98-8445-4C4A-A23B-B640638D3CE5}" sibTransId="{2831E6F3-44BA-F643-86E9-169EA942600A}"/>
    <dgm:cxn modelId="{AE9B8A5D-B913-664A-AFF6-BA21F8BB3F4B}" type="presOf" srcId="{A9BE5705-F6B6-8940-B8E0-7274784C59E2}" destId="{02E30665-AAF5-6C4B-9868-A960AD0276E4}" srcOrd="0" destOrd="0" presId="urn:microsoft.com/office/officeart/2005/8/layout/hierarchy3"/>
    <dgm:cxn modelId="{AE30014F-455F-0945-88EE-09A8B3555340}" type="presOf" srcId="{E2682861-2925-7446-A3B4-E43A83EC8EA0}" destId="{D5C5FE53-B55E-7343-9BBD-5CC6366FA885}" srcOrd="0" destOrd="0" presId="urn:microsoft.com/office/officeart/2005/8/layout/hierarchy3"/>
    <dgm:cxn modelId="{C5BF2B4E-2D27-3443-8A0A-1FD279E80E4A}" srcId="{970810CD-9DD9-894D-AC53-670F4B46127A}" destId="{6FC36A08-CA1B-BE44-A522-6B6BC3E2EF76}" srcOrd="1" destOrd="0" parTransId="{D8BBF841-C402-5848-8FF7-EAFE9AF85F62}" sibTransId="{6C7DA8BE-FC5C-9847-BE9F-07C41F4142D1}"/>
    <dgm:cxn modelId="{48BC4789-DC95-2D4C-8E25-218DFC3384C6}" type="presOf" srcId="{0C131F0A-C4AE-C740-9329-DF7E8BF6AAF8}" destId="{F2F6876C-B2EE-D142-91F3-10E11E83BDD4}" srcOrd="0" destOrd="0" presId="urn:microsoft.com/office/officeart/2005/8/layout/hierarchy3"/>
    <dgm:cxn modelId="{93DFE59B-0E76-A04D-AFCC-6F7FA1AF0E86}" type="presParOf" srcId="{51880583-964F-CD46-8897-F4BCB67CBCDA}" destId="{C46B8914-A8F0-034F-AEAD-3318DB8594DE}" srcOrd="0" destOrd="0" presId="urn:microsoft.com/office/officeart/2005/8/layout/hierarchy3"/>
    <dgm:cxn modelId="{9C6F0657-13CC-884A-9842-C52778101A1E}" type="presParOf" srcId="{C46B8914-A8F0-034F-AEAD-3318DB8594DE}" destId="{35BD39B1-9B01-C446-A79D-99A9ED6F765D}" srcOrd="0" destOrd="0" presId="urn:microsoft.com/office/officeart/2005/8/layout/hierarchy3"/>
    <dgm:cxn modelId="{67C133A9-7DA3-D04C-819D-A186C04A9A7B}" type="presParOf" srcId="{35BD39B1-9B01-C446-A79D-99A9ED6F765D}" destId="{02E30665-AAF5-6C4B-9868-A960AD0276E4}" srcOrd="0" destOrd="0" presId="urn:microsoft.com/office/officeart/2005/8/layout/hierarchy3"/>
    <dgm:cxn modelId="{AD921665-12A6-884C-88F4-A279F08F7CD3}" type="presParOf" srcId="{35BD39B1-9B01-C446-A79D-99A9ED6F765D}" destId="{E8795A5A-5FBD-DF4E-BAC0-768C8331F3D1}" srcOrd="1" destOrd="0" presId="urn:microsoft.com/office/officeart/2005/8/layout/hierarchy3"/>
    <dgm:cxn modelId="{8C096CB6-BD5A-2B4A-B4E2-8C4D37F5B5A5}" type="presParOf" srcId="{C46B8914-A8F0-034F-AEAD-3318DB8594DE}" destId="{E6352DF7-6FD2-7A40-929F-EE9FB46C75A1}" srcOrd="1" destOrd="0" presId="urn:microsoft.com/office/officeart/2005/8/layout/hierarchy3"/>
    <dgm:cxn modelId="{6B931E13-A137-C84C-95C0-AF5671FF7AF0}" type="presParOf" srcId="{E6352DF7-6FD2-7A40-929F-EE9FB46C75A1}" destId="{F2F6876C-B2EE-D142-91F3-10E11E83BDD4}" srcOrd="0" destOrd="0" presId="urn:microsoft.com/office/officeart/2005/8/layout/hierarchy3"/>
    <dgm:cxn modelId="{2260B108-BF14-164E-BA07-1C8912A15C7B}" type="presParOf" srcId="{E6352DF7-6FD2-7A40-929F-EE9FB46C75A1}" destId="{44BF86D1-1B59-514D-8DC4-501A1E1ED2A8}" srcOrd="1" destOrd="0" presId="urn:microsoft.com/office/officeart/2005/8/layout/hierarchy3"/>
    <dgm:cxn modelId="{3490D5E5-9582-E549-AC86-1B5B09004A4C}" type="presParOf" srcId="{E6352DF7-6FD2-7A40-929F-EE9FB46C75A1}" destId="{DA37390F-7B3E-3040-93A9-B2F15B117E9F}" srcOrd="2" destOrd="0" presId="urn:microsoft.com/office/officeart/2005/8/layout/hierarchy3"/>
    <dgm:cxn modelId="{5F68F53E-344F-874C-974A-0E2182351975}" type="presParOf" srcId="{E6352DF7-6FD2-7A40-929F-EE9FB46C75A1}" destId="{59B86F57-5A5A-4D4D-AA9D-60A4E0A89C3D}" srcOrd="3" destOrd="0" presId="urn:microsoft.com/office/officeart/2005/8/layout/hierarchy3"/>
    <dgm:cxn modelId="{A6A73D9E-876B-744A-B37D-3D15DE41A31E}" type="presParOf" srcId="{51880583-964F-CD46-8897-F4BCB67CBCDA}" destId="{CBFA2904-B309-5E44-BC2A-0BA91DFA3944}" srcOrd="1" destOrd="0" presId="urn:microsoft.com/office/officeart/2005/8/layout/hierarchy3"/>
    <dgm:cxn modelId="{EE751E56-67E4-7140-967C-48A050F6858A}" type="presParOf" srcId="{CBFA2904-B309-5E44-BC2A-0BA91DFA3944}" destId="{93424381-40E0-E340-8B4B-10C17F906170}" srcOrd="0" destOrd="0" presId="urn:microsoft.com/office/officeart/2005/8/layout/hierarchy3"/>
    <dgm:cxn modelId="{8C339A9B-283F-804E-9C54-68B92EAE1969}" type="presParOf" srcId="{93424381-40E0-E340-8B4B-10C17F906170}" destId="{E0E17033-0A54-4C45-8A67-8C76A35817C0}" srcOrd="0" destOrd="0" presId="urn:microsoft.com/office/officeart/2005/8/layout/hierarchy3"/>
    <dgm:cxn modelId="{2F07D71C-31AE-B94B-9B0A-DFA1B57F8939}" type="presParOf" srcId="{93424381-40E0-E340-8B4B-10C17F906170}" destId="{6C2A5EF1-563C-9F45-B2C9-35588ECA754B}" srcOrd="1" destOrd="0" presId="urn:microsoft.com/office/officeart/2005/8/layout/hierarchy3"/>
    <dgm:cxn modelId="{6CE6523B-59CA-214E-AC9E-A1D3ADC61135}" type="presParOf" srcId="{CBFA2904-B309-5E44-BC2A-0BA91DFA3944}" destId="{B68304DD-4AFB-A442-A26B-B5F0A16C8D5C}" srcOrd="1" destOrd="0" presId="urn:microsoft.com/office/officeart/2005/8/layout/hierarchy3"/>
    <dgm:cxn modelId="{DFF793C7-8EDC-0E46-A60B-7799C88127DA}" type="presParOf" srcId="{B68304DD-4AFB-A442-A26B-B5F0A16C8D5C}" destId="{3A73B91B-231E-2340-9AEE-DE2942CFCA68}" srcOrd="0" destOrd="0" presId="urn:microsoft.com/office/officeart/2005/8/layout/hierarchy3"/>
    <dgm:cxn modelId="{239519E4-B99E-264A-97DB-98314AA949F3}" type="presParOf" srcId="{B68304DD-4AFB-A442-A26B-B5F0A16C8D5C}" destId="{DEDA7A63-438E-E44D-8E5E-9AE1DA141F96}" srcOrd="1" destOrd="0" presId="urn:microsoft.com/office/officeart/2005/8/layout/hierarchy3"/>
    <dgm:cxn modelId="{D422EFE3-0802-8F42-BB4C-4FB81F3784BD}" type="presParOf" srcId="{B68304DD-4AFB-A442-A26B-B5F0A16C8D5C}" destId="{D5C5FE53-B55E-7343-9BBD-5CC6366FA885}" srcOrd="2" destOrd="0" presId="urn:microsoft.com/office/officeart/2005/8/layout/hierarchy3"/>
    <dgm:cxn modelId="{D128B1E3-8106-E44F-AE42-5A1477CA5A89}" type="presParOf" srcId="{B68304DD-4AFB-A442-A26B-B5F0A16C8D5C}" destId="{534DA602-FD87-9A41-AF57-EDB70A6DA9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30665-AAF5-6C4B-9868-A960AD0276E4}">
      <dsp:nvSpPr>
        <dsp:cNvPr id="0" name=""/>
        <dsp:cNvSpPr/>
      </dsp:nvSpPr>
      <dsp:spPr>
        <a:xfrm>
          <a:off x="559142" y="1349"/>
          <a:ext cx="2832371" cy="141618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 Bandwidth Advantage</a:t>
          </a:r>
          <a:endParaRPr lang="en-US" sz="3000" kern="1200" dirty="0"/>
        </a:p>
      </dsp:txBody>
      <dsp:txXfrm>
        <a:off x="600621" y="42828"/>
        <a:ext cx="2749413" cy="1333227"/>
      </dsp:txXfrm>
    </dsp:sp>
    <dsp:sp modelId="{F2F6876C-B2EE-D142-91F3-10E11E83BDD4}">
      <dsp:nvSpPr>
        <dsp:cNvPr id="0" name=""/>
        <dsp:cNvSpPr/>
      </dsp:nvSpPr>
      <dsp:spPr>
        <a:xfrm>
          <a:off x="842379" y="1417535"/>
          <a:ext cx="283237" cy="1062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139"/>
              </a:lnTo>
              <a:lnTo>
                <a:pt x="283237" y="10621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F86D1-1B59-514D-8DC4-501A1E1ED2A8}">
      <dsp:nvSpPr>
        <dsp:cNvPr id="0" name=""/>
        <dsp:cNvSpPr/>
      </dsp:nvSpPr>
      <dsp:spPr>
        <a:xfrm>
          <a:off x="1125616" y="1771582"/>
          <a:ext cx="3213699" cy="141618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dirty="0" smtClean="0"/>
            <a:t>More bandwidth everywhere, at prices such that the average person has more bandwidth than in other countries</a:t>
          </a:r>
          <a:endParaRPr lang="en-US" sz="1500" b="1" i="0" kern="1200" dirty="0"/>
        </a:p>
      </dsp:txBody>
      <dsp:txXfrm>
        <a:off x="1167095" y="1813061"/>
        <a:ext cx="3130741" cy="1333227"/>
      </dsp:txXfrm>
    </dsp:sp>
    <dsp:sp modelId="{DA37390F-7B3E-3040-93A9-B2F15B117E9F}">
      <dsp:nvSpPr>
        <dsp:cNvPr id="0" name=""/>
        <dsp:cNvSpPr/>
      </dsp:nvSpPr>
      <dsp:spPr>
        <a:xfrm>
          <a:off x="842379" y="1417535"/>
          <a:ext cx="283237" cy="2832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2371"/>
              </a:lnTo>
              <a:lnTo>
                <a:pt x="283237" y="283237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86F57-5A5A-4D4D-AA9D-60A4E0A89C3D}">
      <dsp:nvSpPr>
        <dsp:cNvPr id="0" name=""/>
        <dsp:cNvSpPr/>
      </dsp:nvSpPr>
      <dsp:spPr>
        <a:xfrm>
          <a:off x="1125616" y="3541814"/>
          <a:ext cx="2265897" cy="1416185"/>
        </a:xfrm>
        <a:prstGeom prst="roundRect">
          <a:avLst>
            <a:gd name="adj" fmla="val 10000"/>
          </a:avLst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dirty="0" smtClean="0"/>
            <a:t>What we used to have; What Korea, Japan and others have now; What we are unlikely to ever have ever again</a:t>
          </a:r>
          <a:endParaRPr lang="en-US" sz="1500" b="1" i="0" kern="1200" dirty="0"/>
        </a:p>
      </dsp:txBody>
      <dsp:txXfrm>
        <a:off x="1167095" y="3583293"/>
        <a:ext cx="2182939" cy="1333227"/>
      </dsp:txXfrm>
    </dsp:sp>
    <dsp:sp modelId="{E0E17033-0A54-4C45-8A67-8C76A35817C0}">
      <dsp:nvSpPr>
        <dsp:cNvPr id="0" name=""/>
        <dsp:cNvSpPr/>
      </dsp:nvSpPr>
      <dsp:spPr>
        <a:xfrm>
          <a:off x="4480934" y="1349"/>
          <a:ext cx="2832371" cy="1416185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 Strategic Bandwidth Advantage</a:t>
          </a:r>
          <a:endParaRPr lang="en-US" sz="3000" kern="1200" dirty="0"/>
        </a:p>
      </dsp:txBody>
      <dsp:txXfrm>
        <a:off x="4522413" y="42828"/>
        <a:ext cx="2749413" cy="1333227"/>
      </dsp:txXfrm>
    </dsp:sp>
    <dsp:sp modelId="{3A73B91B-231E-2340-9AEE-DE2942CFCA68}">
      <dsp:nvSpPr>
        <dsp:cNvPr id="0" name=""/>
        <dsp:cNvSpPr/>
      </dsp:nvSpPr>
      <dsp:spPr>
        <a:xfrm>
          <a:off x="4764172" y="1417535"/>
          <a:ext cx="283237" cy="1062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2139"/>
              </a:lnTo>
              <a:lnTo>
                <a:pt x="283237" y="10621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A7A63-438E-E44D-8E5E-9AE1DA141F96}">
      <dsp:nvSpPr>
        <dsp:cNvPr id="0" name=""/>
        <dsp:cNvSpPr/>
      </dsp:nvSpPr>
      <dsp:spPr>
        <a:xfrm>
          <a:off x="5047409" y="1771582"/>
          <a:ext cx="3372856" cy="141618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dirty="0" smtClean="0"/>
            <a:t>Fast enough and cheap enough bandwidth to the right places to provide an advantage over other countries in driving bandwidth based innovation and economic growth</a:t>
          </a:r>
          <a:endParaRPr lang="en-US" sz="1500" b="1" i="0" kern="1200" dirty="0"/>
        </a:p>
      </dsp:txBody>
      <dsp:txXfrm>
        <a:off x="5088888" y="1813061"/>
        <a:ext cx="3289898" cy="1333227"/>
      </dsp:txXfrm>
    </dsp:sp>
    <dsp:sp modelId="{D5C5FE53-B55E-7343-9BBD-5CC6366FA885}">
      <dsp:nvSpPr>
        <dsp:cNvPr id="0" name=""/>
        <dsp:cNvSpPr/>
      </dsp:nvSpPr>
      <dsp:spPr>
        <a:xfrm>
          <a:off x="4764172" y="1417535"/>
          <a:ext cx="283237" cy="2832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2371"/>
              </a:lnTo>
              <a:lnTo>
                <a:pt x="283237" y="283237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DA602-FD87-9A41-AF57-EDB70A6DA9B3}">
      <dsp:nvSpPr>
        <dsp:cNvPr id="0" name=""/>
        <dsp:cNvSpPr/>
      </dsp:nvSpPr>
      <dsp:spPr>
        <a:xfrm>
          <a:off x="5047409" y="3541814"/>
          <a:ext cx="2265897" cy="1416185"/>
        </a:xfrm>
        <a:prstGeom prst="roundRect">
          <a:avLst>
            <a:gd name="adj" fmla="val 10000"/>
          </a:avLst>
        </a:prstGeom>
        <a:solidFill>
          <a:srgbClr val="FFFF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dirty="0" smtClean="0"/>
            <a:t>What University R&amp;E networks gave us in the first two decades of the Public Internet;  what our country can achieve; what our communities want</a:t>
          </a:r>
          <a:endParaRPr lang="en-US" sz="1500" b="1" i="0" kern="1200" dirty="0"/>
        </a:p>
      </dsp:txBody>
      <dsp:txXfrm>
        <a:off x="5088888" y="3583293"/>
        <a:ext cx="2182939" cy="1333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5618" y="2957158"/>
            <a:ext cx="5622581" cy="6432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9100" y="3677133"/>
            <a:ext cx="48133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33600"/>
            <a:ext cx="1663700" cy="21526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6772"/>
          <a:stretch/>
        </p:blipFill>
        <p:spPr bwMode="auto">
          <a:xfrm>
            <a:off x="0" y="0"/>
            <a:ext cx="91471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33600"/>
            <a:ext cx="1663700" cy="21526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6772"/>
          <a:stretch/>
        </p:blipFill>
        <p:spPr bwMode="auto">
          <a:xfrm>
            <a:off x="0" y="0"/>
            <a:ext cx="91471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3000" y="623668"/>
            <a:ext cx="6108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dirty="0" smtClean="0">
                <a:solidFill>
                  <a:srgbClr val="33CB33"/>
                </a:solidFill>
              </a:rPr>
              <a:t>The University Community Next Generation Innovation Project</a:t>
            </a:r>
            <a:endParaRPr lang="en-US" sz="1400" b="0" i="1" dirty="0">
              <a:solidFill>
                <a:srgbClr val="33CB33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8" t="17723" r="57155" b="45524"/>
          <a:stretch/>
        </p:blipFill>
        <p:spPr>
          <a:xfrm>
            <a:off x="1256707" y="298940"/>
            <a:ext cx="924957" cy="364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53"/>
          <a:stretch/>
        </p:blipFill>
        <p:spPr>
          <a:xfrm>
            <a:off x="174506" y="152400"/>
            <a:ext cx="1008939" cy="9906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959100" y="2743200"/>
            <a:ext cx="5194300" cy="533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044C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971800" y="3352800"/>
            <a:ext cx="3822700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solidFill>
                  <a:srgbClr val="00044C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080868"/>
            <a:ext cx="9144000" cy="0"/>
          </a:xfrm>
          <a:prstGeom prst="line">
            <a:avLst/>
          </a:prstGeom>
          <a:ln w="63500">
            <a:solidFill>
              <a:srgbClr val="007A37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6446727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CONFIDENTIAL</a:t>
            </a:r>
            <a:r>
              <a:rPr lang="en-US" sz="1400" b="1" baseline="0" dirty="0" smtClean="0">
                <a:solidFill>
                  <a:srgbClr val="FF0000"/>
                </a:solidFill>
              </a:rPr>
              <a:t> – NOT INTENDED FOR DISTRIBUTION BEYOND GIG.U MEMBERSHIP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8876"/>
            <a:ext cx="665480" cy="86106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080868"/>
            <a:ext cx="9144000" cy="0"/>
          </a:xfrm>
          <a:prstGeom prst="line">
            <a:avLst/>
          </a:prstGeom>
          <a:ln w="63500">
            <a:solidFill>
              <a:srgbClr val="007A37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1A30A-4B75-3E41-B427-5F5FEB29BB38}" type="datetimeFigureOut">
              <a:rPr lang="en-US" smtClean="0"/>
              <a:pPr/>
              <a:t>3/24/13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2444"/>
            <a:ext cx="8229600" cy="4873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405F-2381-4848-8A74-148B2BBFC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FCC Gigabit Communities Workshop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3772" y="4485975"/>
            <a:ext cx="5499099" cy="1517029"/>
          </a:xfrm>
        </p:spPr>
        <p:txBody>
          <a:bodyPr>
            <a:normAutofit/>
          </a:bodyPr>
          <a:lstStyle/>
          <a:p>
            <a:r>
              <a:rPr lang="en-US" dirty="0" smtClean="0"/>
              <a:t>Blair Levin</a:t>
            </a:r>
          </a:p>
          <a:p>
            <a:r>
              <a:rPr lang="en-US" dirty="0" smtClean="0"/>
              <a:t>Executive Director, </a:t>
            </a:r>
            <a:r>
              <a:rPr lang="en-US" dirty="0" err="1" smtClean="0"/>
              <a:t>Gig.U</a:t>
            </a:r>
            <a:endParaRPr lang="en-US" dirty="0" smtClean="0"/>
          </a:p>
          <a:p>
            <a:r>
              <a:rPr lang="en-US" dirty="0" smtClean="0"/>
              <a:t>March 27,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99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01" y="60397"/>
            <a:ext cx="8549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Which, as recent projects demonstrate, can also be driven by forces within the local community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69148"/>
              </p:ext>
            </p:extLst>
          </p:nvPr>
        </p:nvGraphicFramePr>
        <p:xfrm>
          <a:off x="670003" y="2359984"/>
          <a:ext cx="8036997" cy="1095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624"/>
                <a:gridCol w="1828122"/>
                <a:gridCol w="747735"/>
                <a:gridCol w="751486"/>
                <a:gridCol w="751485"/>
                <a:gridCol w="974488"/>
                <a:gridCol w="1721057"/>
              </a:tblGrid>
              <a:tr h="5247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Sector /opportunity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Ecosystem change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CapEx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Risk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Revenue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System</a:t>
                      </a:r>
                      <a:r>
                        <a:rPr lang="en-US" sz="1400" baseline="0" dirty="0" smtClean="0"/>
                        <a:t> Benefits</a:t>
                      </a:r>
                      <a:endParaRPr lang="en-US" sz="1400" dirty="0"/>
                    </a:p>
                  </a:txBody>
                  <a:tcPr anchor="ctr"/>
                </a:tc>
              </a:tr>
              <a:tr h="5709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Google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Deals</a:t>
                      </a:r>
                      <a:r>
                        <a:rPr lang="en-US" sz="1400" baseline="0" dirty="0" smtClean="0"/>
                        <a:t> with City, State, and Utilities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865365" y="4343400"/>
            <a:ext cx="5592835" cy="12954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is also what Seattle and Chicago did and other Gig.U communities are in the process of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7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There are many beneficiaries of improved networks who have a role in improving the math </a:t>
            </a:r>
          </a:p>
        </p:txBody>
      </p:sp>
      <p:sp>
        <p:nvSpPr>
          <p:cNvPr id="7" name="Freeform 6"/>
          <p:cNvSpPr/>
          <p:nvPr/>
        </p:nvSpPr>
        <p:spPr>
          <a:xfrm>
            <a:off x="776532" y="1252538"/>
            <a:ext cx="4741659" cy="1523007"/>
          </a:xfrm>
          <a:custGeom>
            <a:avLst/>
            <a:gdLst>
              <a:gd name="connsiteX0" fmla="*/ 0 w 4741659"/>
              <a:gd name="connsiteY0" fmla="*/ 253840 h 1523007"/>
              <a:gd name="connsiteX1" fmla="*/ 253840 w 4741659"/>
              <a:gd name="connsiteY1" fmla="*/ 0 h 1523007"/>
              <a:gd name="connsiteX2" fmla="*/ 4487819 w 4741659"/>
              <a:gd name="connsiteY2" fmla="*/ 0 h 1523007"/>
              <a:gd name="connsiteX3" fmla="*/ 4741659 w 4741659"/>
              <a:gd name="connsiteY3" fmla="*/ 253840 h 1523007"/>
              <a:gd name="connsiteX4" fmla="*/ 4741659 w 4741659"/>
              <a:gd name="connsiteY4" fmla="*/ 1269167 h 1523007"/>
              <a:gd name="connsiteX5" fmla="*/ 4487819 w 4741659"/>
              <a:gd name="connsiteY5" fmla="*/ 1523007 h 1523007"/>
              <a:gd name="connsiteX6" fmla="*/ 253840 w 4741659"/>
              <a:gd name="connsiteY6" fmla="*/ 1523007 h 1523007"/>
              <a:gd name="connsiteX7" fmla="*/ 0 w 4741659"/>
              <a:gd name="connsiteY7" fmla="*/ 1269167 h 1523007"/>
              <a:gd name="connsiteX8" fmla="*/ 0 w 4741659"/>
              <a:gd name="connsiteY8" fmla="*/ 253840 h 152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1659" h="1523007">
                <a:moveTo>
                  <a:pt x="0" y="253840"/>
                </a:moveTo>
                <a:cubicBezTo>
                  <a:pt x="0" y="113648"/>
                  <a:pt x="113648" y="0"/>
                  <a:pt x="253840" y="0"/>
                </a:cubicBezTo>
                <a:lnTo>
                  <a:pt x="4487819" y="0"/>
                </a:lnTo>
                <a:cubicBezTo>
                  <a:pt x="4628011" y="0"/>
                  <a:pt x="4741659" y="113648"/>
                  <a:pt x="4741659" y="253840"/>
                </a:cubicBezTo>
                <a:lnTo>
                  <a:pt x="4741659" y="1269167"/>
                </a:lnTo>
                <a:cubicBezTo>
                  <a:pt x="4741659" y="1409359"/>
                  <a:pt x="4628011" y="1523007"/>
                  <a:pt x="4487819" y="1523007"/>
                </a:cubicBezTo>
                <a:lnTo>
                  <a:pt x="253840" y="1523007"/>
                </a:lnTo>
                <a:cubicBezTo>
                  <a:pt x="113648" y="1523007"/>
                  <a:pt x="0" y="1409359"/>
                  <a:pt x="0" y="1269167"/>
                </a:cubicBezTo>
                <a:lnTo>
                  <a:pt x="0" y="2538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77" tIns="156262" rIns="238177" bIns="156262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State and Local governments</a:t>
            </a:r>
            <a:endParaRPr lang="en-US" sz="4300" kern="1200" dirty="0"/>
          </a:p>
        </p:txBody>
      </p:sp>
      <p:sp>
        <p:nvSpPr>
          <p:cNvPr id="9" name="Freeform 8"/>
          <p:cNvSpPr/>
          <p:nvPr/>
        </p:nvSpPr>
        <p:spPr>
          <a:xfrm>
            <a:off x="776532" y="2927846"/>
            <a:ext cx="4741659" cy="1523007"/>
          </a:xfrm>
          <a:custGeom>
            <a:avLst/>
            <a:gdLst>
              <a:gd name="connsiteX0" fmla="*/ 0 w 4741659"/>
              <a:gd name="connsiteY0" fmla="*/ 253840 h 1523007"/>
              <a:gd name="connsiteX1" fmla="*/ 253840 w 4741659"/>
              <a:gd name="connsiteY1" fmla="*/ 0 h 1523007"/>
              <a:gd name="connsiteX2" fmla="*/ 4487819 w 4741659"/>
              <a:gd name="connsiteY2" fmla="*/ 0 h 1523007"/>
              <a:gd name="connsiteX3" fmla="*/ 4741659 w 4741659"/>
              <a:gd name="connsiteY3" fmla="*/ 253840 h 1523007"/>
              <a:gd name="connsiteX4" fmla="*/ 4741659 w 4741659"/>
              <a:gd name="connsiteY4" fmla="*/ 1269167 h 1523007"/>
              <a:gd name="connsiteX5" fmla="*/ 4487819 w 4741659"/>
              <a:gd name="connsiteY5" fmla="*/ 1523007 h 1523007"/>
              <a:gd name="connsiteX6" fmla="*/ 253840 w 4741659"/>
              <a:gd name="connsiteY6" fmla="*/ 1523007 h 1523007"/>
              <a:gd name="connsiteX7" fmla="*/ 0 w 4741659"/>
              <a:gd name="connsiteY7" fmla="*/ 1269167 h 1523007"/>
              <a:gd name="connsiteX8" fmla="*/ 0 w 4741659"/>
              <a:gd name="connsiteY8" fmla="*/ 253840 h 152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1659" h="1523007">
                <a:moveTo>
                  <a:pt x="0" y="253840"/>
                </a:moveTo>
                <a:cubicBezTo>
                  <a:pt x="0" y="113648"/>
                  <a:pt x="113648" y="0"/>
                  <a:pt x="253840" y="0"/>
                </a:cubicBezTo>
                <a:lnTo>
                  <a:pt x="4487819" y="0"/>
                </a:lnTo>
                <a:cubicBezTo>
                  <a:pt x="4628011" y="0"/>
                  <a:pt x="4741659" y="113648"/>
                  <a:pt x="4741659" y="253840"/>
                </a:cubicBezTo>
                <a:lnTo>
                  <a:pt x="4741659" y="1269167"/>
                </a:lnTo>
                <a:cubicBezTo>
                  <a:pt x="4741659" y="1409359"/>
                  <a:pt x="4628011" y="1523007"/>
                  <a:pt x="4487819" y="1523007"/>
                </a:cubicBezTo>
                <a:lnTo>
                  <a:pt x="253840" y="1523007"/>
                </a:lnTo>
                <a:cubicBezTo>
                  <a:pt x="113648" y="1523007"/>
                  <a:pt x="0" y="1409359"/>
                  <a:pt x="0" y="1269167"/>
                </a:cubicBezTo>
                <a:lnTo>
                  <a:pt x="0" y="2538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77" tIns="156262" rIns="238177" bIns="156262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Anchor Institutions</a:t>
            </a:r>
            <a:endParaRPr lang="en-US" sz="43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776532" y="4603155"/>
            <a:ext cx="4741659" cy="1523007"/>
          </a:xfrm>
          <a:custGeom>
            <a:avLst/>
            <a:gdLst>
              <a:gd name="connsiteX0" fmla="*/ 0 w 4741659"/>
              <a:gd name="connsiteY0" fmla="*/ 253840 h 1523007"/>
              <a:gd name="connsiteX1" fmla="*/ 253840 w 4741659"/>
              <a:gd name="connsiteY1" fmla="*/ 0 h 1523007"/>
              <a:gd name="connsiteX2" fmla="*/ 4487819 w 4741659"/>
              <a:gd name="connsiteY2" fmla="*/ 0 h 1523007"/>
              <a:gd name="connsiteX3" fmla="*/ 4741659 w 4741659"/>
              <a:gd name="connsiteY3" fmla="*/ 253840 h 1523007"/>
              <a:gd name="connsiteX4" fmla="*/ 4741659 w 4741659"/>
              <a:gd name="connsiteY4" fmla="*/ 1269167 h 1523007"/>
              <a:gd name="connsiteX5" fmla="*/ 4487819 w 4741659"/>
              <a:gd name="connsiteY5" fmla="*/ 1523007 h 1523007"/>
              <a:gd name="connsiteX6" fmla="*/ 253840 w 4741659"/>
              <a:gd name="connsiteY6" fmla="*/ 1523007 h 1523007"/>
              <a:gd name="connsiteX7" fmla="*/ 0 w 4741659"/>
              <a:gd name="connsiteY7" fmla="*/ 1269167 h 1523007"/>
              <a:gd name="connsiteX8" fmla="*/ 0 w 4741659"/>
              <a:gd name="connsiteY8" fmla="*/ 253840 h 152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1659" h="1523007">
                <a:moveTo>
                  <a:pt x="0" y="253840"/>
                </a:moveTo>
                <a:cubicBezTo>
                  <a:pt x="0" y="113648"/>
                  <a:pt x="113648" y="0"/>
                  <a:pt x="253840" y="0"/>
                </a:cubicBezTo>
                <a:lnTo>
                  <a:pt x="4487819" y="0"/>
                </a:lnTo>
                <a:cubicBezTo>
                  <a:pt x="4628011" y="0"/>
                  <a:pt x="4741659" y="113648"/>
                  <a:pt x="4741659" y="253840"/>
                </a:cubicBezTo>
                <a:lnTo>
                  <a:pt x="4741659" y="1269167"/>
                </a:lnTo>
                <a:cubicBezTo>
                  <a:pt x="4741659" y="1409359"/>
                  <a:pt x="4628011" y="1523007"/>
                  <a:pt x="4487819" y="1523007"/>
                </a:cubicBezTo>
                <a:lnTo>
                  <a:pt x="253840" y="1523007"/>
                </a:lnTo>
                <a:cubicBezTo>
                  <a:pt x="113648" y="1523007"/>
                  <a:pt x="0" y="1409359"/>
                  <a:pt x="0" y="1269167"/>
                </a:cubicBezTo>
                <a:lnTo>
                  <a:pt x="0" y="2538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8177" tIns="156262" rIns="238177" bIns="156262" numCol="1" spcCol="1270" anchor="ctr" anchorCtr="0">
            <a:noAutofit/>
          </a:bodyPr>
          <a:lstStyle/>
          <a:p>
            <a:pPr lvl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300" kern="1200" dirty="0" smtClean="0"/>
              <a:t>Federal government</a:t>
            </a:r>
            <a:endParaRPr lang="en-US" sz="4300" kern="1200" dirty="0"/>
          </a:p>
        </p:txBody>
      </p:sp>
    </p:spTree>
    <p:extLst>
      <p:ext uri="{BB962C8B-B14F-4D97-AF65-F5344CB8AC3E}">
        <p14:creationId xmlns:p14="http://schemas.microsoft.com/office/powerpoint/2010/main" val="1833350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There are many beneficiaries of improved networks who have a role in improving the math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76532" y="1252538"/>
            <a:ext cx="7908155" cy="4873624"/>
            <a:chOff x="776532" y="1252538"/>
            <a:chExt cx="7908155" cy="4873624"/>
          </a:xfrm>
        </p:grpSpPr>
        <p:sp>
          <p:nvSpPr>
            <p:cNvPr id="6" name="Freeform 5"/>
            <p:cNvSpPr/>
            <p:nvPr/>
          </p:nvSpPr>
          <p:spPr>
            <a:xfrm>
              <a:off x="5518191" y="1252538"/>
              <a:ext cx="3166495" cy="1523007"/>
            </a:xfrm>
            <a:custGeom>
              <a:avLst/>
              <a:gdLst>
                <a:gd name="connsiteX0" fmla="*/ 0 w 3166496"/>
                <a:gd name="connsiteY0" fmla="*/ 190376 h 1523007"/>
                <a:gd name="connsiteX1" fmla="*/ 2404993 w 3166496"/>
                <a:gd name="connsiteY1" fmla="*/ 190376 h 1523007"/>
                <a:gd name="connsiteX2" fmla="*/ 2404993 w 3166496"/>
                <a:gd name="connsiteY2" fmla="*/ 0 h 1523007"/>
                <a:gd name="connsiteX3" fmla="*/ 3166496 w 3166496"/>
                <a:gd name="connsiteY3" fmla="*/ 761504 h 1523007"/>
                <a:gd name="connsiteX4" fmla="*/ 2404993 w 3166496"/>
                <a:gd name="connsiteY4" fmla="*/ 1523007 h 1523007"/>
                <a:gd name="connsiteX5" fmla="*/ 2404993 w 3166496"/>
                <a:gd name="connsiteY5" fmla="*/ 1332631 h 1523007"/>
                <a:gd name="connsiteX6" fmla="*/ 0 w 3166496"/>
                <a:gd name="connsiteY6" fmla="*/ 1332631 h 1523007"/>
                <a:gd name="connsiteX7" fmla="*/ 0 w 3166496"/>
                <a:gd name="connsiteY7" fmla="*/ 190376 h 152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6496" h="1523007">
                  <a:moveTo>
                    <a:pt x="0" y="190376"/>
                  </a:moveTo>
                  <a:lnTo>
                    <a:pt x="2404993" y="190376"/>
                  </a:lnTo>
                  <a:lnTo>
                    <a:pt x="2404993" y="0"/>
                  </a:lnTo>
                  <a:lnTo>
                    <a:pt x="3166496" y="761504"/>
                  </a:lnTo>
                  <a:lnTo>
                    <a:pt x="2404993" y="1523007"/>
                  </a:lnTo>
                  <a:lnTo>
                    <a:pt x="2404993" y="1332631"/>
                  </a:lnTo>
                  <a:lnTo>
                    <a:pt x="0" y="1332631"/>
                  </a:lnTo>
                  <a:lnTo>
                    <a:pt x="0" y="190376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880" tIns="207521" rIns="588273" bIns="207521" numCol="1" spcCol="1270" anchor="ctr" anchorCtr="0">
              <a:noAutofit/>
            </a:bodyPr>
            <a:lstStyle/>
            <a:p>
              <a:pPr marL="0" lvl="1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700" kern="1200" dirty="0" smtClean="0"/>
                <a:t>Involved in current projects</a:t>
              </a:r>
              <a:endParaRPr lang="en-US" sz="27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776532" y="1252538"/>
              <a:ext cx="4741659" cy="1523007"/>
            </a:xfrm>
            <a:custGeom>
              <a:avLst/>
              <a:gdLst>
                <a:gd name="connsiteX0" fmla="*/ 0 w 4741659"/>
                <a:gd name="connsiteY0" fmla="*/ 253840 h 1523007"/>
                <a:gd name="connsiteX1" fmla="*/ 253840 w 4741659"/>
                <a:gd name="connsiteY1" fmla="*/ 0 h 1523007"/>
                <a:gd name="connsiteX2" fmla="*/ 4487819 w 4741659"/>
                <a:gd name="connsiteY2" fmla="*/ 0 h 1523007"/>
                <a:gd name="connsiteX3" fmla="*/ 4741659 w 4741659"/>
                <a:gd name="connsiteY3" fmla="*/ 253840 h 1523007"/>
                <a:gd name="connsiteX4" fmla="*/ 4741659 w 4741659"/>
                <a:gd name="connsiteY4" fmla="*/ 1269167 h 1523007"/>
                <a:gd name="connsiteX5" fmla="*/ 4487819 w 4741659"/>
                <a:gd name="connsiteY5" fmla="*/ 1523007 h 1523007"/>
                <a:gd name="connsiteX6" fmla="*/ 253840 w 4741659"/>
                <a:gd name="connsiteY6" fmla="*/ 1523007 h 1523007"/>
                <a:gd name="connsiteX7" fmla="*/ 0 w 4741659"/>
                <a:gd name="connsiteY7" fmla="*/ 1269167 h 1523007"/>
                <a:gd name="connsiteX8" fmla="*/ 0 w 4741659"/>
                <a:gd name="connsiteY8" fmla="*/ 253840 h 152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41659" h="1523007">
                  <a:moveTo>
                    <a:pt x="0" y="253840"/>
                  </a:moveTo>
                  <a:cubicBezTo>
                    <a:pt x="0" y="113648"/>
                    <a:pt x="113648" y="0"/>
                    <a:pt x="253840" y="0"/>
                  </a:cubicBezTo>
                  <a:lnTo>
                    <a:pt x="4487819" y="0"/>
                  </a:lnTo>
                  <a:cubicBezTo>
                    <a:pt x="4628011" y="0"/>
                    <a:pt x="4741659" y="113648"/>
                    <a:pt x="4741659" y="253840"/>
                  </a:cubicBezTo>
                  <a:lnTo>
                    <a:pt x="4741659" y="1269167"/>
                  </a:lnTo>
                  <a:cubicBezTo>
                    <a:pt x="4741659" y="1409359"/>
                    <a:pt x="4628011" y="1523007"/>
                    <a:pt x="4487819" y="1523007"/>
                  </a:cubicBezTo>
                  <a:lnTo>
                    <a:pt x="253840" y="1523007"/>
                  </a:lnTo>
                  <a:cubicBezTo>
                    <a:pt x="113648" y="1523007"/>
                    <a:pt x="0" y="1409359"/>
                    <a:pt x="0" y="1269167"/>
                  </a:cubicBezTo>
                  <a:lnTo>
                    <a:pt x="0" y="2538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8177" tIns="156262" rIns="238177" bIns="156262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300" kern="1200" dirty="0" smtClean="0"/>
                <a:t>State and Local governments</a:t>
              </a:r>
              <a:endParaRPr lang="en-US" sz="43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18191" y="2927846"/>
              <a:ext cx="3166496" cy="1523007"/>
            </a:xfrm>
            <a:custGeom>
              <a:avLst/>
              <a:gdLst>
                <a:gd name="connsiteX0" fmla="*/ 0 w 3166496"/>
                <a:gd name="connsiteY0" fmla="*/ 190376 h 1523007"/>
                <a:gd name="connsiteX1" fmla="*/ 2404993 w 3166496"/>
                <a:gd name="connsiteY1" fmla="*/ 190376 h 1523007"/>
                <a:gd name="connsiteX2" fmla="*/ 2404993 w 3166496"/>
                <a:gd name="connsiteY2" fmla="*/ 0 h 1523007"/>
                <a:gd name="connsiteX3" fmla="*/ 3166496 w 3166496"/>
                <a:gd name="connsiteY3" fmla="*/ 761504 h 1523007"/>
                <a:gd name="connsiteX4" fmla="*/ 2404993 w 3166496"/>
                <a:gd name="connsiteY4" fmla="*/ 1523007 h 1523007"/>
                <a:gd name="connsiteX5" fmla="*/ 2404993 w 3166496"/>
                <a:gd name="connsiteY5" fmla="*/ 1332631 h 1523007"/>
                <a:gd name="connsiteX6" fmla="*/ 0 w 3166496"/>
                <a:gd name="connsiteY6" fmla="*/ 1332631 h 1523007"/>
                <a:gd name="connsiteX7" fmla="*/ 0 w 3166496"/>
                <a:gd name="connsiteY7" fmla="*/ 190376 h 152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6496" h="1523007">
                  <a:moveTo>
                    <a:pt x="0" y="190376"/>
                  </a:moveTo>
                  <a:lnTo>
                    <a:pt x="2404993" y="190376"/>
                  </a:lnTo>
                  <a:lnTo>
                    <a:pt x="2404993" y="0"/>
                  </a:lnTo>
                  <a:lnTo>
                    <a:pt x="3166496" y="761504"/>
                  </a:lnTo>
                  <a:lnTo>
                    <a:pt x="2404993" y="1523007"/>
                  </a:lnTo>
                  <a:lnTo>
                    <a:pt x="2404993" y="1332631"/>
                  </a:lnTo>
                  <a:lnTo>
                    <a:pt x="0" y="1332631"/>
                  </a:lnTo>
                  <a:lnTo>
                    <a:pt x="0" y="190376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2880" tIns="207521" rIns="588273" bIns="207521" numCol="1" spcCol="1270" anchor="ctr" anchorCtr="0">
              <a:noAutofit/>
            </a:bodyPr>
            <a:lstStyle/>
            <a:p>
              <a:pPr marL="0" lvl="1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700" kern="1200" dirty="0" smtClean="0"/>
                <a:t>Involved in current projects</a:t>
              </a:r>
              <a:endParaRPr lang="en-US" sz="27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776532" y="2927846"/>
              <a:ext cx="4741659" cy="1523007"/>
            </a:xfrm>
            <a:custGeom>
              <a:avLst/>
              <a:gdLst>
                <a:gd name="connsiteX0" fmla="*/ 0 w 4741659"/>
                <a:gd name="connsiteY0" fmla="*/ 253840 h 1523007"/>
                <a:gd name="connsiteX1" fmla="*/ 253840 w 4741659"/>
                <a:gd name="connsiteY1" fmla="*/ 0 h 1523007"/>
                <a:gd name="connsiteX2" fmla="*/ 4487819 w 4741659"/>
                <a:gd name="connsiteY2" fmla="*/ 0 h 1523007"/>
                <a:gd name="connsiteX3" fmla="*/ 4741659 w 4741659"/>
                <a:gd name="connsiteY3" fmla="*/ 253840 h 1523007"/>
                <a:gd name="connsiteX4" fmla="*/ 4741659 w 4741659"/>
                <a:gd name="connsiteY4" fmla="*/ 1269167 h 1523007"/>
                <a:gd name="connsiteX5" fmla="*/ 4487819 w 4741659"/>
                <a:gd name="connsiteY5" fmla="*/ 1523007 h 1523007"/>
                <a:gd name="connsiteX6" fmla="*/ 253840 w 4741659"/>
                <a:gd name="connsiteY6" fmla="*/ 1523007 h 1523007"/>
                <a:gd name="connsiteX7" fmla="*/ 0 w 4741659"/>
                <a:gd name="connsiteY7" fmla="*/ 1269167 h 1523007"/>
                <a:gd name="connsiteX8" fmla="*/ 0 w 4741659"/>
                <a:gd name="connsiteY8" fmla="*/ 253840 h 152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41659" h="1523007">
                  <a:moveTo>
                    <a:pt x="0" y="253840"/>
                  </a:moveTo>
                  <a:cubicBezTo>
                    <a:pt x="0" y="113648"/>
                    <a:pt x="113648" y="0"/>
                    <a:pt x="253840" y="0"/>
                  </a:cubicBezTo>
                  <a:lnTo>
                    <a:pt x="4487819" y="0"/>
                  </a:lnTo>
                  <a:cubicBezTo>
                    <a:pt x="4628011" y="0"/>
                    <a:pt x="4741659" y="113648"/>
                    <a:pt x="4741659" y="253840"/>
                  </a:cubicBezTo>
                  <a:lnTo>
                    <a:pt x="4741659" y="1269167"/>
                  </a:lnTo>
                  <a:cubicBezTo>
                    <a:pt x="4741659" y="1409359"/>
                    <a:pt x="4628011" y="1523007"/>
                    <a:pt x="4487819" y="1523007"/>
                  </a:cubicBezTo>
                  <a:lnTo>
                    <a:pt x="253840" y="1523007"/>
                  </a:lnTo>
                  <a:cubicBezTo>
                    <a:pt x="113648" y="1523007"/>
                    <a:pt x="0" y="1409359"/>
                    <a:pt x="0" y="1269167"/>
                  </a:cubicBezTo>
                  <a:lnTo>
                    <a:pt x="0" y="2538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8177" tIns="156262" rIns="238177" bIns="156262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300" kern="1200" dirty="0" smtClean="0"/>
                <a:t>Anchor Institutions</a:t>
              </a:r>
              <a:endParaRPr lang="en-US" sz="43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18191" y="4603155"/>
              <a:ext cx="3166496" cy="1523007"/>
            </a:xfrm>
            <a:custGeom>
              <a:avLst/>
              <a:gdLst>
                <a:gd name="connsiteX0" fmla="*/ 0 w 3166496"/>
                <a:gd name="connsiteY0" fmla="*/ 190376 h 1523007"/>
                <a:gd name="connsiteX1" fmla="*/ 2404993 w 3166496"/>
                <a:gd name="connsiteY1" fmla="*/ 190376 h 1523007"/>
                <a:gd name="connsiteX2" fmla="*/ 2404993 w 3166496"/>
                <a:gd name="connsiteY2" fmla="*/ 0 h 1523007"/>
                <a:gd name="connsiteX3" fmla="*/ 3166496 w 3166496"/>
                <a:gd name="connsiteY3" fmla="*/ 761504 h 1523007"/>
                <a:gd name="connsiteX4" fmla="*/ 2404993 w 3166496"/>
                <a:gd name="connsiteY4" fmla="*/ 1523007 h 1523007"/>
                <a:gd name="connsiteX5" fmla="*/ 2404993 w 3166496"/>
                <a:gd name="connsiteY5" fmla="*/ 1332631 h 1523007"/>
                <a:gd name="connsiteX6" fmla="*/ 0 w 3166496"/>
                <a:gd name="connsiteY6" fmla="*/ 1332631 h 1523007"/>
                <a:gd name="connsiteX7" fmla="*/ 0 w 3166496"/>
                <a:gd name="connsiteY7" fmla="*/ 190376 h 152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6496" h="1523007">
                  <a:moveTo>
                    <a:pt x="0" y="190376"/>
                  </a:moveTo>
                  <a:lnTo>
                    <a:pt x="2404993" y="190376"/>
                  </a:lnTo>
                  <a:lnTo>
                    <a:pt x="2404993" y="0"/>
                  </a:lnTo>
                  <a:lnTo>
                    <a:pt x="3166496" y="761504"/>
                  </a:lnTo>
                  <a:lnTo>
                    <a:pt x="2404993" y="1523007"/>
                  </a:lnTo>
                  <a:lnTo>
                    <a:pt x="2404993" y="1332631"/>
                  </a:lnTo>
                  <a:lnTo>
                    <a:pt x="0" y="1332631"/>
                  </a:lnTo>
                  <a:lnTo>
                    <a:pt x="0" y="190376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82880" tIns="207521" rIns="588273" bIns="207521" numCol="1" spcCol="1270" anchor="ctr" anchorCtr="0">
              <a:noAutofit/>
            </a:bodyPr>
            <a:lstStyle/>
            <a:p>
              <a:pPr marL="0" lvl="1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700" b="1" kern="1200" dirty="0" smtClean="0"/>
                <a:t>What can </a:t>
              </a:r>
              <a:r>
                <a:rPr lang="en-US" sz="2700" b="1" u="sng" kern="1200" dirty="0" smtClean="0"/>
                <a:t>it</a:t>
              </a:r>
              <a:r>
                <a:rPr lang="en-US" sz="2700" b="1" kern="1200" dirty="0" smtClean="0"/>
                <a:t> do</a:t>
              </a:r>
              <a:r>
                <a:rPr lang="en-US" sz="2700" kern="1200" dirty="0" smtClean="0"/>
                <a:t>?</a:t>
              </a:r>
              <a:endParaRPr lang="en-US" sz="27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76532" y="4603155"/>
              <a:ext cx="4741659" cy="1523007"/>
            </a:xfrm>
            <a:custGeom>
              <a:avLst/>
              <a:gdLst>
                <a:gd name="connsiteX0" fmla="*/ 0 w 4741659"/>
                <a:gd name="connsiteY0" fmla="*/ 253840 h 1523007"/>
                <a:gd name="connsiteX1" fmla="*/ 253840 w 4741659"/>
                <a:gd name="connsiteY1" fmla="*/ 0 h 1523007"/>
                <a:gd name="connsiteX2" fmla="*/ 4487819 w 4741659"/>
                <a:gd name="connsiteY2" fmla="*/ 0 h 1523007"/>
                <a:gd name="connsiteX3" fmla="*/ 4741659 w 4741659"/>
                <a:gd name="connsiteY3" fmla="*/ 253840 h 1523007"/>
                <a:gd name="connsiteX4" fmla="*/ 4741659 w 4741659"/>
                <a:gd name="connsiteY4" fmla="*/ 1269167 h 1523007"/>
                <a:gd name="connsiteX5" fmla="*/ 4487819 w 4741659"/>
                <a:gd name="connsiteY5" fmla="*/ 1523007 h 1523007"/>
                <a:gd name="connsiteX6" fmla="*/ 253840 w 4741659"/>
                <a:gd name="connsiteY6" fmla="*/ 1523007 h 1523007"/>
                <a:gd name="connsiteX7" fmla="*/ 0 w 4741659"/>
                <a:gd name="connsiteY7" fmla="*/ 1269167 h 1523007"/>
                <a:gd name="connsiteX8" fmla="*/ 0 w 4741659"/>
                <a:gd name="connsiteY8" fmla="*/ 253840 h 152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41659" h="1523007">
                  <a:moveTo>
                    <a:pt x="0" y="253840"/>
                  </a:moveTo>
                  <a:cubicBezTo>
                    <a:pt x="0" y="113648"/>
                    <a:pt x="113648" y="0"/>
                    <a:pt x="253840" y="0"/>
                  </a:cubicBezTo>
                  <a:lnTo>
                    <a:pt x="4487819" y="0"/>
                  </a:lnTo>
                  <a:cubicBezTo>
                    <a:pt x="4628011" y="0"/>
                    <a:pt x="4741659" y="113648"/>
                    <a:pt x="4741659" y="253840"/>
                  </a:cubicBezTo>
                  <a:lnTo>
                    <a:pt x="4741659" y="1269167"/>
                  </a:lnTo>
                  <a:cubicBezTo>
                    <a:pt x="4741659" y="1409359"/>
                    <a:pt x="4628011" y="1523007"/>
                    <a:pt x="4487819" y="1523007"/>
                  </a:cubicBezTo>
                  <a:lnTo>
                    <a:pt x="253840" y="1523007"/>
                  </a:lnTo>
                  <a:cubicBezTo>
                    <a:pt x="113648" y="1523007"/>
                    <a:pt x="0" y="1409359"/>
                    <a:pt x="0" y="1269167"/>
                  </a:cubicBezTo>
                  <a:lnTo>
                    <a:pt x="0" y="2538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8177" tIns="156262" rIns="238177" bIns="156262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300" kern="1200" dirty="0" smtClean="0"/>
                <a:t>Federal government</a:t>
              </a:r>
              <a:endParaRPr lang="en-US" sz="4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196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National Broadband Plan recommended the nation needed a critical mass </a:t>
            </a:r>
            <a:r>
              <a:rPr lang="en-US" smtClean="0"/>
              <a:t>of ultra-high </a:t>
            </a:r>
            <a:r>
              <a:rPr lang="en-US" dirty="0" smtClean="0"/>
              <a:t>speed test beds</a:t>
            </a:r>
            <a:endParaRPr lang="en-US" dirty="0"/>
          </a:p>
        </p:txBody>
      </p:sp>
      <p:pic>
        <p:nvPicPr>
          <p:cNvPr id="4" name="Picture 3" descr="fcc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9" y="1659327"/>
            <a:ext cx="1593513" cy="1589530"/>
          </a:xfrm>
          <a:prstGeom prst="rect">
            <a:avLst/>
          </a:prstGeom>
        </p:spPr>
      </p:pic>
      <p:pic>
        <p:nvPicPr>
          <p:cNvPr id="5" name="Picture 4" descr="NBP-Americ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921" y="1258466"/>
            <a:ext cx="5039708" cy="4770410"/>
          </a:xfrm>
          <a:prstGeom prst="rect">
            <a:avLst/>
          </a:prstGeom>
        </p:spPr>
      </p:pic>
      <p:pic>
        <p:nvPicPr>
          <p:cNvPr id="3" name="Picture 2" descr="3yearanniversar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804" y="4929736"/>
            <a:ext cx="1593513" cy="159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4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National Broadband Plan called for </a:t>
            </a:r>
            <a:r>
              <a:rPr lang="en-US" dirty="0" smtClean="0"/>
              <a:t>a </a:t>
            </a:r>
            <a:r>
              <a:rPr lang="en-US" dirty="0" smtClean="0"/>
              <a:t>strategic bandwidth advantage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A04A-A181-484E-B3A2-EE148CFEF5E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08668" y="1397000"/>
          <a:ext cx="8979408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54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83" y="443674"/>
            <a:ext cx="8229600" cy="62990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CITI/NBP report analyzed all public plans for deployment; no world leading networks in sight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upgradepaths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782" b="-18782"/>
          <a:stretch>
            <a:fillRect/>
          </a:stretch>
        </p:blipFill>
        <p:spPr>
          <a:xfrm>
            <a:off x="288620" y="935354"/>
            <a:ext cx="8229600" cy="4873719"/>
          </a:xfrm>
        </p:spPr>
      </p:pic>
      <p:sp>
        <p:nvSpPr>
          <p:cNvPr id="5" name="TextBox 4"/>
          <p:cNvSpPr txBox="1"/>
          <p:nvPr/>
        </p:nvSpPr>
        <p:spPr>
          <a:xfrm>
            <a:off x="1080304" y="5071777"/>
            <a:ext cx="74196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Report suggested, and experience has confirmed, current market forces will not drive deployment of world leading </a:t>
            </a:r>
            <a:r>
              <a:rPr lang="en-US" dirty="0" err="1" smtClean="0"/>
              <a:t>wireline</a:t>
            </a:r>
            <a:r>
              <a:rPr lang="en-US" dirty="0" smtClean="0"/>
              <a:t> networks in the United States. </a:t>
            </a:r>
          </a:p>
          <a:p>
            <a:endParaRPr lang="en-US" dirty="0"/>
          </a:p>
          <a:p>
            <a:r>
              <a:rPr lang="en-US" dirty="0" smtClean="0"/>
              <a:t>For the first time since the mass market Internet, there is not a national </a:t>
            </a:r>
            <a:r>
              <a:rPr lang="en-US" dirty="0" err="1" smtClean="0"/>
              <a:t>wireline</a:t>
            </a:r>
            <a:r>
              <a:rPr lang="en-US" dirty="0" smtClean="0"/>
              <a:t> carrier with plans to broadly deploy a better network than the current best available network.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8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14" y="1689986"/>
            <a:ext cx="3947047" cy="28329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Benefits accruing to: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/>
              <a:t>I</a:t>
            </a:r>
            <a:r>
              <a:rPr lang="en-US" sz="2400" dirty="0" smtClean="0"/>
              <a:t>nvestor in the network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Content and applications 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Local </a:t>
            </a:r>
            <a:r>
              <a:rPr lang="en-US" sz="2400" dirty="0"/>
              <a:t>c</a:t>
            </a:r>
            <a:r>
              <a:rPr lang="en-US" sz="2400" dirty="0" smtClean="0"/>
              <a:t>ommunity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The region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The country</a:t>
            </a:r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900" dirty="0" smtClean="0"/>
              <a:t>The basic </a:t>
            </a:r>
            <a:r>
              <a:rPr lang="en-US" sz="2900" dirty="0"/>
              <a:t>e</a:t>
            </a:r>
            <a:r>
              <a:rPr lang="en-US" sz="2900" dirty="0" smtClean="0"/>
              <a:t>quations</a:t>
            </a:r>
            <a:endParaRPr lang="en-US" sz="2900" dirty="0"/>
          </a:p>
        </p:txBody>
      </p:sp>
      <p:sp>
        <p:nvSpPr>
          <p:cNvPr id="6" name="Equal 5"/>
          <p:cNvSpPr/>
          <p:nvPr/>
        </p:nvSpPr>
        <p:spPr>
          <a:xfrm>
            <a:off x="4445188" y="2493829"/>
            <a:ext cx="1378473" cy="1177205"/>
          </a:xfrm>
          <a:prstGeom prst="mathEqual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63057" y="1720965"/>
            <a:ext cx="2418943" cy="25557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  <a:buFont typeface="Arial"/>
              <a:buNone/>
            </a:pPr>
            <a:r>
              <a:rPr lang="en-US" i="1" dirty="0" smtClean="0"/>
              <a:t>Total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r>
              <a:rPr lang="en-US" i="1" dirty="0"/>
              <a:t>b</a:t>
            </a:r>
            <a:r>
              <a:rPr lang="en-US" i="1" dirty="0" smtClean="0"/>
              <a:t>enefits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r>
              <a:rPr lang="en-US" dirty="0" smtClean="0"/>
              <a:t>of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r>
              <a:rPr lang="en-US" dirty="0" smtClean="0"/>
              <a:t>high speed networks</a:t>
            </a:r>
          </a:p>
          <a:p>
            <a:pPr algn="ctr"/>
            <a:endParaRPr lang="en-US" dirty="0" smtClean="0"/>
          </a:p>
          <a:p>
            <a:pPr lvl="1" algn="ctr"/>
            <a:endParaRPr lang="en-US" sz="3200" dirty="0" smtClean="0"/>
          </a:p>
          <a:p>
            <a:pPr lvl="1" algn="ctr">
              <a:buFont typeface="Arial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816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813" y="2805761"/>
            <a:ext cx="3696033" cy="1470981"/>
          </a:xfrm>
          <a:prstGeom prst="rect">
            <a:avLst/>
          </a:prstGeom>
          <a:solidFill>
            <a:srgbClr val="FFFF00">
              <a:alpha val="76000"/>
            </a:srgbClr>
          </a:solidFill>
          <a:ln>
            <a:solidFill>
              <a:srgbClr val="FFFF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14" y="1689986"/>
            <a:ext cx="3947047" cy="28329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Benefits accruing to: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/>
              <a:t>I</a:t>
            </a:r>
            <a:r>
              <a:rPr lang="en-US" sz="2400" dirty="0" smtClean="0"/>
              <a:t>nvestor in the network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Content and applications 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Local </a:t>
            </a:r>
            <a:r>
              <a:rPr lang="en-US" sz="2400" dirty="0"/>
              <a:t>c</a:t>
            </a:r>
            <a:r>
              <a:rPr lang="en-US" sz="2400" dirty="0" smtClean="0"/>
              <a:t>ommunity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The region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The country</a:t>
            </a:r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57200" y="4522950"/>
            <a:ext cx="8229600" cy="1441161"/>
          </a:xfrm>
          <a:prstGeom prst="rightArrow">
            <a:avLst>
              <a:gd name="adj1" fmla="val 57921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A</a:t>
            </a:r>
            <a:r>
              <a:rPr lang="en-US" sz="2400" dirty="0" smtClean="0">
                <a:solidFill>
                  <a:srgbClr val="FFFFFF"/>
                </a:solidFill>
              </a:rPr>
              <a:t>nd as to those…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The only benefits that matter for the investment are benefits to the investor</a:t>
            </a:r>
            <a:endParaRPr lang="en-US" sz="3200" dirty="0"/>
          </a:p>
        </p:txBody>
      </p:sp>
      <p:sp>
        <p:nvSpPr>
          <p:cNvPr id="6" name="Equal 5"/>
          <p:cNvSpPr/>
          <p:nvPr/>
        </p:nvSpPr>
        <p:spPr>
          <a:xfrm>
            <a:off x="4445188" y="2493829"/>
            <a:ext cx="1378473" cy="1177205"/>
          </a:xfrm>
          <a:prstGeom prst="mathEqual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63057" y="1720965"/>
            <a:ext cx="2418943" cy="25557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  <a:buFont typeface="Arial"/>
              <a:buNone/>
            </a:pPr>
            <a:r>
              <a:rPr lang="en-US" i="1" dirty="0" smtClean="0"/>
              <a:t>Total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r>
              <a:rPr lang="en-US" i="1" dirty="0"/>
              <a:t>b</a:t>
            </a:r>
            <a:r>
              <a:rPr lang="en-US" i="1" dirty="0" smtClean="0"/>
              <a:t>enefits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r>
              <a:rPr lang="en-US" dirty="0" smtClean="0"/>
              <a:t>of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Font typeface="Arial"/>
              <a:buNone/>
            </a:pPr>
            <a:r>
              <a:rPr lang="en-US" dirty="0" smtClean="0"/>
              <a:t>high speed networks</a:t>
            </a:r>
          </a:p>
          <a:p>
            <a:pPr algn="ctr"/>
            <a:endParaRPr lang="en-US" dirty="0" smtClean="0"/>
          </a:p>
          <a:p>
            <a:pPr lvl="1" algn="ctr"/>
            <a:endParaRPr lang="en-US" sz="3200" dirty="0" smtClean="0"/>
          </a:p>
          <a:p>
            <a:pPr lvl="1" algn="ctr">
              <a:buFont typeface="Arial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6052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1327" y="1752600"/>
            <a:ext cx="4429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endParaRPr lang="en-US" sz="2400" dirty="0" smtClean="0"/>
          </a:p>
          <a:p>
            <a:r>
              <a:rPr lang="en-US" sz="3200" b="1" i="1" dirty="0" smtClean="0"/>
              <a:t>C + O </a:t>
            </a:r>
            <a:r>
              <a:rPr lang="en-US" sz="3200" b="1" i="1" dirty="0" smtClean="0">
                <a:solidFill>
                  <a:srgbClr val="FF0000"/>
                </a:solidFill>
              </a:rPr>
              <a:t>&gt;</a:t>
            </a:r>
            <a:r>
              <a:rPr lang="en-US" sz="3200" b="1" i="1" dirty="0" smtClean="0"/>
              <a:t> (1-r)R + SB + (-CL)</a:t>
            </a:r>
            <a:endParaRPr lang="en-US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16327" y="3358345"/>
            <a:ext cx="75510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 – Capital Expenditures</a:t>
            </a:r>
          </a:p>
          <a:p>
            <a:r>
              <a:rPr lang="en-US" sz="2000" dirty="0" smtClean="0"/>
              <a:t>O– Operating Expenditures</a:t>
            </a:r>
          </a:p>
          <a:p>
            <a:r>
              <a:rPr lang="en-US" sz="2000" dirty="0" err="1" smtClean="0"/>
              <a:t>r</a:t>
            </a:r>
            <a:r>
              <a:rPr lang="en-US" sz="2000" dirty="0" smtClean="0"/>
              <a:t> – Risk</a:t>
            </a:r>
          </a:p>
          <a:p>
            <a:r>
              <a:rPr lang="en-US" sz="2000" dirty="0" smtClean="0"/>
              <a:t>R- Revenues</a:t>
            </a:r>
          </a:p>
          <a:p>
            <a:r>
              <a:rPr lang="en-US" sz="2000" dirty="0" smtClean="0"/>
              <a:t>SB- System Benefits </a:t>
            </a:r>
          </a:p>
          <a:p>
            <a:r>
              <a:rPr lang="en-US" sz="2000" i="1" dirty="0" smtClean="0"/>
              <a:t>(Benefits that drive increased revenues outside the communities where the new or incremental investments are made.)</a:t>
            </a:r>
          </a:p>
          <a:p>
            <a:r>
              <a:rPr lang="en-US" sz="2000" dirty="0" smtClean="0"/>
              <a:t>CL- Losses due to competition</a:t>
            </a:r>
          </a:p>
          <a:p>
            <a:pPr>
              <a:buFontTx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0038" y="1569581"/>
            <a:ext cx="696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investor, the equation usually looks like this: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1288-FCC8-4182-AC7E-F1C2AF1018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returns for the investor do not justify the investment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07227" y="2171700"/>
            <a:ext cx="77417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49800" y="2171700"/>
            <a:ext cx="965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3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2932" y="1773355"/>
            <a:ext cx="43942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endParaRPr lang="en-US" sz="2400" dirty="0" smtClean="0"/>
          </a:p>
          <a:p>
            <a:r>
              <a:rPr lang="en-US" sz="3200" b="1" i="1" dirty="0" smtClean="0"/>
              <a:t>C + O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&lt;</a:t>
            </a:r>
            <a:r>
              <a:rPr lang="en-US" sz="3200" b="1" i="1" dirty="0" smtClean="0"/>
              <a:t> (1-r)R + SB + (-CL)</a:t>
            </a:r>
            <a:endParaRPr lang="en-US" sz="3200" b="1" i="1" dirty="0"/>
          </a:p>
        </p:txBody>
      </p:sp>
      <p:sp>
        <p:nvSpPr>
          <p:cNvPr id="6" name="Down Arrow 5"/>
          <p:cNvSpPr/>
          <p:nvPr/>
        </p:nvSpPr>
        <p:spPr>
          <a:xfrm flipH="1">
            <a:off x="2412932" y="3172994"/>
            <a:ext cx="448674" cy="685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358042" y="1762542"/>
            <a:ext cx="425768" cy="685800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5082690" y="1725194"/>
            <a:ext cx="425768" cy="685800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H="1">
            <a:off x="3022532" y="3172994"/>
            <a:ext cx="448674" cy="685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flipH="1">
            <a:off x="3869544" y="3172994"/>
            <a:ext cx="448674" cy="6858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2782" y="4015694"/>
            <a:ext cx="6498919" cy="1836237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But how do we do that?</a:t>
            </a:r>
            <a:endParaRPr lang="en-US" sz="2800" dirty="0"/>
          </a:p>
        </p:txBody>
      </p:sp>
      <p:sp>
        <p:nvSpPr>
          <p:cNvPr id="10" name="Up Arrow 9"/>
          <p:cNvSpPr/>
          <p:nvPr/>
        </p:nvSpPr>
        <p:spPr>
          <a:xfrm>
            <a:off x="6114835" y="1773355"/>
            <a:ext cx="358821" cy="637639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The path forward: change </a:t>
            </a:r>
            <a:r>
              <a:rPr lang="en-US" dirty="0"/>
              <a:t>the m</a:t>
            </a:r>
            <a:r>
              <a:rPr lang="en-US" dirty="0" smtClean="0"/>
              <a:t>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1288-FCC8-4182-AC7E-F1C2AF1018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22520"/>
              </p:ext>
            </p:extLst>
          </p:nvPr>
        </p:nvGraphicFramePr>
        <p:xfrm>
          <a:off x="952605" y="1315515"/>
          <a:ext cx="7441586" cy="506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030"/>
                <a:gridCol w="1858821"/>
                <a:gridCol w="754761"/>
                <a:gridCol w="814664"/>
                <a:gridCol w="704519"/>
                <a:gridCol w="1013528"/>
                <a:gridCol w="1117263"/>
              </a:tblGrid>
              <a:tr h="5029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Sector /opportunity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Ecosystem change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CapEx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OpEx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Risk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Revenue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Competitive Losses</a:t>
                      </a:r>
                      <a:endParaRPr lang="en-US" sz="1400" dirty="0"/>
                    </a:p>
                  </a:txBody>
                  <a:tcPr anchor="ctr"/>
                </a:tc>
              </a:tr>
              <a:tr h="3322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Grant of monopoly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</a:tr>
              <a:tr h="9170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Cable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Grant of monopoly, pole attachment law, compulsory broadcast</a:t>
                      </a:r>
                      <a:r>
                        <a:rPr lang="en-US" sz="1400" baseline="0" dirty="0" smtClean="0"/>
                        <a:t> license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444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Rural areas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1282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Limited # of licenses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502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Limited # of licenses, program access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502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Broadband upgrade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Deregulation, two wire policy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</a:tr>
              <a:tr h="7431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</a:t>
                      </a:r>
                      <a:r>
                        <a:rPr lang="en-US" sz="1400" baseline="0" dirty="0" smtClean="0"/>
                        <a:t> upgrade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More licenses, lowered TAC</a:t>
                      </a:r>
                      <a:r>
                        <a:rPr lang="en-US" sz="1400" baseline="0" dirty="0" smtClean="0"/>
                        <a:t>, oversight of siting authority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Raise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</a:tr>
              <a:tr h="83412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</a:t>
                      </a:r>
                      <a:r>
                        <a:rPr lang="en-US" sz="1400" baseline="0" dirty="0" smtClean="0"/>
                        <a:t> television to digital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Provide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channel for transmission of content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Raise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0330" y="241710"/>
            <a:ext cx="8216469" cy="62990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Historically, investments are made when policy – generally with federal leadership – alters equation 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A04A-A181-484E-B3A2-EE148CFEF5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3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igU">
  <a:themeElements>
    <a:clrScheme name="Custom 2">
      <a:dk1>
        <a:sysClr val="windowText" lastClr="000000"/>
      </a:dk1>
      <a:lt1>
        <a:sysClr val="window" lastClr="FFFFFF"/>
      </a:lt1>
      <a:dk2>
        <a:srgbClr val="002060"/>
      </a:dk2>
      <a:lt2>
        <a:srgbClr val="D8D8D8"/>
      </a:lt2>
      <a:accent1>
        <a:srgbClr val="00044C"/>
      </a:accent1>
      <a:accent2>
        <a:srgbClr val="007A37"/>
      </a:accent2>
      <a:accent3>
        <a:srgbClr val="BFBFBF"/>
      </a:accent3>
      <a:accent4>
        <a:srgbClr val="7F7F7F"/>
      </a:accent4>
      <a:accent5>
        <a:srgbClr val="800000"/>
      </a:accent5>
      <a:accent6>
        <a:srgbClr val="0033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GigU.thmx</Template>
  <TotalTime>150</TotalTime>
  <Words>599</Words>
  <Application>Microsoft Macintosh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GigU</vt:lpstr>
      <vt:lpstr>FCC Gigabit Communities Workshop   </vt:lpstr>
      <vt:lpstr>National Broadband Plan recommended the nation needed a critical mass of ultra-high speed test beds</vt:lpstr>
      <vt:lpstr>National Broadband Plan called for a strategic bandwidth advantage</vt:lpstr>
      <vt:lpstr>CITI/NBP report analyzed all public plans for deployment; no world leading networks in sight </vt:lpstr>
      <vt:lpstr>The basic equations</vt:lpstr>
      <vt:lpstr>The only benefits that matter for the investment are benefits to the investor</vt:lpstr>
      <vt:lpstr>The returns for the investor do not justify the investment</vt:lpstr>
      <vt:lpstr>The path forward: change the math</vt:lpstr>
      <vt:lpstr>Historically, investments are made when policy – generally with federal leadership – alters equation </vt:lpstr>
      <vt:lpstr>PowerPoint Presentation</vt:lpstr>
      <vt:lpstr>There are many beneficiaries of improved networks who have a role in improving the math </vt:lpstr>
      <vt:lpstr>There are many beneficiaries of improved networks who have a role in improving the math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Satterwhite</dc:creator>
  <cp:lastModifiedBy>Ellen Satterwhite</cp:lastModifiedBy>
  <cp:revision>9</cp:revision>
  <dcterms:created xsi:type="dcterms:W3CDTF">2013-03-24T23:12:07Z</dcterms:created>
  <dcterms:modified xsi:type="dcterms:W3CDTF">2013-03-25T01:44:32Z</dcterms:modified>
</cp:coreProperties>
</file>