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  <p:sldMasterId id="2147483709" r:id="rId4"/>
  </p:sldMasterIdLst>
  <p:notesMasterIdLst>
    <p:notesMasterId r:id="rId39"/>
  </p:notesMasterIdLst>
  <p:handoutMasterIdLst>
    <p:handoutMasterId r:id="rId40"/>
  </p:handoutMasterIdLst>
  <p:sldIdLst>
    <p:sldId id="268" r:id="rId5"/>
    <p:sldId id="445" r:id="rId6"/>
    <p:sldId id="420" r:id="rId7"/>
    <p:sldId id="422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43" r:id="rId20"/>
    <p:sldId id="455" r:id="rId21"/>
    <p:sldId id="458" r:id="rId22"/>
    <p:sldId id="464" r:id="rId23"/>
    <p:sldId id="480" r:id="rId24"/>
    <p:sldId id="465" r:id="rId25"/>
    <p:sldId id="466" r:id="rId26"/>
    <p:sldId id="456" r:id="rId27"/>
    <p:sldId id="457" r:id="rId28"/>
    <p:sldId id="459" r:id="rId29"/>
    <p:sldId id="461" r:id="rId30"/>
    <p:sldId id="463" r:id="rId31"/>
    <p:sldId id="460" r:id="rId32"/>
    <p:sldId id="467" r:id="rId33"/>
    <p:sldId id="482" r:id="rId34"/>
    <p:sldId id="478" r:id="rId35"/>
    <p:sldId id="448" r:id="rId36"/>
    <p:sldId id="337" r:id="rId37"/>
    <p:sldId id="270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86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38145" cy="464206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6"/>
            <a:ext cx="3038145" cy="464206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42FF29D1-62EC-4917-B992-366CEC31C002}" type="datetime9">
              <a:rPr lang="en-US" smtClean="0"/>
              <a:t>3/17/2014 5:16:12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4"/>
            <a:ext cx="3038145" cy="464206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r>
              <a:rPr lang="en-US" smtClean="0"/>
              <a:t>FCC 03.17.2014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64"/>
            <a:ext cx="3038145" cy="464206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13872C75-E3EB-49AC-B87E-36A2BB618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164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3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42AE7586-67BB-4CF7-B62D-4713C05FBCEE}" type="datetime9">
              <a:rPr lang="en-US" smtClean="0"/>
              <a:t>3/17/2014 5:16:12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r>
              <a:rPr lang="en-US" smtClean="0"/>
              <a:t>FCC 03.17.2014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1A60D4C5-7DAE-4398-8CEE-C7E1833D0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64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D4C5-7DAE-4398-8CEE-C7E1833D0F4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03.17.2014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45B7D65-AA1B-47A8-9735-EDFCA0523352}" type="datetime9">
              <a:rPr lang="en-US" smtClean="0"/>
              <a:t>3/17/2014 5:16:12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6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C04EE-277B-4FF3-9DF2-A535087B69B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1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C04EE-277B-4FF3-9DF2-A535087B69B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53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C04EE-277B-4FF3-9DF2-A535087B69B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05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C04EE-277B-4FF3-9DF2-A535087B69B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67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D4C5-7DAE-4398-8CEE-C7E1833D0F4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03.17.2014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90CE3B8-A4A7-4EF3-8DB7-293C5262FAA9}" type="datetime9">
              <a:rPr lang="en-US" smtClean="0"/>
              <a:t>3/17/2014 5:16:12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C04EE-277B-4FF3-9DF2-A535087B69B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0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C04EE-277B-4FF3-9DF2-A535087B69B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6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C04EE-277B-4FF3-9DF2-A535087B69B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75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C04EE-277B-4FF3-9DF2-A535087B69B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9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C04EE-277B-4FF3-9DF2-A535087B69B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2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C04EE-277B-4FF3-9DF2-A535087B69B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2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C04EE-277B-4FF3-9DF2-A535087B69B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0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C04EE-277B-4FF3-9DF2-A535087B69B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5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E3B0-0B0A-43DB-93D3-30351F616824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BFA-1A64-4B11-AC46-D9E1F8519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4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7AB5-6A33-40BB-B542-DD4B69483959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BFA-1A64-4B11-AC46-D9E1F8519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3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0A70-7D7B-486A-943D-0AF462263769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BFA-1A64-4B11-AC46-D9E1F8519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3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665B-8424-48FC-84D0-ACC8C9290798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134-8CD0-4165-BD79-5CF5129EE2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4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82D5-5C83-4B7D-98E6-2125E2EFB81B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134-8CD0-4165-BD79-5CF5129EE2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55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02E0-A75F-40D7-82FC-F63FF967768B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134-8CD0-4165-BD79-5CF5129EE2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1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7595-CC33-4F88-AD54-8FE97A6BD813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134-8CD0-4165-BD79-5CF5129EE2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96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9293-D12E-4C26-A436-64782B962B0F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134-8CD0-4165-BD79-5CF5129EE2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41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182B-EBB4-4AE6-ACA7-84C952DBD427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134-8CD0-4165-BD79-5CF5129EE2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3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306D-CE86-41FF-8EDC-9A052464637A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134-8CD0-4165-BD79-5CF5129EE2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2AB6-1932-445E-BA3E-E1D02A382EAF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134-8CD0-4165-BD79-5CF5129EE2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4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8D4F-9ABA-4D1F-856B-1EFBE0589E66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BFA-1A64-4B11-AC46-D9E1F8519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56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278D-09D7-453A-BB13-3DB986336B6B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134-8CD0-4165-BD79-5CF5129EE2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1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337F-625F-48A8-A7B0-F42DE973C53B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134-8CD0-4165-BD79-5CF5129EE2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44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0EC-BF4D-4638-AA63-4F23946C4A26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134-8CD0-4165-BD79-5CF5129EE2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7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B69D-5BCF-4FB3-8963-BFF69F6FCBF6}" type="datetime9">
              <a:rPr lang="en-US" smtClean="0"/>
              <a:t>3/17/2014 5:16:12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v2 3.17.14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C8AD-3D77-43A1-A527-018065291A3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1CD0-1339-45ED-BC09-38855B7ABF89}" type="datetime9">
              <a:rPr lang="en-US" smtClean="0"/>
              <a:t>3/17/2014 5:16:12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v2 3.17.14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C8AD-3D77-43A1-A527-018065291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7E39-1478-472D-A14F-05D7FAC14519}" type="datetime9">
              <a:rPr lang="en-US" smtClean="0"/>
              <a:t>3/17/2014 5:16:12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v2 3.17.14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C8AD-3D77-43A1-A527-018065291A3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655F-3BC8-4286-BC95-80AC2C2D0EB7}" type="datetime9">
              <a:rPr lang="en-US" smtClean="0"/>
              <a:t>3/17/2014 5:16:12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v2 3.17.14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C8AD-3D77-43A1-A527-018065291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04FD-BE6E-4432-B626-69CAE832AEB0}" type="datetime9">
              <a:rPr lang="en-US" smtClean="0"/>
              <a:t>3/17/2014 5:16:12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v2 3.17.14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C8AD-3D77-43A1-A527-018065291A3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A71D-ABA2-4C18-AB03-332AD4004EFE}" type="datetime9">
              <a:rPr lang="en-US" smtClean="0"/>
              <a:t>3/17/2014 5:16:12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v2 3.17.14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C8AD-3D77-43A1-A527-018065291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0300-E94C-465B-8CB1-698C672EC13F}" type="datetime9">
              <a:rPr lang="en-US" smtClean="0"/>
              <a:t>3/17/2014 5:16:12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v2 3.17.14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C8AD-3D77-43A1-A527-018065291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88B5-D299-48F2-925E-ED44987137AE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BFA-1A64-4B11-AC46-D9E1F8519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27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8812-0127-4DC7-9B0D-D1D3E3E622CC}" type="datetime9">
              <a:rPr lang="en-US" smtClean="0"/>
              <a:t>3/17/2014 5:16:12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v2 3.17.14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C8AD-3D77-43A1-A527-018065291A3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D756-0B83-4BBA-AB6A-398708203554}" type="datetime9">
              <a:rPr lang="en-US" smtClean="0"/>
              <a:t>3/17/2014 5:16:12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v2 3.17.14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C8AD-3D77-43A1-A527-018065291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CA4-790E-45A9-B19F-A29541002EFF}" type="datetime9">
              <a:rPr lang="en-US" smtClean="0"/>
              <a:t>3/17/2014 5:16:12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v2 3.17.14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C8AD-3D77-43A1-A527-018065291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0A59-A3D6-40EE-B999-461C45083F3D}" type="datetime9">
              <a:rPr lang="en-US" smtClean="0"/>
              <a:t>3/17/2014 5:16:12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v2 3.17.14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C8AD-3D77-43A1-A527-018065291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521A-564F-4914-92BA-83550F54C613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BE2E-A33D-400E-94D0-9C92E2DA39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62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4932-4D92-4412-A07F-08FBA84A2E5D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BE2E-A33D-400E-94D0-9C92E2DA39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93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65C2-E680-48C7-BF27-1FC78B8FB4F8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BE2E-A33D-400E-94D0-9C92E2DA39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97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6918-83E3-4E68-8A41-2964E5D03368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BE2E-A33D-400E-94D0-9C92E2DA39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53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C399-55C1-4C37-941D-A0FEF2B45D41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BE2E-A33D-400E-94D0-9C92E2DA39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97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A0B3-D994-423F-8AA8-5573E3E50049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BE2E-A33D-400E-94D0-9C92E2DA39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E977-8ACF-452C-9F16-76E9F85D14F3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BFA-1A64-4B11-AC46-D9E1F8519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92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01D6-34A1-4997-A21B-8181B183D3A7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BE2E-A33D-400E-94D0-9C92E2DA39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30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61EB-79E2-4DCB-8FB9-5D0BB9B8BF68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BE2E-A33D-400E-94D0-9C92E2DA39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0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153C-F1A3-4CE5-997A-9075EC4624FC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BE2E-A33D-400E-94D0-9C92E2DA39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7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8068-5E82-4575-B3F1-8058EDF9626C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BE2E-A33D-400E-94D0-9C92E2DA39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74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2836-CCB9-4E4B-B8FB-2F4280BD8EA2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BE2E-A33D-400E-94D0-9C92E2DA39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3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8D86-287F-464B-B257-D1DC5CD65A39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BFA-1A64-4B11-AC46-D9E1F8519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5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414F-AD2D-4388-B26E-F51CE2A1721A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BFA-1A64-4B11-AC46-D9E1F8519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2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B154-DF9E-49A0-9670-10D28188F265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BFA-1A64-4B11-AC46-D9E1F8519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5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6B3C-98B4-4AE2-80DF-39624484E56C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BFA-1A64-4B11-AC46-D9E1F8519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7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6548-FCF8-432B-9654-ABD4CF072A10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BFA-1A64-4B11-AC46-D9E1F8519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255C-10FA-4A15-A791-F40CACA47194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5BFA-1A64-4B11-AC46-D9E1F8519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9321-19E0-4590-91AA-09307852B1BF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9D134-8CD0-4165-BD79-5CF5129EE2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3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56F83E7-527F-48F6-AE98-1AA4CA2914ED}" type="datetime9">
              <a:rPr lang="en-US" smtClean="0"/>
              <a:t>3/17/2014 5:16:12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FCC v2 3.17.14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03AC8AD-3D77-43A1-A527-018065291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95901-1044-4A25-AD4A-A7F0C620D77D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t>3/17/2014 5:16:12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FCC v2 3.17.14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EBE2E-A33D-400E-94D0-9C92E2DA39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1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uralhealthweb.org/go/left/about-rural-health/what-s-different-about-rural-health-care/what-s-different-about-rural-health-care" TargetMode="Externa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www.rupri.org/" TargetMode="External"/><Relationship Id="rId4" Type="http://schemas.openxmlformats.org/officeDocument/2006/relationships/hyperlink" Target="mailto:cfluharty@rupri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763000" cy="2590799"/>
          </a:xfrm>
        </p:spPr>
        <p:txBody>
          <a:bodyPr>
            <a:noAutofit/>
          </a:bodyPr>
          <a:lstStyle/>
          <a:p>
            <a:pPr algn="ctr"/>
            <a:r>
              <a:rPr lang="en-US" sz="44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Broadband Needs, Challenges, and Opportunities in Rural America</a:t>
            </a:r>
            <a:endParaRPr lang="en-US" sz="4400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31242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Presented to the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Rural Broadband Workshop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Federal Communications Commission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March 19, 2014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Washington, DC</a:t>
            </a:r>
          </a:p>
          <a:p>
            <a:pPr algn="ctr"/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Charles W.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Fluharty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President &amp; CEO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Rural Policy Research Institute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And if nonmetropolitan is rural, then…</a:t>
            </a:r>
            <a:endParaRPr lang="en-US" sz="4400" b="1" dirty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This is rural:</a:t>
            </a:r>
            <a:endParaRPr lang="en-US" sz="3200" b="1" dirty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vi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838200"/>
            <a:ext cx="6629400" cy="4972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6019800"/>
            <a:ext cx="2445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Loving County, Texas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82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But so is this:</a:t>
            </a:r>
            <a:endParaRPr lang="en-US" sz="3200" b="1" dirty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aducah.jpg"/>
          <p:cNvPicPr>
            <a:picLocks noChangeAspect="1"/>
          </p:cNvPicPr>
          <p:nvPr/>
        </p:nvPicPr>
        <p:blipFill>
          <a:blip r:embed="rId3" cstate="print"/>
          <a:srcRect b="3196"/>
          <a:stretch>
            <a:fillRect/>
          </a:stretch>
        </p:blipFill>
        <p:spPr>
          <a:xfrm>
            <a:off x="838200" y="990600"/>
            <a:ext cx="7349987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6019800"/>
            <a:ext cx="217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Paducah, Kentucky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48,791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Most Counties are Urban </a:t>
            </a:r>
            <a:r>
              <a:rPr lang="en-US" sz="3200" b="1" u="sng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200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 Rural!</a:t>
            </a:r>
            <a:endParaRPr lang="en-US" sz="3200" b="1" dirty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2147.jpg"/>
          <p:cNvPicPr>
            <a:picLocks noChangeAspect="1"/>
          </p:cNvPicPr>
          <p:nvPr/>
        </p:nvPicPr>
        <p:blipFill>
          <a:blip r:embed="rId3" cstate="print"/>
          <a:srcRect l="11111" r="19444"/>
          <a:stretch>
            <a:fillRect/>
          </a:stretch>
        </p:blipFill>
        <p:spPr>
          <a:xfrm>
            <a:off x="381000" y="1314271"/>
            <a:ext cx="3810000" cy="4114800"/>
          </a:xfrm>
          <a:prstGeom prst="rect">
            <a:avLst/>
          </a:prstGeom>
        </p:spPr>
      </p:pic>
      <p:pic>
        <p:nvPicPr>
          <p:cNvPr id="5" name="Picture 4" descr="flagsta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314271"/>
            <a:ext cx="42672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489567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Coconino County, Arizona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	134,421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Flagstaff Metro Area </a:t>
            </a:r>
            <a:endParaRPr lang="en-US" sz="2400" baseline="30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788855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In fact…</a:t>
            </a:r>
          </a:p>
          <a:p>
            <a:pPr algn="ctr"/>
            <a:endParaRPr lang="en-US" sz="4000" b="1" dirty="0" smtClean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Over half of all rural people live in metropolitan counties!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Population Dynamics, 2010</a:t>
            </a:r>
            <a:endParaRPr lang="en-US" dirty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76400"/>
            <a:ext cx="8348133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Changes in Population Dynamics</a:t>
            </a:r>
            <a:endParaRPr lang="en-US" dirty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7898" y="5760850"/>
            <a:ext cx="307130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105 counties became relatively more urban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9006" y="2896394"/>
            <a:ext cx="1897891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58 counties became relatively less urban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599"/>
            <a:ext cx="6125597" cy="414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4072"/>
            <a:ext cx="4579937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4578350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Rural Americans Are Older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00600" y="1444909"/>
            <a:ext cx="36576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median age in noncore counties is over 40.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In noncore counties, 18% of the population is over 65, compared to 13% in metropolitan counties.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6098928"/>
            <a:ext cx="2514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prstClr val="black"/>
                </a:solidFill>
              </a:rPr>
              <a:t>Data: U.S. Census Bureau, American Community Survey, 2012 Annual Estimates </a:t>
            </a:r>
            <a:endParaRPr lang="en-US" sz="1100" i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39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90" y="1752600"/>
            <a:ext cx="608896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Rural Americans Are Less Educated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28929"/>
            <a:ext cx="2514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prstClr val="black"/>
                </a:solidFill>
              </a:rPr>
              <a:t>Data: U.S. Census Bureau, American Community Survey, 2012 Annual Estimates </a:t>
            </a:r>
            <a:endParaRPr lang="en-US" sz="1100" i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97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76292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228929"/>
            <a:ext cx="2514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prstClr val="black"/>
                </a:solidFill>
              </a:rPr>
              <a:t>Data: U.S. Census Bureau, American Community Survey, 2012 Annual Estimates 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78" y="152400"/>
            <a:ext cx="90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Therefore, Non-Metropolitan Workers Are Far Less Likely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to Work in Technical and Management Occupations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8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Rural and Urban Definitions</a:t>
            </a:r>
            <a:endParaRPr lang="en-US" b="1" dirty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definition adequately captures rural and urban population dynamics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Official Census Bureau definition of urban includes places from 2,500 to several million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OMB Core Based Statistical Areas include some very rural counties in metro areas, because of commuting patterns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Neither categorical definition captures the continuum.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6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So, Rural Americans Earn Less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219200"/>
            <a:ext cx="5724525" cy="45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3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Farming’s Importance to Rural Employment Is Declining</a:t>
            </a:r>
            <a:endParaRPr lang="en-US" dirty="0"/>
          </a:p>
        </p:txBody>
      </p:sp>
      <p:pic>
        <p:nvPicPr>
          <p:cNvPr id="4" name="Picture 3" descr="Farm_Employment_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1663700"/>
            <a:ext cx="457041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arm_Employment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4" y="1662113"/>
            <a:ext cx="4570412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89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" y="1591701"/>
            <a:ext cx="9009063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604084"/>
            <a:ext cx="35349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Source: ERS Agricultural Resource Management Survey, 2012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But the Broader Rural Economy Is Now Very </a:t>
            </a:r>
          </a:p>
          <a:p>
            <a:r>
              <a:rPr lang="en-US" sz="3200" dirty="0" smtClean="0"/>
              <a:t>Important to Farm Household Income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73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Rural Americans Face Challenges</a:t>
            </a:r>
            <a:br>
              <a:rPr lang="en-US" dirty="0" smtClean="0"/>
            </a:br>
            <a:r>
              <a:rPr lang="en-US" dirty="0" smtClean="0"/>
              <a:t>in Health Care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7543" y="1311964"/>
            <a:ext cx="36576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noncore counties, nearly 18% of the population has a disability, compared to only 11% of the metro population.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 higher percentage of the noncore population lacks health insurance.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6098928"/>
            <a:ext cx="2514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prstClr val="black"/>
                </a:solidFill>
              </a:rPr>
              <a:t>Data: U.S. Census Bureau, American Community Survey, 2012 Annual Estimates </a:t>
            </a:r>
            <a:endParaRPr lang="en-US" sz="11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295400"/>
            <a:ext cx="4579937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2" y="4053756"/>
            <a:ext cx="4579937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Health Care 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7199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Rural America contains 20 percent of the population, but only 10 percent of physicians.</a:t>
            </a:r>
          </a:p>
          <a:p>
            <a:pPr>
              <a:spcAft>
                <a:spcPts val="1200"/>
              </a:spcAft>
            </a:pPr>
            <a:r>
              <a:rPr lang="en-US" dirty="0"/>
              <a:t>Rural residents have greater transportation difficulties reaching health care providers, often travelling great distances to reach a doctor or hospital.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Two-thirds of deaths due to vehicular accidents occur in rural areas.</a:t>
            </a:r>
          </a:p>
          <a:p>
            <a:pPr>
              <a:spcAft>
                <a:spcPts val="1200"/>
              </a:spcAft>
            </a:pPr>
            <a:r>
              <a:rPr lang="en-US" dirty="0"/>
              <a:t>The suicide rate among rural men is significantly higher than in urban </a:t>
            </a:r>
            <a:r>
              <a:rPr lang="en-US" dirty="0" smtClean="0"/>
              <a:t>areas.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Alcohol abuse and smokeless tobacco use is </a:t>
            </a:r>
            <a:r>
              <a:rPr lang="en-US" dirty="0"/>
              <a:t>a significant problem among rural </a:t>
            </a:r>
            <a:r>
              <a:rPr lang="en-US" dirty="0" smtClean="0"/>
              <a:t>youth.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0198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prstClr val="black"/>
                </a:solidFill>
              </a:rPr>
              <a:t>Source: National Rural Health Association, “What’s Different About Rural Health Care</a:t>
            </a:r>
            <a:r>
              <a:rPr lang="en-US" sz="1100" i="1" dirty="0">
                <a:solidFill>
                  <a:prstClr val="black"/>
                </a:solidFill>
              </a:rPr>
              <a:t>?” </a:t>
            </a:r>
            <a:r>
              <a:rPr lang="en-US" sz="1100" i="1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n-US" sz="1100" i="1" dirty="0" smtClean="0">
                <a:solidFill>
                  <a:prstClr val="black"/>
                </a:solidFill>
                <a:hlinkClick r:id="rId2"/>
              </a:rPr>
              <a:t>www.ruralhealthweb.org/go/left/about-rural-health/what-s-different-about-rural-health-care/what-s-different-about-rural-health-care</a:t>
            </a:r>
            <a:r>
              <a:rPr lang="en-US" sz="1100" i="1" dirty="0" smtClean="0">
                <a:solidFill>
                  <a:prstClr val="black"/>
                </a:solidFill>
              </a:rPr>
              <a:t> </a:t>
            </a:r>
            <a:endParaRPr lang="en-US" sz="11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27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prstClr val="black"/>
                </a:solidFill>
              </a:rPr>
              <a:t>Rural Americans Are Poorer</a:t>
            </a: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0" y="3649850"/>
            <a:ext cx="5029200" cy="3131950"/>
            <a:chOff x="152400" y="1447800"/>
            <a:chExt cx="4820429" cy="289559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447800"/>
              <a:ext cx="4820429" cy="2895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886198" y="3462599"/>
              <a:ext cx="990601" cy="744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 smtClean="0">
                  <a:solidFill>
                    <a:prstClr val="black"/>
                  </a:solidFill>
                </a:rPr>
                <a:t>Data: U.S. Census Bureau, American Community Survey, 2012 Annual Estimates </a:t>
              </a:r>
              <a:endParaRPr lang="en-US" sz="800" i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876800" cy="296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29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Rural Children Are Far More </a:t>
            </a:r>
            <a:br>
              <a:rPr lang="en-US" dirty="0" smtClean="0"/>
            </a:br>
            <a:r>
              <a:rPr lang="en-US" dirty="0" smtClean="0"/>
              <a:t>Likely to Live In Poverty</a:t>
            </a:r>
            <a:endParaRPr lang="en-US" dirty="0"/>
          </a:p>
        </p:txBody>
      </p:sp>
      <p:pic>
        <p:nvPicPr>
          <p:cNvPr id="2050" name="Picture 2" descr="http://www.ers.usda.gov/media/1286308/march14_datafeature_farrigan_fig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1722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43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rs.usda.gov/media/1286360/march14_datafeature_farrigan_fig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/>
          <a:stretch/>
        </p:blipFill>
        <p:spPr bwMode="auto">
          <a:xfrm>
            <a:off x="1295400" y="674131"/>
            <a:ext cx="6477000" cy="57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21581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Deep poverty* for children, 2008-2012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18748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4963" y="701259"/>
            <a:ext cx="7500213" cy="6075572"/>
            <a:chOff x="837363" y="428142"/>
            <a:chExt cx="7500213" cy="6075572"/>
          </a:xfrm>
        </p:grpSpPr>
        <p:pic>
          <p:nvPicPr>
            <p:cNvPr id="4" name="Picture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" t="10764" r="7532" b="5350"/>
            <a:stretch/>
          </p:blipFill>
          <p:spPr>
            <a:xfrm>
              <a:off x="837363" y="775703"/>
              <a:ext cx="7500213" cy="572801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05000" y="428142"/>
              <a:ext cx="55515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Number of Measurement Years High Poverty, 1969-2009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335253" y="3733800"/>
            <a:ext cx="1676400" cy="10772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Of 347 persistent poverty counties, 299 or 86% are </a:t>
            </a:r>
            <a:r>
              <a:rPr lang="en-US" sz="1600" b="1" dirty="0" err="1">
                <a:solidFill>
                  <a:prstClr val="white"/>
                </a:solidFill>
              </a:rPr>
              <a:t>nonmetro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18" y="1772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Rural Poverty Is Persistent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8901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Poor Rural Americans Face Multiple Challenges</a:t>
            </a:r>
            <a:br>
              <a:rPr lang="en-US" sz="3200" dirty="0" smtClean="0"/>
            </a:br>
            <a:r>
              <a:rPr lang="en-US" sz="3200" i="1" dirty="0" smtClean="0"/>
              <a:t>The Geography of Need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606"/>
            <a:ext cx="4876800" cy="503438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An examination of human services needs across the country (8 demographic and 4 economic needs indicators)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Nearly one-third of noncore counties experience three or more risk factors, compared to only 9% of metro counties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10% of noncore counties experience five or more risk factors, compared to only 2 percent of metro counties.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313113" cy="503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0855" y="6399010"/>
            <a:ext cx="4164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Source: Heflin and Miller 2011.  </a:t>
            </a:r>
            <a:r>
              <a:rPr lang="en-US" sz="1050" i="1" dirty="0" smtClean="0">
                <a:solidFill>
                  <a:prstClr val="black"/>
                </a:solidFill>
              </a:rPr>
              <a:t>The Geography of Need: Identifying Human Service Needs in Rural America. </a:t>
            </a:r>
            <a:r>
              <a:rPr lang="en-US" sz="1050" dirty="0" smtClean="0">
                <a:solidFill>
                  <a:prstClr val="black"/>
                </a:solidFill>
              </a:rPr>
              <a:t>Rural Policy Research Institute</a:t>
            </a:r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3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0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U.S. Census Bureau defines urban areas: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Core blocks and block groups with population density of 1,000 people per square mile.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Surrounding blocks with overall density of 500 ppmi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Range in size from 2,500 people to over 18 million people.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Rural</a:t>
            </a:r>
            <a:r>
              <a:rPr lang="en-US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everything that is not urban.</a:t>
            </a:r>
          </a:p>
          <a:p>
            <a:pPr lvl="1">
              <a:lnSpc>
                <a:spcPct val="12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on the 2010 Decennial Census: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59 million people live in rural areas (19%)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249 million people live in urban areas (81%)</a:t>
            </a:r>
          </a:p>
          <a:p>
            <a:pPr lvl="1">
              <a:lnSpc>
                <a:spcPct val="12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Urban and Rural Areas</a:t>
            </a:r>
            <a:endParaRPr lang="en-US" b="1" dirty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t="6278"/>
          <a:stretch/>
        </p:blipFill>
        <p:spPr bwMode="auto">
          <a:xfrm>
            <a:off x="457200" y="763674"/>
            <a:ext cx="8305800" cy="57133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Combined Risk Factor Index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19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t="11680"/>
          <a:stretch/>
        </p:blipFill>
        <p:spPr bwMode="auto">
          <a:xfrm>
            <a:off x="457200" y="1075174"/>
            <a:ext cx="7924800" cy="52494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Counties with Three or More Risk Factors </a:t>
            </a:r>
          </a:p>
          <a:p>
            <a:pPr algn="ctr"/>
            <a:r>
              <a:rPr lang="en-US" sz="2400" dirty="0" smtClean="0"/>
              <a:t>(Combined Index), by CBSA Status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24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.RUPRI-Fluharty\Cloud Drive\Pictures\Pages from Promoting_growth_in_all_reg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68" y="-4900"/>
            <a:ext cx="5147715" cy="68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49862"/>
                </a:solidFill>
                <a:effectLst/>
                <a:latin typeface="Times New Roman" pitchFamily="18" charset="0"/>
                <a:cs typeface="Times New Roman" pitchFamily="18" charset="0"/>
              </a:rPr>
              <a:t>The Framework for Regional Rural Innovation</a:t>
            </a:r>
            <a:endParaRPr lang="en-US" sz="3200" b="1" dirty="0">
              <a:solidFill>
                <a:srgbClr val="84986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724401"/>
            <a:ext cx="8229600" cy="2057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4000"/>
              </a:lnSpc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Critical Internal Considerations</a:t>
            </a:r>
          </a:p>
          <a:p>
            <a:pPr>
              <a:lnSpc>
                <a:spcPct val="134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Wealth Creation and Intergenerational Wealth Retention</a:t>
            </a:r>
          </a:p>
          <a:p>
            <a:pPr>
              <a:lnSpc>
                <a:spcPct val="134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Youth Engagement and Retention</a:t>
            </a:r>
          </a:p>
          <a:p>
            <a:pPr>
              <a:lnSpc>
                <a:spcPct val="134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Social Inclusion and Social Equity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219200"/>
            <a:ext cx="2362200" cy="3200400"/>
            <a:chOff x="457200" y="1219200"/>
            <a:chExt cx="2362200" cy="3200400"/>
          </a:xfrm>
        </p:grpSpPr>
        <p:sp>
          <p:nvSpPr>
            <p:cNvPr id="4" name="Oval 3"/>
            <p:cNvSpPr/>
            <p:nvPr/>
          </p:nvSpPr>
          <p:spPr>
            <a:xfrm>
              <a:off x="457200" y="1219200"/>
              <a:ext cx="23622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New Narratives &amp; Networks</a:t>
              </a:r>
              <a:endParaRPr lang="en-US" sz="2000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57200" y="2971800"/>
              <a:ext cx="23622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Knowledge Networks &amp; Workforce</a:t>
              </a:r>
              <a:endParaRPr lang="en-US" sz="2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19800" y="1219200"/>
            <a:ext cx="2362200" cy="3200400"/>
            <a:chOff x="6019800" y="1219200"/>
            <a:chExt cx="2362200" cy="3200400"/>
          </a:xfrm>
        </p:grpSpPr>
        <p:sp>
          <p:nvSpPr>
            <p:cNvPr id="5" name="Oval 4"/>
            <p:cNvSpPr/>
            <p:nvPr/>
          </p:nvSpPr>
          <p:spPr>
            <a:xfrm>
              <a:off x="6019800" y="1219200"/>
              <a:ext cx="23622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Quality of Place</a:t>
              </a:r>
              <a:endParaRPr lang="en-US" sz="2000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019800" y="2971800"/>
              <a:ext cx="23622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E-ship &amp; Innovation</a:t>
              </a:r>
              <a:endParaRPr lang="en-US" sz="2000" b="1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2971800" y="2095500"/>
            <a:ext cx="2819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Collaborative Leadership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prilogo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447800"/>
            <a:ext cx="3484438" cy="1463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32766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1228" indent="-571500" algn="ctr"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Charles W. Fluharty</a:t>
            </a:r>
          </a:p>
          <a:p>
            <a:pPr marL="681228" indent="-571500"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cfluharty@rupri.org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1228" indent="-571500"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President and CEO</a:t>
            </a:r>
          </a:p>
          <a:p>
            <a:pPr marL="681228" indent="-571500"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Rural Policy Research Institute</a:t>
            </a:r>
          </a:p>
          <a:p>
            <a:pPr marL="681228" indent="-571500"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214 Middlebush Hall</a:t>
            </a:r>
          </a:p>
          <a:p>
            <a:pPr marL="681228" indent="-571500"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University of Missouri</a:t>
            </a:r>
          </a:p>
          <a:p>
            <a:pPr marL="681228" indent="-571500"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Columbia, MO  65211</a:t>
            </a:r>
          </a:p>
          <a:p>
            <a:pPr marL="681228" indent="-571500"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(573) 882-0316</a:t>
            </a:r>
          </a:p>
          <a:p>
            <a:pPr marL="681228" indent="-571500"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http://www.rupri.org/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72756" y="83736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100" b="1" dirty="0" smtClean="0">
                <a:solidFill>
                  <a:srgbClr val="84986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Urban is very diverse, however:</a:t>
            </a:r>
            <a:endParaRPr lang="en-US" sz="4100" b="1" dirty="0">
              <a:solidFill>
                <a:srgbClr val="84986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7068" y="5334000"/>
            <a:ext cx="177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Bellevue, IA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2,543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008" y="5334000"/>
            <a:ext cx="2178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York-Newark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18 million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new york.jpg"/>
          <p:cNvPicPr>
            <a:picLocks noChangeAspect="1"/>
          </p:cNvPicPr>
          <p:nvPr/>
        </p:nvPicPr>
        <p:blipFill>
          <a:blip r:embed="rId3" cstate="print"/>
          <a:srcRect l="13774" r="14906"/>
          <a:stretch>
            <a:fillRect/>
          </a:stretch>
        </p:blipFill>
        <p:spPr>
          <a:xfrm>
            <a:off x="457200" y="1219200"/>
            <a:ext cx="3763285" cy="396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95" y="1680945"/>
            <a:ext cx="3372475" cy="3038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Defined by the Office of Management and Budget.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Designed as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functional regions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around urban centers.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County classification:</a:t>
            </a:r>
          </a:p>
          <a:p>
            <a:pPr lvl="1">
              <a:spcAft>
                <a:spcPts val="1200"/>
              </a:spcAft>
            </a:pPr>
            <a:r>
              <a:rPr lang="en-US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Metropolitan</a:t>
            </a:r>
            <a:r>
              <a:rPr lang="en-US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spcAft>
                <a:spcPts val="120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Nonmetropolitan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counties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divided into two types:</a:t>
            </a:r>
          </a:p>
          <a:p>
            <a:pPr lvl="2">
              <a:spcAft>
                <a:spcPts val="1200"/>
              </a:spcAft>
            </a:pPr>
            <a:r>
              <a:rPr lang="en-US" sz="2300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Micropolitan</a:t>
            </a:r>
            <a:endParaRPr lang="en-US" sz="2300" dirty="0" smtClean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spcAft>
                <a:spcPts val="1200"/>
              </a:spcAft>
            </a:pPr>
            <a:r>
              <a:rPr lang="en-US" sz="2300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Noncore</a:t>
            </a:r>
            <a:endParaRPr lang="en-US" sz="2300" dirty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Core Based Statistical Areas</a:t>
            </a:r>
            <a:endParaRPr lang="en-US" b="1" i="1" dirty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1219200"/>
            <a:ext cx="8382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Usually, metropolitan is equated with urban and nonmetropolitan with rural.</a:t>
            </a:r>
          </a:p>
          <a:p>
            <a:pPr algn="ctr"/>
            <a:endParaRPr lang="en-US" sz="3600" b="1" dirty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But, if metropolitan is urban, then…</a:t>
            </a:r>
            <a:endParaRPr lang="en-US" sz="4400" b="1" dirty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This is urban:</a:t>
            </a:r>
            <a:endParaRPr lang="en-US" sz="3200" b="1" dirty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060308-186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914400"/>
            <a:ext cx="7068928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0551" y="5943600"/>
            <a:ext cx="5632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Angeles</a:t>
            </a:r>
            <a:r>
              <a:rPr lang="es-E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-Long Beach-Santa Ana, CA Metro </a:t>
            </a:r>
            <a:r>
              <a:rPr lang="es-E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es-E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s-E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12.8 </a:t>
            </a:r>
            <a:r>
              <a:rPr lang="es-E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52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59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49862"/>
                </a:solidFill>
                <a:latin typeface="Times New Roman" pitchFamily="18" charset="0"/>
                <a:cs typeface="Times New Roman" pitchFamily="18" charset="0"/>
              </a:rPr>
              <a:t>And so is this:</a:t>
            </a:r>
            <a:endParaRPr lang="en-US" sz="3200" b="1" dirty="0">
              <a:solidFill>
                <a:srgbClr val="8498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Armstro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533400"/>
            <a:ext cx="4038600" cy="538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6002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Armstrong County, Texas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Population 1,901</a:t>
            </a:r>
          </a:p>
          <a:p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 of the Amarillo Texas Metropolitan Area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78079"/>
            <a:ext cx="1143000" cy="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ustom 11">
      <a:dk1>
        <a:srgbClr val="2F2B20"/>
      </a:dk1>
      <a:lt1>
        <a:srgbClr val="FFFFFF"/>
      </a:lt1>
      <a:dk2>
        <a:srgbClr val="FFFFFF"/>
      </a:dk2>
      <a:lt2>
        <a:srgbClr val="DFDCB7"/>
      </a:lt2>
      <a:accent1>
        <a:srgbClr val="84A262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5575</TotalTime>
  <Words>855</Words>
  <Application>Microsoft Office PowerPoint</Application>
  <PresentationFormat>On-screen Show (4:3)</PresentationFormat>
  <Paragraphs>150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1_Office Theme</vt:lpstr>
      <vt:lpstr>2_Office Theme</vt:lpstr>
      <vt:lpstr>Clarity</vt:lpstr>
      <vt:lpstr>3_Office Theme</vt:lpstr>
      <vt:lpstr>Broadband Needs, Challenges, and Opportunities in Rural America</vt:lpstr>
      <vt:lpstr>Rural and Urban Definitions</vt:lpstr>
      <vt:lpstr>Urban and Rural Areas</vt:lpstr>
      <vt:lpstr>PowerPoint Presentation</vt:lpstr>
      <vt:lpstr>Core Based Statistical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Dynamics, 2010</vt:lpstr>
      <vt:lpstr>Changes in Population Dynamics</vt:lpstr>
      <vt:lpstr>Rural Americans Are Older</vt:lpstr>
      <vt:lpstr>PowerPoint Presentation</vt:lpstr>
      <vt:lpstr>PowerPoint Presentation</vt:lpstr>
      <vt:lpstr>PowerPoint Presentation</vt:lpstr>
      <vt:lpstr>Farming’s Importance to Rural Employment Is Declining</vt:lpstr>
      <vt:lpstr>PowerPoint Presentation</vt:lpstr>
      <vt:lpstr>Rural Americans Face Challenges in Health Care</vt:lpstr>
      <vt:lpstr>Rural Health Care Challenges</vt:lpstr>
      <vt:lpstr>PowerPoint Presentation</vt:lpstr>
      <vt:lpstr>Rural Children Are Far More  Likely to Live In Poverty</vt:lpstr>
      <vt:lpstr>PowerPoint Presentation</vt:lpstr>
      <vt:lpstr>PowerPoint Presentation</vt:lpstr>
      <vt:lpstr>Poor Rural Americans Face Multiple Challenges The Geography of Need</vt:lpstr>
      <vt:lpstr>PowerPoint Presentation</vt:lpstr>
      <vt:lpstr>PowerPoint Presentation</vt:lpstr>
      <vt:lpstr>PowerPoint Presentation</vt:lpstr>
      <vt:lpstr>The Framework for Regional Rural Innovation</vt:lpstr>
      <vt:lpstr>PowerPoint Presentation</vt:lpstr>
    </vt:vector>
  </TitlesOfParts>
  <Company>University of Missouri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metropolitan agenda excludes much of rural America</dc:title>
  <dc:creator>Fluharty, Charles W.</dc:creator>
  <cp:lastModifiedBy>Patrick Halley</cp:lastModifiedBy>
  <cp:revision>233</cp:revision>
  <cp:lastPrinted>2014-03-17T19:36:57Z</cp:lastPrinted>
  <dcterms:created xsi:type="dcterms:W3CDTF">2010-06-04T18:34:48Z</dcterms:created>
  <dcterms:modified xsi:type="dcterms:W3CDTF">2014-03-17T22:05:00Z</dcterms:modified>
</cp:coreProperties>
</file>