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87" r:id="rId2"/>
    <p:sldId id="288" r:id="rId3"/>
    <p:sldId id="289" r:id="rId4"/>
    <p:sldId id="277" r:id="rId5"/>
    <p:sldId id="290" r:id="rId6"/>
    <p:sldId id="291" r:id="rId7"/>
    <p:sldId id="258" r:id="rId8"/>
    <p:sldId id="286" r:id="rId9"/>
    <p:sldId id="263" r:id="rId10"/>
    <p:sldId id="259" r:id="rId11"/>
    <p:sldId id="260" r:id="rId12"/>
    <p:sldId id="267" r:id="rId13"/>
    <p:sldId id="285" r:id="rId14"/>
    <p:sldId id="284" r:id="rId15"/>
    <p:sldId id="268" r:id="rId1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301A"/>
    <a:srgbClr val="003896"/>
    <a:srgbClr val="C2BF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987" autoAdjust="0"/>
    <p:restoredTop sz="94660"/>
  </p:normalViewPr>
  <p:slideViewPr>
    <p:cSldViewPr snapToGrid="0">
      <p:cViewPr>
        <p:scale>
          <a:sx n="106" d="100"/>
          <a:sy n="106" d="100"/>
        </p:scale>
        <p:origin x="-78" y="-192"/>
      </p:cViewPr>
      <p:guideLst>
        <p:guide orient="horz" pos="2160"/>
        <p:guide pos="3840"/>
      </p:guideLst>
    </p:cSldViewPr>
  </p:slideViewPr>
  <p:notesTextViewPr>
    <p:cViewPr>
      <p:scale>
        <a:sx n="1" d="1"/>
        <a:sy n="1" d="1"/>
      </p:scale>
      <p:origin x="0" y="0"/>
    </p:cViewPr>
  </p:notesTextViewPr>
  <p:notesViewPr>
    <p:cSldViewPr snapToGrid="0">
      <p:cViewPr varScale="1">
        <p:scale>
          <a:sx n="81" d="100"/>
          <a:sy n="81" d="100"/>
        </p:scale>
        <p:origin x="-3108"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atin typeface="Century Gothic"/>
              </a:defRPr>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atin typeface="Century Gothic"/>
              </a:defRPr>
            </a:lvl1pPr>
          </a:lstStyle>
          <a:p>
            <a:fld id="{9515EB78-F6A2-48AD-ABF2-0D1953090AF4}" type="datetimeFigureOut">
              <a:rPr lang="en-US" smtClean="0"/>
              <a:pPr/>
              <a:t>5/28/2015</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atin typeface="Century Gothic"/>
              </a:defRPr>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atin typeface="Century Gothic"/>
              </a:defRPr>
            </a:lvl1pPr>
          </a:lstStyle>
          <a:p>
            <a:fld id="{3F2F2D62-3C28-40DB-9D9C-8CF7D9282C33}" type="slidenum">
              <a:rPr lang="en-US" smtClean="0"/>
              <a:pPr/>
              <a:t>‹#›</a:t>
            </a:fld>
            <a:endParaRPr lang="en-US" dirty="0"/>
          </a:p>
        </p:txBody>
      </p:sp>
    </p:spTree>
    <p:extLst>
      <p:ext uri="{BB962C8B-B14F-4D97-AF65-F5344CB8AC3E}">
        <p14:creationId xmlns:p14="http://schemas.microsoft.com/office/powerpoint/2010/main" val="1200372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a:ea typeface="+mn-ea"/>
        <a:cs typeface="+mn-cs"/>
      </a:defRPr>
    </a:lvl1pPr>
    <a:lvl2pPr marL="457200" algn="l" defTabSz="914400" rtl="0" eaLnBrk="1" latinLnBrk="0" hangingPunct="1">
      <a:defRPr sz="1200" kern="1200">
        <a:solidFill>
          <a:schemeClr val="tx1"/>
        </a:solidFill>
        <a:latin typeface="Century Gothic"/>
        <a:ea typeface="+mn-ea"/>
        <a:cs typeface="+mn-cs"/>
      </a:defRPr>
    </a:lvl2pPr>
    <a:lvl3pPr marL="914400" algn="l" defTabSz="914400" rtl="0" eaLnBrk="1" latinLnBrk="0" hangingPunct="1">
      <a:defRPr sz="1200" kern="1200">
        <a:solidFill>
          <a:schemeClr val="tx1"/>
        </a:solidFill>
        <a:latin typeface="Century Gothic"/>
        <a:ea typeface="+mn-ea"/>
        <a:cs typeface="+mn-cs"/>
      </a:defRPr>
    </a:lvl3pPr>
    <a:lvl4pPr marL="1371600" algn="l" defTabSz="914400" rtl="0" eaLnBrk="1" latinLnBrk="0" hangingPunct="1">
      <a:defRPr sz="1200" kern="1200">
        <a:solidFill>
          <a:schemeClr val="tx1"/>
        </a:solidFill>
        <a:latin typeface="Century Gothic"/>
        <a:ea typeface="+mn-ea"/>
        <a:cs typeface="+mn-cs"/>
      </a:defRPr>
    </a:lvl4pPr>
    <a:lvl5pPr marL="1828800" algn="l" defTabSz="914400" rtl="0" eaLnBrk="1" latinLnBrk="0" hangingPunct="1">
      <a:defRPr sz="1200" kern="1200">
        <a:solidFill>
          <a:schemeClr val="tx1"/>
        </a:solidFill>
        <a:latin typeface="Century Gothic"/>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uofmhealth.org/news/archive/201411/great-digital-divide-healthcare-older-americans-may-be-left"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cdc.gov/nchs/data/databriefs/db143.htm"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gpo.gov/fdsys/granule/USCODE-2010-title42/USCODE-2010-title42-chap8-subchapI-sec1437g/content-detail.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2F2D62-3C28-40DB-9D9C-8CF7D9282C33}" type="slidenum">
              <a:rPr lang="en-US" smtClean="0"/>
              <a:pPr/>
              <a:t>1</a:t>
            </a:fld>
            <a:endParaRPr lang="en-US" dirty="0"/>
          </a:p>
        </p:txBody>
      </p:sp>
    </p:spTree>
    <p:extLst>
      <p:ext uri="{BB962C8B-B14F-4D97-AF65-F5344CB8AC3E}">
        <p14:creationId xmlns:p14="http://schemas.microsoft.com/office/powerpoint/2010/main" val="414595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2F2D62-3C28-40DB-9D9C-8CF7D9282C33}" type="slidenum">
              <a:rPr lang="en-US" smtClean="0"/>
              <a:pPr/>
              <a:t>2</a:t>
            </a:fld>
            <a:endParaRPr lang="en-US" dirty="0"/>
          </a:p>
        </p:txBody>
      </p:sp>
    </p:spTree>
    <p:extLst>
      <p:ext uri="{BB962C8B-B14F-4D97-AF65-F5344CB8AC3E}">
        <p14:creationId xmlns:p14="http://schemas.microsoft.com/office/powerpoint/2010/main" val="1532081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2F2D62-3C28-40DB-9D9C-8CF7D9282C33}" type="slidenum">
              <a:rPr lang="en-US" smtClean="0"/>
              <a:pPr/>
              <a:t>3</a:t>
            </a:fld>
            <a:endParaRPr lang="en-US" dirty="0"/>
          </a:p>
        </p:txBody>
      </p:sp>
    </p:spTree>
    <p:extLst>
      <p:ext uri="{BB962C8B-B14F-4D97-AF65-F5344CB8AC3E}">
        <p14:creationId xmlns:p14="http://schemas.microsoft.com/office/powerpoint/2010/main" val="397739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Pew Study:  http://www.pewinternet.org/2014/04/03/usage-and-adoption/, sponsored by Pew Research Center’s Internet &amp; American Life Project and the Gates Foundation</a:t>
            </a:r>
          </a:p>
          <a:p>
            <a:pPr defTabSz="966612">
              <a:defRPr/>
            </a:pPr>
            <a:endParaRPr lang="en-US" dirty="0"/>
          </a:p>
          <a:p>
            <a:pPr defTabSz="966612">
              <a:defRPr/>
            </a:pPr>
            <a:r>
              <a:rPr lang="en-US" dirty="0"/>
              <a:t>79% of seniors surveyed agree that “people without Internet access are at a real disadvantage because of all the information they might be missing.”</a:t>
            </a:r>
          </a:p>
          <a:p>
            <a:endParaRPr lang="en-US" dirty="0"/>
          </a:p>
          <a:p>
            <a:pPr defTabSz="966612">
              <a:defRPr/>
            </a:pPr>
            <a:r>
              <a:rPr lang="en-US" dirty="0"/>
              <a:t>Once online, most seniors make the Internet a daily part of their lives and view it in a positive light.</a:t>
            </a:r>
          </a:p>
          <a:p>
            <a:endParaRPr lang="en-US" dirty="0"/>
          </a:p>
          <a:p>
            <a:r>
              <a:rPr lang="en-US" dirty="0"/>
              <a:t>http://newoldage.blogs.nytimes.com/2013/05/03/helping-seniors-learn-new-technology/?_r=0</a:t>
            </a:r>
          </a:p>
          <a:p>
            <a:endParaRPr lang="en-US" dirty="0"/>
          </a:p>
        </p:txBody>
      </p:sp>
      <p:sp>
        <p:nvSpPr>
          <p:cNvPr id="4" name="Slide Number Placeholder 3"/>
          <p:cNvSpPr>
            <a:spLocks noGrp="1"/>
          </p:cNvSpPr>
          <p:nvPr>
            <p:ph type="sldNum" sz="quarter" idx="10"/>
          </p:nvPr>
        </p:nvSpPr>
        <p:spPr/>
        <p:txBody>
          <a:bodyPr/>
          <a:lstStyle/>
          <a:p>
            <a:fld id="{3F2F2D62-3C28-40DB-9D9C-8CF7D9282C33}" type="slidenum">
              <a:rPr lang="en-US" smtClean="0"/>
              <a:t>4</a:t>
            </a:fld>
            <a:endParaRPr lang="en-US"/>
          </a:p>
        </p:txBody>
      </p:sp>
    </p:spTree>
    <p:extLst>
      <p:ext uri="{BB962C8B-B14F-4D97-AF65-F5344CB8AC3E}">
        <p14:creationId xmlns:p14="http://schemas.microsoft.com/office/powerpoint/2010/main" val="658639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providers, including the U-M Health System, now offer patients access to parts of their own medical records via online health portals that include everything from reminders of when they are due for wellness visits and screening tests, to immunization records and lab results, as well as key information on obtaining and using their prescription medications correctly and safely. </a:t>
            </a:r>
            <a:r>
              <a:rPr lang="en-US" dirty="0">
                <a:hlinkClick r:id="rId3"/>
              </a:rPr>
              <a:t>University of Michigan study</a:t>
            </a:r>
            <a:r>
              <a:rPr lang="en-US" dirty="0"/>
              <a:t> finds that less than a third of Americans over the age of 65 use the Internet to keep track of their health. </a:t>
            </a:r>
          </a:p>
          <a:p>
            <a:endParaRPr lang="en-US" dirty="0"/>
          </a:p>
          <a:p>
            <a:r>
              <a:rPr lang="en-US" dirty="0"/>
              <a:t>According to the </a:t>
            </a:r>
            <a:r>
              <a:rPr lang="en-US" dirty="0">
                <a:hlinkClick r:id="rId4"/>
              </a:rPr>
              <a:t>Centers for Disease Control and Prevention</a:t>
            </a:r>
            <a:r>
              <a:rPr lang="en-US" dirty="0"/>
              <a:t>, in 2013, 78 percent of office-based doctors had already adopted electronic health record (EHR) systems that met the government’s standards under the Affordable Care Act, up from 18 percent in 2001.</a:t>
            </a:r>
          </a:p>
          <a:p>
            <a:endParaRPr lang="en-US" dirty="0"/>
          </a:p>
          <a:p>
            <a:r>
              <a:rPr lang="en-US" dirty="0"/>
              <a:t>U of M study:  http://www.uofmhealth.org/news/archive/201411/great-digital-divide-healthcare-older-americans-may-be-left</a:t>
            </a:r>
          </a:p>
          <a:p>
            <a:endParaRPr lang="en-US" dirty="0"/>
          </a:p>
          <a:p>
            <a:endParaRPr lang="en-US" dirty="0"/>
          </a:p>
        </p:txBody>
      </p:sp>
      <p:sp>
        <p:nvSpPr>
          <p:cNvPr id="4" name="Slide Number Placeholder 3"/>
          <p:cNvSpPr>
            <a:spLocks noGrp="1"/>
          </p:cNvSpPr>
          <p:nvPr>
            <p:ph type="sldNum" sz="quarter" idx="10"/>
          </p:nvPr>
        </p:nvSpPr>
        <p:spPr/>
        <p:txBody>
          <a:bodyPr/>
          <a:lstStyle/>
          <a:p>
            <a:fld id="{3F2F2D62-3C28-40DB-9D9C-8CF7D9282C33}" type="slidenum">
              <a:rPr lang="en-US" smtClean="0"/>
              <a:pPr/>
              <a:t>5</a:t>
            </a:fld>
            <a:endParaRPr lang="en-US" dirty="0"/>
          </a:p>
        </p:txBody>
      </p:sp>
    </p:spTree>
    <p:extLst>
      <p:ext uri="{BB962C8B-B14F-4D97-AF65-F5344CB8AC3E}">
        <p14:creationId xmlns:p14="http://schemas.microsoft.com/office/powerpoint/2010/main" val="717072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612">
              <a:defRPr/>
            </a:pPr>
            <a:r>
              <a:rPr lang="en-US" dirty="0"/>
              <a:t>Capital Fund Statute: </a:t>
            </a:r>
            <a:r>
              <a:rPr lang="en-US" u="sng" dirty="0">
                <a:hlinkClick r:id="rId3"/>
              </a:rPr>
              <a:t>http://www.gpo.gov/fdsys/granule/USCODE-2010-title42/USCODE-2010-title42-chap8-subchapI-sec1437g/content-detail.html</a:t>
            </a:r>
            <a:endParaRPr lang="en-US" u="sng" dirty="0"/>
          </a:p>
          <a:p>
            <a:endParaRPr lang="en-US" dirty="0"/>
          </a:p>
          <a:p>
            <a:pPr marL="0" lvl="1" defTabSz="966612">
              <a:defRPr/>
            </a:pPr>
            <a:r>
              <a:rPr lang="en-US" dirty="0"/>
              <a:t>Operating Fund Statute: </a:t>
            </a:r>
            <a:r>
              <a:rPr lang="en-US" u="sng" dirty="0">
                <a:hlinkClick r:id="rId3"/>
              </a:rPr>
              <a:t>http://www.gpo.gov/fdsys/granule/USCODE-2010-title42/USCODE-2010-title42-chap8-subchapI-sec1437g/content-detail.html</a:t>
            </a:r>
            <a:endParaRPr lang="en-US" u="sng" dirty="0"/>
          </a:p>
          <a:p>
            <a:endParaRPr lang="en-US" dirty="0"/>
          </a:p>
        </p:txBody>
      </p:sp>
      <p:sp>
        <p:nvSpPr>
          <p:cNvPr id="4" name="Slide Number Placeholder 3"/>
          <p:cNvSpPr>
            <a:spLocks noGrp="1"/>
          </p:cNvSpPr>
          <p:nvPr>
            <p:ph type="sldNum" sz="quarter" idx="10"/>
          </p:nvPr>
        </p:nvSpPr>
        <p:spPr/>
        <p:txBody>
          <a:bodyPr/>
          <a:lstStyle/>
          <a:p>
            <a:fld id="{3F2F2D62-3C28-40DB-9D9C-8CF7D9282C33}" type="slidenum">
              <a:rPr lang="en-US" smtClean="0"/>
              <a:pPr/>
              <a:t>6</a:t>
            </a:fld>
            <a:endParaRPr lang="en-US" dirty="0"/>
          </a:p>
        </p:txBody>
      </p:sp>
    </p:spTree>
    <p:extLst>
      <p:ext uri="{BB962C8B-B14F-4D97-AF65-F5344CB8AC3E}">
        <p14:creationId xmlns:p14="http://schemas.microsoft.com/office/powerpoint/2010/main" val="3344864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2F2D62-3C28-40DB-9D9C-8CF7D9282C33}" type="slidenum">
              <a:rPr lang="en-US" smtClean="0"/>
              <a:t>7</a:t>
            </a:fld>
            <a:endParaRPr lang="en-US"/>
          </a:p>
        </p:txBody>
      </p:sp>
    </p:spTree>
    <p:extLst>
      <p:ext uri="{BB962C8B-B14F-4D97-AF65-F5344CB8AC3E}">
        <p14:creationId xmlns:p14="http://schemas.microsoft.com/office/powerpoint/2010/main" val="658639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2F2D62-3C28-40DB-9D9C-8CF7D9282C33}" type="slidenum">
              <a:rPr lang="en-US" smtClean="0"/>
              <a:t>8</a:t>
            </a:fld>
            <a:endParaRPr lang="en-US"/>
          </a:p>
        </p:txBody>
      </p:sp>
    </p:spTree>
    <p:extLst>
      <p:ext uri="{BB962C8B-B14F-4D97-AF65-F5344CB8AC3E}">
        <p14:creationId xmlns:p14="http://schemas.microsoft.com/office/powerpoint/2010/main" val="658639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86F6001-8C37-42BA-ACE0-9DD70CAD415A}" type="datetimeFigureOut">
              <a:rPr lang="en-US" smtClean="0"/>
              <a:pPr/>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DCC99-5A4C-41C6-BB98-0211658D6942}" type="slidenum">
              <a:rPr lang="en-US" smtClean="0"/>
              <a:pPr/>
              <a:t>‹#›</a:t>
            </a:fld>
            <a:endParaRPr lang="en-US"/>
          </a:p>
        </p:txBody>
      </p:sp>
    </p:spTree>
    <p:extLst>
      <p:ext uri="{BB962C8B-B14F-4D97-AF65-F5344CB8AC3E}">
        <p14:creationId xmlns:p14="http://schemas.microsoft.com/office/powerpoint/2010/main" val="2381677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6F6001-8C37-42BA-ACE0-9DD70CAD415A}" type="datetimeFigureOut">
              <a:rPr lang="en-US" smtClean="0"/>
              <a:pPr/>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DCC99-5A4C-41C6-BB98-0211658D6942}" type="slidenum">
              <a:rPr lang="en-US" smtClean="0"/>
              <a:pPr/>
              <a:t>‹#›</a:t>
            </a:fld>
            <a:endParaRPr lang="en-US"/>
          </a:p>
        </p:txBody>
      </p:sp>
    </p:spTree>
    <p:extLst>
      <p:ext uri="{BB962C8B-B14F-4D97-AF65-F5344CB8AC3E}">
        <p14:creationId xmlns:p14="http://schemas.microsoft.com/office/powerpoint/2010/main" val="2043642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6F6001-8C37-42BA-ACE0-9DD70CAD415A}" type="datetimeFigureOut">
              <a:rPr lang="en-US" smtClean="0"/>
              <a:pPr/>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DCC99-5A4C-41C6-BB98-0211658D6942}" type="slidenum">
              <a:rPr lang="en-US" smtClean="0"/>
              <a:pPr/>
              <a:t>‹#›</a:t>
            </a:fld>
            <a:endParaRPr lang="en-US"/>
          </a:p>
        </p:txBody>
      </p:sp>
    </p:spTree>
    <p:extLst>
      <p:ext uri="{BB962C8B-B14F-4D97-AF65-F5344CB8AC3E}">
        <p14:creationId xmlns:p14="http://schemas.microsoft.com/office/powerpoint/2010/main" val="1818109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6F6001-8C37-42BA-ACE0-9DD70CAD415A}" type="datetimeFigureOut">
              <a:rPr lang="en-US" smtClean="0"/>
              <a:pPr/>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DCC99-5A4C-41C6-BB98-0211658D6942}" type="slidenum">
              <a:rPr lang="en-US" smtClean="0"/>
              <a:pPr/>
              <a:t>‹#›</a:t>
            </a:fld>
            <a:endParaRPr lang="en-US"/>
          </a:p>
        </p:txBody>
      </p:sp>
    </p:spTree>
    <p:extLst>
      <p:ext uri="{BB962C8B-B14F-4D97-AF65-F5344CB8AC3E}">
        <p14:creationId xmlns:p14="http://schemas.microsoft.com/office/powerpoint/2010/main" val="2462195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6F6001-8C37-42BA-ACE0-9DD70CAD415A}" type="datetimeFigureOut">
              <a:rPr lang="en-US" smtClean="0"/>
              <a:pPr/>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5DCC99-5A4C-41C6-BB98-0211658D6942}" type="slidenum">
              <a:rPr lang="en-US" smtClean="0"/>
              <a:pPr/>
              <a:t>‹#›</a:t>
            </a:fld>
            <a:endParaRPr lang="en-US"/>
          </a:p>
        </p:txBody>
      </p:sp>
    </p:spTree>
    <p:extLst>
      <p:ext uri="{BB962C8B-B14F-4D97-AF65-F5344CB8AC3E}">
        <p14:creationId xmlns:p14="http://schemas.microsoft.com/office/powerpoint/2010/main" val="26300078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86F6001-8C37-42BA-ACE0-9DD70CAD415A}" type="datetimeFigureOut">
              <a:rPr lang="en-US" smtClean="0"/>
              <a:pPr/>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5DCC99-5A4C-41C6-BB98-0211658D6942}" type="slidenum">
              <a:rPr lang="en-US" smtClean="0"/>
              <a:pPr/>
              <a:t>‹#›</a:t>
            </a:fld>
            <a:endParaRPr lang="en-US"/>
          </a:p>
        </p:txBody>
      </p:sp>
    </p:spTree>
    <p:extLst>
      <p:ext uri="{BB962C8B-B14F-4D97-AF65-F5344CB8AC3E}">
        <p14:creationId xmlns:p14="http://schemas.microsoft.com/office/powerpoint/2010/main" val="1405575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6F6001-8C37-42BA-ACE0-9DD70CAD415A}" type="datetimeFigureOut">
              <a:rPr lang="en-US" smtClean="0"/>
              <a:pPr/>
              <a:t>5/28/2015</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5DCC99-5A4C-41C6-BB98-0211658D6942}" type="slidenum">
              <a:rPr lang="en-US" smtClean="0"/>
              <a:pPr/>
              <a:t>‹#›</a:t>
            </a:fld>
            <a:endParaRPr lang="en-US"/>
          </a:p>
        </p:txBody>
      </p:sp>
    </p:spTree>
    <p:extLst>
      <p:ext uri="{BB962C8B-B14F-4D97-AF65-F5344CB8AC3E}">
        <p14:creationId xmlns:p14="http://schemas.microsoft.com/office/powerpoint/2010/main" val="20173821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00" baseline="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B86F6001-8C37-42BA-ACE0-9DD70CAD415A}" type="datetimeFigureOut">
              <a:rPr lang="en-US" smtClean="0"/>
              <a:pPr/>
              <a:t>5/28/2015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5DCC99-5A4C-41C6-BB98-0211658D6942}" type="slidenum">
              <a:rPr lang="en-US" smtClean="0"/>
              <a:pPr/>
              <a:t>‹#›</a:t>
            </a:fld>
            <a:endParaRPr lang="en-US"/>
          </a:p>
        </p:txBody>
      </p:sp>
    </p:spTree>
    <p:extLst>
      <p:ext uri="{BB962C8B-B14F-4D97-AF65-F5344CB8AC3E}">
        <p14:creationId xmlns:p14="http://schemas.microsoft.com/office/powerpoint/2010/main" val="3187951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F6001-8C37-42BA-ACE0-9DD70CAD415A}" type="datetimeFigureOut">
              <a:rPr lang="en-US" smtClean="0"/>
              <a:pPr/>
              <a:t>5/28/2015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5DCC99-5A4C-41C6-BB98-0211658D6942}" type="slidenum">
              <a:rPr lang="en-US" smtClean="0"/>
              <a:pPr/>
              <a:t>‹#›</a:t>
            </a:fld>
            <a:endParaRPr lang="en-US"/>
          </a:p>
        </p:txBody>
      </p:sp>
      <p:sp>
        <p:nvSpPr>
          <p:cNvPr id="6" name="Rectangle 5"/>
          <p:cNvSpPr/>
          <p:nvPr userDrawn="1"/>
        </p:nvSpPr>
        <p:spPr>
          <a:xfrm>
            <a:off x="0" y="6653892"/>
            <a:ext cx="121920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a:endParaRPr>
          </a:p>
        </p:txBody>
      </p:sp>
    </p:spTree>
    <p:extLst>
      <p:ext uri="{BB962C8B-B14F-4D97-AF65-F5344CB8AC3E}">
        <p14:creationId xmlns:p14="http://schemas.microsoft.com/office/powerpoint/2010/main" val="16992733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6F6001-8C37-42BA-ACE0-9DD70CAD415A}" type="datetimeFigureOut">
              <a:rPr lang="en-US" smtClean="0"/>
              <a:pPr/>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5DCC99-5A4C-41C6-BB98-0211658D6942}" type="slidenum">
              <a:rPr lang="en-US" smtClean="0"/>
              <a:pPr/>
              <a:t>‹#›</a:t>
            </a:fld>
            <a:endParaRPr lang="en-US"/>
          </a:p>
        </p:txBody>
      </p:sp>
    </p:spTree>
    <p:extLst>
      <p:ext uri="{BB962C8B-B14F-4D97-AF65-F5344CB8AC3E}">
        <p14:creationId xmlns:p14="http://schemas.microsoft.com/office/powerpoint/2010/main" val="4023393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6F6001-8C37-42BA-ACE0-9DD70CAD415A}" type="datetimeFigureOut">
              <a:rPr lang="en-US" smtClean="0"/>
              <a:pPr/>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5DCC99-5A4C-41C6-BB98-0211658D6942}" type="slidenum">
              <a:rPr lang="en-US" smtClean="0"/>
              <a:pPr/>
              <a:t>‹#›</a:t>
            </a:fld>
            <a:endParaRPr lang="en-US"/>
          </a:p>
        </p:txBody>
      </p:sp>
    </p:spTree>
    <p:extLst>
      <p:ext uri="{BB962C8B-B14F-4D97-AF65-F5344CB8AC3E}">
        <p14:creationId xmlns:p14="http://schemas.microsoft.com/office/powerpoint/2010/main" val="2660771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entury Gothic"/>
              </a:defRPr>
            </a:lvl1pPr>
          </a:lstStyle>
          <a:p>
            <a:fld id="{B86F6001-8C37-42BA-ACE0-9DD70CAD415A}" type="datetimeFigureOut">
              <a:rPr lang="en-US" smtClean="0"/>
              <a:pPr/>
              <a:t>5/28/2015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a:defRPr>
            </a:lvl1pPr>
          </a:lstStyle>
          <a:p>
            <a:fld id="{C45DCC99-5A4C-41C6-BB98-0211658D6942}" type="slidenum">
              <a:rPr lang="en-US" smtClean="0"/>
              <a:pPr/>
              <a:t>‹#›</a:t>
            </a:fld>
            <a:endParaRPr lang="en-US" dirty="0"/>
          </a:p>
        </p:txBody>
      </p:sp>
    </p:spTree>
    <p:extLst>
      <p:ext uri="{BB962C8B-B14F-4D97-AF65-F5344CB8AC3E}">
        <p14:creationId xmlns:p14="http://schemas.microsoft.com/office/powerpoint/2010/main" val="14028358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entury Gothic"/>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EveryoneOn.org/HUD"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entury Gothic"/>
            </a:endParaRPr>
          </a:p>
        </p:txBody>
      </p:sp>
      <p:pic>
        <p:nvPicPr>
          <p:cNvPr id="3" name="Picture 2" descr="HUD.gif"/>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26387" y="4830480"/>
            <a:ext cx="2161203" cy="2027520"/>
          </a:xfrm>
          <a:prstGeom prst="rect">
            <a:avLst/>
          </a:prstGeom>
        </p:spPr>
      </p:pic>
      <p:pic>
        <p:nvPicPr>
          <p:cNvPr id="4" name="Picture 3" descr="everyoneon_logo_white.png"/>
          <p:cNvPicPr>
            <a:picLocks noChangeAspect="1"/>
          </p:cNvPicPr>
          <p:nvPr/>
        </p:nvPicPr>
        <p:blipFill rotWithShape="1">
          <a:blip r:embed="rId4">
            <a:extLst>
              <a:ext uri="{28A0092B-C50C-407E-A947-70E740481C1C}">
                <a14:useLocalDpi xmlns:a14="http://schemas.microsoft.com/office/drawing/2010/main" val="0"/>
              </a:ext>
            </a:extLst>
          </a:blip>
          <a:srcRect l="25060" t="42736" r="24857" b="43612"/>
          <a:stretch/>
        </p:blipFill>
        <p:spPr>
          <a:xfrm>
            <a:off x="7937369" y="5416134"/>
            <a:ext cx="3932049" cy="828218"/>
          </a:xfrm>
          <a:prstGeom prst="rect">
            <a:avLst/>
          </a:prstGeom>
        </p:spPr>
      </p:pic>
      <p:sp>
        <p:nvSpPr>
          <p:cNvPr id="5" name="TextBox 4"/>
          <p:cNvSpPr txBox="1"/>
          <p:nvPr/>
        </p:nvSpPr>
        <p:spPr>
          <a:xfrm>
            <a:off x="1530487" y="724573"/>
            <a:ext cx="9134079" cy="1200329"/>
          </a:xfrm>
          <a:prstGeom prst="rect">
            <a:avLst/>
          </a:prstGeom>
          <a:noFill/>
        </p:spPr>
        <p:txBody>
          <a:bodyPr wrap="square" rtlCol="0">
            <a:spAutoFit/>
          </a:bodyPr>
          <a:lstStyle/>
          <a:p>
            <a:pPr algn="ctr"/>
            <a:r>
              <a:rPr lang="en-US" sz="3600" b="1" dirty="0" smtClean="0">
                <a:solidFill>
                  <a:schemeClr val="bg1"/>
                </a:solidFill>
                <a:latin typeface="Century Gothic"/>
                <a:cs typeface="Century Gothic"/>
              </a:rPr>
              <a:t>OPPORTUNITIES FOR IN-UNIT ACCESS FOR HUD RESIDENTS</a:t>
            </a:r>
            <a:endParaRPr lang="en-US" sz="3600" b="1" dirty="0">
              <a:solidFill>
                <a:schemeClr val="bg1"/>
              </a:solidFill>
              <a:latin typeface="Century Gothic"/>
              <a:cs typeface="Century Gothic"/>
            </a:endParaRPr>
          </a:p>
        </p:txBody>
      </p:sp>
      <p:sp>
        <p:nvSpPr>
          <p:cNvPr id="6" name="TextBox 5"/>
          <p:cNvSpPr txBox="1"/>
          <p:nvPr/>
        </p:nvSpPr>
        <p:spPr>
          <a:xfrm>
            <a:off x="1611896" y="2743607"/>
            <a:ext cx="8979402" cy="1477328"/>
          </a:xfrm>
          <a:prstGeom prst="rect">
            <a:avLst/>
          </a:prstGeom>
          <a:noFill/>
        </p:spPr>
        <p:txBody>
          <a:bodyPr wrap="square" numCol="2" rtlCol="0">
            <a:spAutoFit/>
          </a:bodyPr>
          <a:lstStyle/>
          <a:p>
            <a:r>
              <a:rPr lang="en-US" dirty="0" smtClean="0">
                <a:solidFill>
                  <a:srgbClr val="FFFFFF"/>
                </a:solidFill>
                <a:latin typeface="Century Gothic"/>
              </a:rPr>
              <a:t>Dina Lehmann-Kim</a:t>
            </a:r>
          </a:p>
          <a:p>
            <a:r>
              <a:rPr lang="en-US" dirty="0" smtClean="0">
                <a:solidFill>
                  <a:srgbClr val="FFFFFF"/>
                </a:solidFill>
                <a:latin typeface="Century Gothic"/>
              </a:rPr>
              <a:t>Program Manager</a:t>
            </a:r>
          </a:p>
          <a:p>
            <a:r>
              <a:rPr lang="en-US" dirty="0" smtClean="0">
                <a:solidFill>
                  <a:srgbClr val="FFFFFF"/>
                </a:solidFill>
                <a:latin typeface="Century Gothic"/>
              </a:rPr>
              <a:t>HUD/Office of Public Housing Investments</a:t>
            </a:r>
          </a:p>
          <a:p>
            <a:r>
              <a:rPr lang="en-US" u="sng" dirty="0" err="1" smtClean="0">
                <a:solidFill>
                  <a:srgbClr val="FFFFFF"/>
                </a:solidFill>
                <a:latin typeface="Century Gothic"/>
              </a:rPr>
              <a:t>dina.lehmann-kim@hud.gov</a:t>
            </a:r>
            <a:endParaRPr lang="en-US" u="sng" dirty="0" smtClean="0">
              <a:solidFill>
                <a:srgbClr val="FFFFFF"/>
              </a:solidFill>
              <a:latin typeface="Century Gothic"/>
            </a:endParaRPr>
          </a:p>
          <a:p>
            <a:pPr algn="r"/>
            <a:r>
              <a:rPr lang="en-US" dirty="0" smtClean="0">
                <a:solidFill>
                  <a:srgbClr val="FFFFFF"/>
                </a:solidFill>
                <a:latin typeface="Century Gothic"/>
              </a:rPr>
              <a:t>Amber Petty</a:t>
            </a:r>
          </a:p>
          <a:p>
            <a:pPr algn="r"/>
            <a:r>
              <a:rPr lang="en-US" dirty="0" smtClean="0">
                <a:solidFill>
                  <a:srgbClr val="FFFFFF"/>
                </a:solidFill>
                <a:latin typeface="Century Gothic"/>
              </a:rPr>
              <a:t>National Program Coordinator</a:t>
            </a:r>
          </a:p>
          <a:p>
            <a:pPr algn="r"/>
            <a:r>
              <a:rPr lang="en-US" dirty="0" smtClean="0">
                <a:solidFill>
                  <a:srgbClr val="FFFFFF"/>
                </a:solidFill>
                <a:latin typeface="Century Gothic"/>
              </a:rPr>
              <a:t>EveryoneOn</a:t>
            </a:r>
          </a:p>
          <a:p>
            <a:pPr algn="r"/>
            <a:r>
              <a:rPr lang="en-US" u="sng" dirty="0" err="1" smtClean="0">
                <a:solidFill>
                  <a:srgbClr val="FFFFFF"/>
                </a:solidFill>
                <a:latin typeface="Century Gothic"/>
              </a:rPr>
              <a:t>amber@everyoneon.org</a:t>
            </a:r>
            <a:endParaRPr lang="en-US" u="sng" dirty="0">
              <a:solidFill>
                <a:srgbClr val="FFFFFF"/>
              </a:solidFill>
              <a:latin typeface="Century Gothic"/>
            </a:endParaRPr>
          </a:p>
        </p:txBody>
      </p:sp>
    </p:spTree>
    <p:extLst>
      <p:ext uri="{BB962C8B-B14F-4D97-AF65-F5344CB8AC3E}">
        <p14:creationId xmlns:p14="http://schemas.microsoft.com/office/powerpoint/2010/main" val="1726730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5059"/>
            <a:ext cx="12196729" cy="5511114"/>
          </a:xfrm>
          <a:prstGeom prst="rect">
            <a:avLst/>
          </a:prstGeom>
        </p:spPr>
      </p:pic>
      <p:sp>
        <p:nvSpPr>
          <p:cNvPr id="4" name="TextBox 3"/>
          <p:cNvSpPr txBox="1"/>
          <p:nvPr/>
        </p:nvSpPr>
        <p:spPr>
          <a:xfrm>
            <a:off x="2539618" y="189470"/>
            <a:ext cx="7117491" cy="738664"/>
          </a:xfrm>
          <a:prstGeom prst="rect">
            <a:avLst/>
          </a:prstGeom>
          <a:noFill/>
        </p:spPr>
        <p:txBody>
          <a:bodyPr wrap="square" rtlCol="0">
            <a:spAutoFit/>
          </a:bodyPr>
          <a:lstStyle/>
          <a:p>
            <a:pPr algn="ctr"/>
            <a:r>
              <a:rPr lang="en-US" sz="1400" dirty="0" smtClean="0">
                <a:latin typeface="Century Gothic" panose="020B0502020202020204" pitchFamily="34" charset="0"/>
              </a:rPr>
              <a:t>Anyone in the United States can </a:t>
            </a:r>
            <a:r>
              <a:rPr lang="en-US" sz="1400" b="1" dirty="0" smtClean="0">
                <a:solidFill>
                  <a:schemeClr val="accent2"/>
                </a:solidFill>
                <a:latin typeface="Century Gothic" panose="020B0502020202020204" pitchFamily="34" charset="0"/>
              </a:rPr>
              <a:t>visit EveryoneOn.org or text ‘Connect’ to 215-45 and discover </a:t>
            </a:r>
            <a:r>
              <a:rPr lang="en-US" sz="1400" dirty="0" smtClean="0">
                <a:latin typeface="Century Gothic" panose="020B0502020202020204" pitchFamily="34" charset="0"/>
              </a:rPr>
              <a:t>low-cost Internet service, devices, and free computer and Internet training at over 8,000 sites across the country.</a:t>
            </a:r>
            <a:endParaRPr lang="en-US" sz="1400" dirty="0">
              <a:latin typeface="Century Gothic" panose="020B0502020202020204" pitchFamily="34" charset="0"/>
            </a:endParaRPr>
          </a:p>
        </p:txBody>
      </p:sp>
    </p:spTree>
    <p:extLst>
      <p:ext uri="{BB962C8B-B14F-4D97-AF65-F5344CB8AC3E}">
        <p14:creationId xmlns:p14="http://schemas.microsoft.com/office/powerpoint/2010/main" val="2271213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89"/>
          <p:cNvSpPr/>
          <p:nvPr/>
        </p:nvSpPr>
        <p:spPr>
          <a:xfrm>
            <a:off x="-63449" y="-72599"/>
            <a:ext cx="12318899" cy="7003199"/>
          </a:xfrm>
          <a:prstGeom prst="rect">
            <a:avLst/>
          </a:prstGeom>
          <a:solidFill>
            <a:schemeClr val="accent2"/>
          </a:solidFill>
          <a:ln>
            <a:noFill/>
          </a:ln>
        </p:spPr>
        <p:txBody>
          <a:bodyPr lIns="91425" tIns="45700" rIns="91425" bIns="45700"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0" marR="0" lvl="0" indent="0" algn="ctr" rtl="0">
              <a:spcBef>
                <a:spcPts val="0"/>
              </a:spcBef>
              <a:buNone/>
            </a:pPr>
            <a:endParaRPr sz="1800" b="0" i="0" u="none" strike="noStrike" cap="none" baseline="0" dirty="0">
              <a:solidFill>
                <a:schemeClr val="lt1"/>
              </a:solidFill>
              <a:latin typeface="Century Gothic"/>
              <a:ea typeface="Century Gothic"/>
              <a:cs typeface="Century Gothic"/>
              <a:sym typeface="Calibri"/>
            </a:endParaRPr>
          </a:p>
        </p:txBody>
      </p:sp>
      <p:sp>
        <p:nvSpPr>
          <p:cNvPr id="4" name="TextBox 3"/>
          <p:cNvSpPr txBox="1"/>
          <p:nvPr/>
        </p:nvSpPr>
        <p:spPr>
          <a:xfrm>
            <a:off x="778475" y="338964"/>
            <a:ext cx="10635049" cy="369332"/>
          </a:xfrm>
          <a:prstGeom prst="rect">
            <a:avLst/>
          </a:prstGeom>
          <a:noFill/>
        </p:spPr>
        <p:txBody>
          <a:bodyPr wrap="square" rtlCol="0">
            <a:spAutoFit/>
          </a:bodyPr>
          <a:lstStyle/>
          <a:p>
            <a:pPr algn="ctr"/>
            <a:r>
              <a:rPr lang="en-US" b="1" dirty="0" smtClean="0">
                <a:solidFill>
                  <a:schemeClr val="bg1"/>
                </a:solidFill>
                <a:latin typeface="Century Gothic" panose="020B0502020202020204" pitchFamily="34" charset="0"/>
              </a:rPr>
              <a:t>LOW-COST INTERNET SERVICE OFFERS AVAILABLE</a:t>
            </a:r>
            <a:endParaRPr lang="en-US" b="1" dirty="0">
              <a:solidFill>
                <a:schemeClr val="bg1"/>
              </a:solidFill>
              <a:latin typeface="Century Gothic" panose="020B0502020202020204"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4368" t="13381" r="3573"/>
          <a:stretch/>
        </p:blipFill>
        <p:spPr>
          <a:xfrm>
            <a:off x="3915135" y="1616288"/>
            <a:ext cx="4361731" cy="4292546"/>
          </a:xfrm>
          <a:prstGeom prst="rect">
            <a:avLst/>
          </a:prstGeom>
        </p:spPr>
      </p:pic>
    </p:spTree>
    <p:extLst>
      <p:ext uri="{BB962C8B-B14F-4D97-AF65-F5344CB8AC3E}">
        <p14:creationId xmlns:p14="http://schemas.microsoft.com/office/powerpoint/2010/main" val="3310559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553998"/>
          </a:xfrm>
          <a:prstGeom prst="rect">
            <a:avLst/>
          </a:prstGeom>
          <a:solidFill>
            <a:schemeClr val="accent2"/>
          </a:solidFill>
        </p:spPr>
        <p:txBody>
          <a:bodyPr wrap="square" rtlCol="0">
            <a:spAutoFit/>
          </a:bodyPr>
          <a:lstStyle/>
          <a:p>
            <a:pPr algn="r"/>
            <a:r>
              <a:rPr lang="en-US" sz="3000" b="1" dirty="0" smtClean="0">
                <a:solidFill>
                  <a:schemeClr val="bg1"/>
                </a:solidFill>
                <a:latin typeface="Century Gothic" panose="020B0502020202020204" pitchFamily="34" charset="0"/>
              </a:rPr>
              <a:t>OFFERS: DEVICES</a:t>
            </a:r>
            <a:endParaRPr lang="en-US" sz="3000" b="1"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2">
            <a:clrChange>
              <a:clrFrom>
                <a:srgbClr val="FAFBFD"/>
              </a:clrFrom>
              <a:clrTo>
                <a:srgbClr val="FAFBFD">
                  <a:alpha val="0"/>
                </a:srgbClr>
              </a:clrTo>
            </a:clrChange>
            <a:extLst>
              <a:ext uri="{28A0092B-C50C-407E-A947-70E740481C1C}">
                <a14:useLocalDpi xmlns:a14="http://schemas.microsoft.com/office/drawing/2010/main" val="0"/>
              </a:ext>
            </a:extLst>
          </a:blip>
          <a:stretch>
            <a:fillRect/>
          </a:stretch>
        </p:blipFill>
        <p:spPr>
          <a:xfrm>
            <a:off x="3006811" y="553998"/>
            <a:ext cx="9185189" cy="6091894"/>
          </a:xfrm>
          <a:prstGeom prst="rect">
            <a:avLst/>
          </a:prstGeom>
        </p:spPr>
      </p:pic>
      <p:sp>
        <p:nvSpPr>
          <p:cNvPr id="4" name="TextBox 3"/>
          <p:cNvSpPr txBox="1"/>
          <p:nvPr/>
        </p:nvSpPr>
        <p:spPr>
          <a:xfrm>
            <a:off x="345990" y="2471351"/>
            <a:ext cx="3130378" cy="2246769"/>
          </a:xfrm>
          <a:prstGeom prst="rect">
            <a:avLst/>
          </a:prstGeom>
          <a:noFill/>
        </p:spPr>
        <p:txBody>
          <a:bodyPr wrap="square" rtlCol="0">
            <a:spAutoFit/>
          </a:bodyPr>
          <a:lstStyle/>
          <a:p>
            <a:r>
              <a:rPr lang="en-US" sz="1400" dirty="0" smtClean="0">
                <a:latin typeface="Century Gothic" panose="020B0502020202020204" pitchFamily="34" charset="0"/>
              </a:rPr>
              <a:t>We also work with device </a:t>
            </a:r>
            <a:r>
              <a:rPr lang="en-US" sz="1400" dirty="0" err="1" smtClean="0">
                <a:latin typeface="Century Gothic" panose="020B0502020202020204" pitchFamily="34" charset="0"/>
              </a:rPr>
              <a:t>refurbishers</a:t>
            </a:r>
            <a:r>
              <a:rPr lang="en-US" sz="1400" dirty="0" smtClean="0">
                <a:latin typeface="Century Gothic" panose="020B0502020202020204" pitchFamily="34" charset="0"/>
              </a:rPr>
              <a:t> in order to </a:t>
            </a:r>
            <a:r>
              <a:rPr lang="en-US" sz="1400" b="1" dirty="0" smtClean="0">
                <a:solidFill>
                  <a:schemeClr val="accent2"/>
                </a:solidFill>
                <a:latin typeface="Century Gothic" panose="020B0502020202020204" pitchFamily="34" charset="0"/>
              </a:rPr>
              <a:t>offer affordable devices</a:t>
            </a:r>
            <a:r>
              <a:rPr lang="en-US" sz="1400" dirty="0" smtClean="0">
                <a:latin typeface="Century Gothic" panose="020B0502020202020204" pitchFamily="34" charset="0"/>
              </a:rPr>
              <a:t>. </a:t>
            </a:r>
          </a:p>
          <a:p>
            <a:endParaRPr lang="en-US" sz="1400" dirty="0">
              <a:latin typeface="Century Gothic" panose="020B0502020202020204" pitchFamily="34" charset="0"/>
            </a:endParaRPr>
          </a:p>
          <a:p>
            <a:r>
              <a:rPr lang="en-US" sz="1400" dirty="0" smtClean="0">
                <a:latin typeface="Century Gothic" panose="020B0502020202020204" pitchFamily="34" charset="0"/>
              </a:rPr>
              <a:t>The prices listed under the devices include shipping. All desktops &amp; laptops include Windows 7 Pro, free Microsoft Office software, 90-day warrantee, &amp; tech support.</a:t>
            </a:r>
            <a:endParaRPr lang="en-US" sz="1400" dirty="0">
              <a:latin typeface="Century Gothic" panose="020B0502020202020204" pitchFamily="34" charset="0"/>
            </a:endParaRPr>
          </a:p>
        </p:txBody>
      </p:sp>
    </p:spTree>
    <p:extLst>
      <p:ext uri="{BB962C8B-B14F-4D97-AF65-F5344CB8AC3E}">
        <p14:creationId xmlns:p14="http://schemas.microsoft.com/office/powerpoint/2010/main" val="3211786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553998"/>
          </a:xfrm>
          <a:prstGeom prst="rect">
            <a:avLst/>
          </a:prstGeom>
          <a:solidFill>
            <a:schemeClr val="accent2"/>
          </a:solidFill>
        </p:spPr>
        <p:txBody>
          <a:bodyPr wrap="square" rtlCol="0">
            <a:spAutoFit/>
          </a:bodyPr>
          <a:lstStyle/>
          <a:p>
            <a:pPr algn="r"/>
            <a:r>
              <a:rPr lang="en-US" sz="3000" b="1" dirty="0" smtClean="0">
                <a:solidFill>
                  <a:schemeClr val="bg1"/>
                </a:solidFill>
                <a:latin typeface="Century Gothic" panose="020B0502020202020204" pitchFamily="34" charset="0"/>
              </a:rPr>
              <a:t>FINDING COURSES NEAR YOU</a:t>
            </a:r>
            <a:endParaRPr lang="en-US" sz="3000" b="1" dirty="0">
              <a:solidFill>
                <a:schemeClr val="bg1"/>
              </a:solidFill>
              <a:latin typeface="Century Gothic" panose="020B0502020202020204" pitchFamily="34" charset="0"/>
            </a:endParaRPr>
          </a:p>
        </p:txBody>
      </p:sp>
      <p:sp>
        <p:nvSpPr>
          <p:cNvPr id="4" name="TextBox 3"/>
          <p:cNvSpPr txBox="1"/>
          <p:nvPr/>
        </p:nvSpPr>
        <p:spPr>
          <a:xfrm>
            <a:off x="345990" y="2471351"/>
            <a:ext cx="3130378" cy="1169551"/>
          </a:xfrm>
          <a:prstGeom prst="rect">
            <a:avLst/>
          </a:prstGeom>
          <a:noFill/>
        </p:spPr>
        <p:txBody>
          <a:bodyPr wrap="square" rtlCol="0">
            <a:spAutoFit/>
          </a:bodyPr>
          <a:lstStyle/>
          <a:p>
            <a:r>
              <a:rPr lang="en-US" sz="1400" dirty="0" smtClean="0">
                <a:latin typeface="Century Gothic" panose="020B0502020202020204" pitchFamily="34" charset="0"/>
              </a:rPr>
              <a:t>We have a database of schools, libraries, and community centers across the country that </a:t>
            </a:r>
            <a:r>
              <a:rPr lang="en-US" sz="1400" b="1" dirty="0" smtClean="0">
                <a:solidFill>
                  <a:schemeClr val="accent2"/>
                </a:solidFill>
                <a:latin typeface="Century Gothic" panose="020B0502020202020204" pitchFamily="34" charset="0"/>
              </a:rPr>
              <a:t>offer digital literacy courses and/or public computing centers</a:t>
            </a:r>
            <a:r>
              <a:rPr lang="en-US" sz="1400" dirty="0" smtClean="0">
                <a:latin typeface="Century Gothic" panose="020B0502020202020204" pitchFamily="34" charset="0"/>
              </a:rPr>
              <a:t>. </a:t>
            </a:r>
          </a:p>
        </p:txBody>
      </p:sp>
      <p:pic>
        <p:nvPicPr>
          <p:cNvPr id="3" name="Picture 2" descr="Screenshot 2015-03-27 11.42.46.png"/>
          <p:cNvPicPr>
            <a:picLocks/>
          </p:cNvPicPr>
          <p:nvPr/>
        </p:nvPicPr>
        <p:blipFill>
          <a:blip r:embed="rId2">
            <a:extLst>
              <a:ext uri="{28A0092B-C50C-407E-A947-70E740481C1C}">
                <a14:useLocalDpi xmlns:a14="http://schemas.microsoft.com/office/drawing/2010/main" val="0"/>
              </a:ext>
            </a:extLst>
          </a:blip>
          <a:stretch>
            <a:fillRect/>
          </a:stretch>
        </p:blipFill>
        <p:spPr>
          <a:xfrm>
            <a:off x="3359468" y="817098"/>
            <a:ext cx="5577840" cy="2468880"/>
          </a:xfrm>
          <a:prstGeom prst="rect">
            <a:avLst/>
          </a:prstGeom>
        </p:spPr>
      </p:pic>
      <p:pic>
        <p:nvPicPr>
          <p:cNvPr id="7" name="Picture 6"/>
          <p:cNvPicPr>
            <a:picLocks/>
          </p:cNvPicPr>
          <p:nvPr/>
        </p:nvPicPr>
        <p:blipFill>
          <a:blip r:embed="rId3">
            <a:extLst>
              <a:ext uri="{28A0092B-C50C-407E-A947-70E740481C1C}">
                <a14:useLocalDpi xmlns:a14="http://schemas.microsoft.com/office/drawing/2010/main" val="0"/>
              </a:ext>
            </a:extLst>
          </a:blip>
          <a:stretch>
            <a:fillRect/>
          </a:stretch>
        </p:blipFill>
        <p:spPr>
          <a:xfrm>
            <a:off x="3361421" y="3952013"/>
            <a:ext cx="5397335" cy="2468880"/>
          </a:xfrm>
          <a:prstGeom prst="rect">
            <a:avLst/>
          </a:prstGeom>
        </p:spPr>
      </p:pic>
      <p:pic>
        <p:nvPicPr>
          <p:cNvPr id="6" name="Picture 5" descr="Screenshot 2015-03-27 11.42.54.png"/>
          <p:cNvPicPr>
            <a:picLocks/>
          </p:cNvPicPr>
          <p:nvPr/>
        </p:nvPicPr>
        <p:blipFill>
          <a:blip r:embed="rId4">
            <a:extLst>
              <a:ext uri="{28A0092B-C50C-407E-A947-70E740481C1C}">
                <a14:useLocalDpi xmlns:a14="http://schemas.microsoft.com/office/drawing/2010/main" val="0"/>
              </a:ext>
            </a:extLst>
          </a:blip>
          <a:stretch>
            <a:fillRect/>
          </a:stretch>
        </p:blipFill>
        <p:spPr>
          <a:xfrm>
            <a:off x="6463807" y="2117264"/>
            <a:ext cx="5577840" cy="2468880"/>
          </a:xfrm>
          <a:prstGeom prst="rect">
            <a:avLst/>
          </a:prstGeom>
        </p:spPr>
      </p:pic>
    </p:spTree>
    <p:extLst>
      <p:ext uri="{BB962C8B-B14F-4D97-AF65-F5344CB8AC3E}">
        <p14:creationId xmlns:p14="http://schemas.microsoft.com/office/powerpoint/2010/main" val="467647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553998"/>
          </a:xfrm>
          <a:prstGeom prst="rect">
            <a:avLst/>
          </a:prstGeom>
          <a:solidFill>
            <a:schemeClr val="accent2"/>
          </a:solidFill>
        </p:spPr>
        <p:txBody>
          <a:bodyPr wrap="square" rtlCol="0">
            <a:spAutoFit/>
          </a:bodyPr>
          <a:lstStyle/>
          <a:p>
            <a:pPr algn="r"/>
            <a:r>
              <a:rPr lang="en-US" sz="3000" b="1" dirty="0" smtClean="0">
                <a:solidFill>
                  <a:schemeClr val="bg1"/>
                </a:solidFill>
                <a:latin typeface="Century Gothic" panose="020B0502020202020204" pitchFamily="34" charset="0"/>
              </a:rPr>
              <a:t>KNOWLEDGE CENTER</a:t>
            </a:r>
            <a:endParaRPr lang="en-US" sz="3000" b="1" dirty="0">
              <a:solidFill>
                <a:schemeClr val="bg1"/>
              </a:solidFill>
              <a:latin typeface="Century Gothic" panose="020B0502020202020204" pitchFamily="34" charset="0"/>
            </a:endParaRPr>
          </a:p>
        </p:txBody>
      </p:sp>
      <p:sp>
        <p:nvSpPr>
          <p:cNvPr id="4" name="TextBox 3"/>
          <p:cNvSpPr txBox="1"/>
          <p:nvPr/>
        </p:nvSpPr>
        <p:spPr>
          <a:xfrm>
            <a:off x="645571" y="4474838"/>
            <a:ext cx="10546304" cy="738664"/>
          </a:xfrm>
          <a:prstGeom prst="rect">
            <a:avLst/>
          </a:prstGeom>
          <a:noFill/>
        </p:spPr>
        <p:txBody>
          <a:bodyPr wrap="square" rtlCol="0">
            <a:spAutoFit/>
          </a:bodyPr>
          <a:lstStyle/>
          <a:p>
            <a:pPr algn="ctr"/>
            <a:r>
              <a:rPr lang="en-US" sz="1400" dirty="0" smtClean="0">
                <a:latin typeface="Century Gothic" panose="020B0502020202020204" pitchFamily="34" charset="0"/>
              </a:rPr>
              <a:t>EveryoneOn provides a platform of online resources through our </a:t>
            </a:r>
            <a:r>
              <a:rPr lang="en-US" sz="1400" b="1" dirty="0" smtClean="0">
                <a:solidFill>
                  <a:schemeClr val="accent2"/>
                </a:solidFill>
                <a:latin typeface="Century Gothic" panose="020B0502020202020204" pitchFamily="34" charset="0"/>
              </a:rPr>
              <a:t>knowledge center</a:t>
            </a:r>
            <a:r>
              <a:rPr lang="en-US" sz="1400" dirty="0" smtClean="0">
                <a:latin typeface="Century Gothic" panose="020B0502020202020204" pitchFamily="34" charset="0"/>
              </a:rPr>
              <a:t>. With content covering education, financial literacy, career training and much more, our knowledge is a perfect resource for newly connected individuals looking to learn.</a:t>
            </a:r>
            <a:endParaRPr lang="en-US" sz="1400" b="1" dirty="0">
              <a:solidFill>
                <a:schemeClr val="accent2"/>
              </a:solidFill>
              <a:latin typeface="Century Gothic" panose="020B0502020202020204" pitchFamily="34" charset="0"/>
            </a:endParaRPr>
          </a:p>
        </p:txBody>
      </p:sp>
      <p:pic>
        <p:nvPicPr>
          <p:cNvPr id="3" name="Picture 2" descr="Screenshot 2015-02-23 15.18.55.png"/>
          <p:cNvPicPr>
            <a:picLocks noChangeAspect="1"/>
          </p:cNvPicPr>
          <p:nvPr/>
        </p:nvPicPr>
        <p:blipFill rotWithShape="1">
          <a:blip r:embed="rId2">
            <a:extLst>
              <a:ext uri="{28A0092B-C50C-407E-A947-70E740481C1C}">
                <a14:useLocalDpi xmlns:a14="http://schemas.microsoft.com/office/drawing/2010/main" val="0"/>
              </a:ext>
            </a:extLst>
          </a:blip>
          <a:srcRect r="1042" b="44732"/>
          <a:stretch/>
        </p:blipFill>
        <p:spPr>
          <a:xfrm>
            <a:off x="0" y="584881"/>
            <a:ext cx="12192000" cy="3510869"/>
          </a:xfrm>
          <a:prstGeom prst="rect">
            <a:avLst/>
          </a:prstGeom>
        </p:spPr>
      </p:pic>
      <p:pic>
        <p:nvPicPr>
          <p:cNvPr id="8" name="Picture 7" descr="clipboar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0" y="5353050"/>
            <a:ext cx="1063625" cy="1063625"/>
          </a:xfrm>
          <a:prstGeom prst="rect">
            <a:avLst/>
          </a:prstGeom>
        </p:spPr>
      </p:pic>
      <p:pic>
        <p:nvPicPr>
          <p:cNvPr id="9" name="Picture 8" descr="comm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5536" y="5349240"/>
            <a:ext cx="1069975" cy="1069975"/>
          </a:xfrm>
          <a:prstGeom prst="rect">
            <a:avLst/>
          </a:prstGeom>
        </p:spPr>
      </p:pic>
      <p:pic>
        <p:nvPicPr>
          <p:cNvPr id="10" name="Picture 9" descr="hea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1536" y="5349240"/>
            <a:ext cx="1069848" cy="1069848"/>
          </a:xfrm>
          <a:prstGeom prst="rect">
            <a:avLst/>
          </a:prstGeom>
        </p:spPr>
      </p:pic>
      <p:pic>
        <p:nvPicPr>
          <p:cNvPr id="11" name="Picture 10" descr="money.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7536" y="5349876"/>
            <a:ext cx="1069848" cy="1069848"/>
          </a:xfrm>
          <a:prstGeom prst="rect">
            <a:avLst/>
          </a:prstGeom>
        </p:spPr>
      </p:pic>
      <p:pic>
        <p:nvPicPr>
          <p:cNvPr id="12" name="Picture 11" descr="study-hat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03536" y="5349240"/>
            <a:ext cx="1069848" cy="1069848"/>
          </a:xfrm>
          <a:prstGeom prst="rect">
            <a:avLst/>
          </a:prstGeom>
        </p:spPr>
      </p:pic>
    </p:spTree>
    <p:extLst>
      <p:ext uri="{BB962C8B-B14F-4D97-AF65-F5344CB8AC3E}">
        <p14:creationId xmlns:p14="http://schemas.microsoft.com/office/powerpoint/2010/main" val="28377509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 name="Shape 244"/>
          <p:cNvPicPr preferRelativeResize="0"/>
          <p:nvPr/>
        </p:nvPicPr>
        <p:blipFill>
          <a:blip r:embed="rId2">
            <a:alphaModFix/>
          </a:blip>
          <a:stretch>
            <a:fillRect/>
          </a:stretch>
        </p:blipFill>
        <p:spPr>
          <a:xfrm>
            <a:off x="2420524" y="657490"/>
            <a:ext cx="7350950" cy="2367849"/>
          </a:xfrm>
          <a:prstGeom prst="rect">
            <a:avLst/>
          </a:prstGeom>
          <a:noFill/>
          <a:ln>
            <a:noFill/>
          </a:ln>
        </p:spPr>
      </p:pic>
      <p:pic>
        <p:nvPicPr>
          <p:cNvPr id="4" name="Picture 3" descr="HUD.gif"/>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4464492" y="3375690"/>
            <a:ext cx="3255621" cy="3054242"/>
          </a:xfrm>
          <a:prstGeom prst="rect">
            <a:avLst/>
          </a:prstGeom>
        </p:spPr>
      </p:pic>
    </p:spTree>
    <p:extLst>
      <p:ext uri="{BB962C8B-B14F-4D97-AF65-F5344CB8AC3E}">
        <p14:creationId xmlns:p14="http://schemas.microsoft.com/office/powerpoint/2010/main" val="1744010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655" y="680784"/>
            <a:ext cx="10378323" cy="5542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0"/>
            <a:ext cx="12192000" cy="553998"/>
          </a:xfrm>
          <a:prstGeom prst="rect">
            <a:avLst/>
          </a:prstGeom>
          <a:solidFill>
            <a:schemeClr val="accent2"/>
          </a:solidFill>
        </p:spPr>
        <p:txBody>
          <a:bodyPr wrap="square" rtlCol="0">
            <a:spAutoFit/>
          </a:bodyPr>
          <a:lstStyle/>
          <a:p>
            <a:pPr algn="r"/>
            <a:r>
              <a:rPr lang="en-US" sz="3000" b="1" dirty="0" smtClean="0">
                <a:solidFill>
                  <a:schemeClr val="bg1"/>
                </a:solidFill>
                <a:latin typeface="Century Gothic" panose="020B0502020202020204" pitchFamily="34" charset="0"/>
              </a:rPr>
              <a:t>PUBLIC HOUSING</a:t>
            </a:r>
            <a:endParaRPr lang="en-US" sz="3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173118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553998"/>
          </a:xfrm>
          <a:prstGeom prst="rect">
            <a:avLst/>
          </a:prstGeom>
          <a:solidFill>
            <a:schemeClr val="accent2"/>
          </a:solidFill>
        </p:spPr>
        <p:txBody>
          <a:bodyPr wrap="square" rtlCol="0">
            <a:spAutoFit/>
          </a:bodyPr>
          <a:lstStyle/>
          <a:p>
            <a:pPr algn="r"/>
            <a:r>
              <a:rPr lang="en-US" sz="3000" b="1" dirty="0" smtClean="0">
                <a:solidFill>
                  <a:schemeClr val="bg1"/>
                </a:solidFill>
                <a:latin typeface="Century Gothic" panose="020B0502020202020204" pitchFamily="34" charset="0"/>
              </a:rPr>
              <a:t>PUBLIC HOUSING</a:t>
            </a:r>
            <a:endParaRPr lang="en-US" sz="3000" b="1" dirty="0">
              <a:solidFill>
                <a:schemeClr val="bg1"/>
              </a:solidFill>
              <a:latin typeface="Century Gothic" panose="020B0502020202020204" pitchFamily="34" charset="0"/>
            </a:endParaRPr>
          </a:p>
        </p:txBody>
      </p:sp>
      <p:pic>
        <p:nvPicPr>
          <p:cNvPr id="4" name="Picture 3" descr="HUD.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0868" y="944387"/>
            <a:ext cx="5331580" cy="5001791"/>
          </a:xfrm>
          <a:prstGeom prst="rect">
            <a:avLst/>
          </a:prstGeom>
        </p:spPr>
      </p:pic>
      <p:sp>
        <p:nvSpPr>
          <p:cNvPr id="6" name="TextBox 5"/>
          <p:cNvSpPr txBox="1"/>
          <p:nvPr/>
        </p:nvSpPr>
        <p:spPr>
          <a:xfrm>
            <a:off x="374481" y="2360967"/>
            <a:ext cx="6097526" cy="2862323"/>
          </a:xfrm>
          <a:prstGeom prst="rect">
            <a:avLst/>
          </a:prstGeom>
          <a:noFill/>
        </p:spPr>
        <p:txBody>
          <a:bodyPr wrap="square" rtlCol="0">
            <a:spAutoFit/>
          </a:bodyPr>
          <a:lstStyle/>
          <a:p>
            <a:r>
              <a:rPr lang="en-US" dirty="0" smtClean="0">
                <a:latin typeface="Century Gothic"/>
                <a:cs typeface="Century Gothic"/>
              </a:rPr>
              <a:t>2.3 million individuals housed.</a:t>
            </a:r>
          </a:p>
          <a:p>
            <a:endParaRPr lang="en-US" dirty="0">
              <a:latin typeface="Century Gothic"/>
              <a:cs typeface="Century Gothic"/>
            </a:endParaRPr>
          </a:p>
          <a:p>
            <a:r>
              <a:rPr lang="en-US" dirty="0" smtClean="0">
                <a:latin typeface="Century Gothic"/>
                <a:cs typeface="Century Gothic"/>
              </a:rPr>
              <a:t>Thirty-four percent, or approximately 780,000 individuals are 62 years or older.</a:t>
            </a:r>
          </a:p>
          <a:p>
            <a:endParaRPr lang="en-US" dirty="0">
              <a:latin typeface="Century Gothic"/>
              <a:cs typeface="Century Gothic"/>
            </a:endParaRPr>
          </a:p>
          <a:p>
            <a:r>
              <a:rPr lang="en-US" dirty="0" smtClean="0">
                <a:latin typeface="Century Gothic"/>
                <a:cs typeface="Century Gothic"/>
              </a:rPr>
              <a:t>Some are disabled.</a:t>
            </a:r>
          </a:p>
          <a:p>
            <a:endParaRPr lang="en-US" dirty="0">
              <a:latin typeface="Century Gothic"/>
              <a:cs typeface="Century Gothic"/>
            </a:endParaRPr>
          </a:p>
          <a:p>
            <a:r>
              <a:rPr lang="en-US" dirty="0" smtClean="0">
                <a:latin typeface="Century Gothic"/>
                <a:cs typeface="Century Gothic"/>
              </a:rPr>
              <a:t>Some are living with minor children.</a:t>
            </a:r>
          </a:p>
          <a:p>
            <a:endParaRPr lang="en-US" dirty="0">
              <a:latin typeface="Century Gothic"/>
              <a:cs typeface="Century Gothic"/>
            </a:endParaRPr>
          </a:p>
          <a:p>
            <a:r>
              <a:rPr lang="en-US" dirty="0" smtClean="0">
                <a:latin typeface="Century Gothic"/>
                <a:cs typeface="Century Gothic"/>
              </a:rPr>
              <a:t>All are low-income.</a:t>
            </a:r>
            <a:endParaRPr lang="en-US" dirty="0">
              <a:latin typeface="Century Gothic"/>
              <a:cs typeface="Century Gothic"/>
            </a:endParaRPr>
          </a:p>
        </p:txBody>
      </p:sp>
    </p:spTree>
    <p:extLst>
      <p:ext uri="{BB962C8B-B14F-4D97-AF65-F5344CB8AC3E}">
        <p14:creationId xmlns:p14="http://schemas.microsoft.com/office/powerpoint/2010/main" val="3760764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53998"/>
          </a:xfrm>
          <a:prstGeom prst="rect">
            <a:avLst/>
          </a:prstGeom>
          <a:solidFill>
            <a:schemeClr val="accent2"/>
          </a:solidFill>
        </p:spPr>
        <p:txBody>
          <a:bodyPr wrap="square" rtlCol="0">
            <a:spAutoFit/>
          </a:bodyPr>
          <a:lstStyle/>
          <a:p>
            <a:pPr algn="r"/>
            <a:r>
              <a:rPr lang="en-US" sz="3000" b="1" dirty="0" smtClean="0">
                <a:solidFill>
                  <a:schemeClr val="bg1"/>
                </a:solidFill>
                <a:latin typeface="Century Gothic" panose="020B0502020202020204" pitchFamily="34" charset="0"/>
              </a:rPr>
              <a:t>DIGITAL DIVIDE</a:t>
            </a:r>
            <a:endParaRPr lang="en-US" sz="3000" b="1" dirty="0">
              <a:solidFill>
                <a:schemeClr val="bg1"/>
              </a:solidFill>
              <a:latin typeface="Century Gothic" panose="020B0502020202020204" pitchFamily="34" charset="0"/>
            </a:endParaRPr>
          </a:p>
        </p:txBody>
      </p:sp>
      <p:pic>
        <p:nvPicPr>
          <p:cNvPr id="7" name="Shape 164"/>
          <p:cNvPicPr preferRelativeResize="0"/>
          <p:nvPr/>
        </p:nvPicPr>
        <p:blipFill rotWithShape="1">
          <a:blip r:embed="rId3">
            <a:alphaModFix/>
          </a:blip>
          <a:srcRect/>
          <a:stretch/>
        </p:blipFill>
        <p:spPr>
          <a:xfrm>
            <a:off x="301476" y="1247480"/>
            <a:ext cx="5920194" cy="4556892"/>
          </a:xfrm>
          <a:prstGeom prst="rect">
            <a:avLst/>
          </a:prstGeom>
          <a:noFill/>
          <a:ln>
            <a:noFill/>
          </a:ln>
        </p:spPr>
      </p:pic>
      <p:sp>
        <p:nvSpPr>
          <p:cNvPr id="9" name="Shape 163"/>
          <p:cNvSpPr txBox="1"/>
          <p:nvPr/>
        </p:nvSpPr>
        <p:spPr>
          <a:xfrm>
            <a:off x="6579869" y="1841383"/>
            <a:ext cx="5257799" cy="315735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0" i="0" u="none" strike="noStrike" cap="none" baseline="0" dirty="0">
                <a:solidFill>
                  <a:schemeClr val="dk1"/>
                </a:solidFill>
                <a:latin typeface="Century Gothic"/>
                <a:ea typeface="Century Gothic"/>
                <a:cs typeface="Century Gothic"/>
                <a:sym typeface="Proxima Nova"/>
              </a:rPr>
              <a:t>On average, </a:t>
            </a:r>
            <a:r>
              <a:rPr lang="en-US" sz="1600" b="1" i="0" u="none" strike="noStrike" cap="none" baseline="0" dirty="0" smtClean="0">
                <a:solidFill>
                  <a:srgbClr val="B01C2E"/>
                </a:solidFill>
                <a:latin typeface="Century Gothic"/>
                <a:ea typeface="Century Gothic"/>
                <a:cs typeface="Century Gothic"/>
                <a:sym typeface="Proxima Nova"/>
              </a:rPr>
              <a:t>24.7 </a:t>
            </a:r>
            <a:r>
              <a:rPr lang="en-US" sz="1600" b="1" i="0" u="none" strike="noStrike" cap="none" baseline="0" dirty="0">
                <a:solidFill>
                  <a:srgbClr val="B01C2E"/>
                </a:solidFill>
                <a:latin typeface="Century Gothic"/>
                <a:ea typeface="Century Gothic"/>
                <a:cs typeface="Century Gothic"/>
                <a:sym typeface="Proxima Nova"/>
              </a:rPr>
              <a:t>percent of households</a:t>
            </a:r>
            <a:r>
              <a:rPr lang="en-US" sz="1600" b="0" i="0" u="none" strike="noStrike" cap="none" baseline="0" dirty="0">
                <a:solidFill>
                  <a:schemeClr val="dk1"/>
                </a:solidFill>
                <a:latin typeface="Century Gothic"/>
                <a:ea typeface="Century Gothic"/>
                <a:cs typeface="Century Gothic"/>
                <a:sym typeface="Proxima Nova"/>
              </a:rPr>
              <a:t> in the United States are without home access</a:t>
            </a:r>
            <a:r>
              <a:rPr lang="en-US" sz="1600" b="0" i="0" u="none" strike="noStrike" cap="none" baseline="0" dirty="0" smtClean="0">
                <a:solidFill>
                  <a:schemeClr val="dk1"/>
                </a:solidFill>
                <a:latin typeface="Century Gothic"/>
                <a:ea typeface="Century Gothic"/>
                <a:cs typeface="Century Gothic"/>
                <a:sym typeface="Proxima Nova"/>
              </a:rPr>
              <a:t>.</a:t>
            </a:r>
            <a:endParaRPr lang="en-US" sz="1600" dirty="0">
              <a:solidFill>
                <a:schemeClr val="dk1"/>
              </a:solidFill>
              <a:latin typeface="Century Gothic"/>
              <a:ea typeface="Century Gothic"/>
              <a:cs typeface="Century Gothic"/>
              <a:sym typeface="Proxima Nova"/>
            </a:endParaRPr>
          </a:p>
          <a:p>
            <a:pPr marL="0" marR="0" lvl="0" indent="0" algn="l" rtl="0">
              <a:spcBef>
                <a:spcPts val="0"/>
              </a:spcBef>
              <a:buSzPct val="25000"/>
              <a:buNone/>
            </a:pPr>
            <a:endParaRPr lang="en-US" sz="1600" b="0" i="0" u="none" strike="noStrike" cap="none" baseline="0" dirty="0" smtClean="0">
              <a:solidFill>
                <a:schemeClr val="dk1"/>
              </a:solidFill>
              <a:latin typeface="Century Gothic"/>
              <a:ea typeface="Century Gothic"/>
              <a:cs typeface="Century Gothic"/>
              <a:sym typeface="Proxima Nova"/>
            </a:endParaRPr>
          </a:p>
          <a:p>
            <a:pPr marL="0" marR="0" lvl="0" indent="0" algn="l" rtl="0">
              <a:spcBef>
                <a:spcPts val="0"/>
              </a:spcBef>
              <a:buSzPct val="25000"/>
              <a:buNone/>
            </a:pPr>
            <a:r>
              <a:rPr lang="en-US" sz="1600" dirty="0" smtClean="0">
                <a:solidFill>
                  <a:schemeClr val="dk1"/>
                </a:solidFill>
                <a:latin typeface="Century Gothic"/>
                <a:ea typeface="Century Gothic"/>
                <a:cs typeface="Century Gothic"/>
                <a:sym typeface="Proxima Nova"/>
              </a:rPr>
              <a:t>According to Pew Research Center, approximately </a:t>
            </a:r>
            <a:r>
              <a:rPr lang="en-US" sz="1600" b="1" dirty="0" smtClean="0">
                <a:solidFill>
                  <a:schemeClr val="accent2"/>
                </a:solidFill>
                <a:latin typeface="Century Gothic"/>
                <a:ea typeface="Century Gothic"/>
                <a:cs typeface="Century Gothic"/>
                <a:sym typeface="Proxima Nova"/>
              </a:rPr>
              <a:t>21 percent of low-income seniors</a:t>
            </a:r>
            <a:r>
              <a:rPr lang="en-US" sz="1600" dirty="0" smtClean="0">
                <a:solidFill>
                  <a:schemeClr val="dk1"/>
                </a:solidFill>
                <a:latin typeface="Century Gothic"/>
                <a:ea typeface="Century Gothic"/>
                <a:cs typeface="Century Gothic"/>
                <a:sym typeface="Proxima Nova"/>
              </a:rPr>
              <a:t> have an Internet connection at home.</a:t>
            </a:r>
          </a:p>
          <a:p>
            <a:pPr marL="0" marR="0" lvl="0" indent="0" algn="l" rtl="0">
              <a:spcBef>
                <a:spcPts val="0"/>
              </a:spcBef>
              <a:buSzPct val="25000"/>
              <a:buNone/>
            </a:pPr>
            <a:endParaRPr lang="en-US" sz="1600" b="0" i="0" u="none" strike="noStrike" cap="none" baseline="0" dirty="0">
              <a:solidFill>
                <a:schemeClr val="dk1"/>
              </a:solidFill>
              <a:latin typeface="Century Gothic"/>
              <a:ea typeface="Century Gothic"/>
              <a:cs typeface="Century Gothic"/>
              <a:sym typeface="Proxima Nova"/>
            </a:endParaRPr>
          </a:p>
          <a:p>
            <a:pPr marL="0" marR="0" lvl="0" indent="0" algn="l" rtl="0">
              <a:spcBef>
                <a:spcPts val="0"/>
              </a:spcBef>
              <a:buSzPct val="25000"/>
              <a:buNone/>
            </a:pPr>
            <a:r>
              <a:rPr lang="en-US" sz="1600" dirty="0" smtClean="0">
                <a:solidFill>
                  <a:schemeClr val="dk1"/>
                </a:solidFill>
                <a:latin typeface="Century Gothic"/>
                <a:ea typeface="Century Gothic"/>
                <a:cs typeface="Century Gothic"/>
                <a:sym typeface="Proxima Nova"/>
              </a:rPr>
              <a:t>Most older adults (77 percent) say they would </a:t>
            </a:r>
            <a:r>
              <a:rPr lang="en-US" sz="1600" b="1" dirty="0" smtClean="0">
                <a:solidFill>
                  <a:srgbClr val="B01C2E"/>
                </a:solidFill>
                <a:latin typeface="Century Gothic"/>
                <a:ea typeface="Century Gothic"/>
                <a:cs typeface="Century Gothic"/>
                <a:sym typeface="Proxima Nova"/>
              </a:rPr>
              <a:t>need assistance</a:t>
            </a:r>
            <a:r>
              <a:rPr lang="en-US" sz="1600" dirty="0" smtClean="0">
                <a:solidFill>
                  <a:schemeClr val="dk1"/>
                </a:solidFill>
                <a:latin typeface="Century Gothic"/>
                <a:ea typeface="Century Gothic"/>
                <a:cs typeface="Century Gothic"/>
                <a:sym typeface="Proxima Nova"/>
              </a:rPr>
              <a:t> prior to using a new technology device.</a:t>
            </a:r>
          </a:p>
          <a:p>
            <a:pPr marL="0" marR="0" lvl="0" indent="0" algn="l" rtl="0">
              <a:spcBef>
                <a:spcPts val="0"/>
              </a:spcBef>
              <a:buSzPct val="25000"/>
              <a:buNone/>
            </a:pPr>
            <a:endParaRPr lang="en-US" sz="1600" b="0" i="0" u="none" strike="noStrike" cap="none" baseline="0" dirty="0">
              <a:solidFill>
                <a:schemeClr val="dk1"/>
              </a:solidFill>
              <a:latin typeface="Century Gothic"/>
              <a:ea typeface="Century Gothic"/>
              <a:cs typeface="Century Gothic"/>
              <a:sym typeface="Proxima Nova"/>
            </a:endParaRPr>
          </a:p>
          <a:p>
            <a:pPr marL="0" marR="0" lvl="0" indent="0" algn="l" rtl="0">
              <a:spcBef>
                <a:spcPts val="0"/>
              </a:spcBef>
              <a:buSzPct val="25000"/>
              <a:buNone/>
            </a:pPr>
            <a:r>
              <a:rPr lang="en-US" sz="1600" b="1" dirty="0" smtClean="0">
                <a:solidFill>
                  <a:srgbClr val="B01C2E"/>
                </a:solidFill>
                <a:latin typeface="Century Gothic"/>
                <a:ea typeface="Century Gothic"/>
                <a:cs typeface="Century Gothic"/>
                <a:sym typeface="Proxima Nova"/>
              </a:rPr>
              <a:t>Cost of devices and Internet service</a:t>
            </a:r>
            <a:r>
              <a:rPr lang="en-US" sz="1600" dirty="0" smtClean="0">
                <a:solidFill>
                  <a:schemeClr val="dk1"/>
                </a:solidFill>
                <a:latin typeface="Century Gothic"/>
                <a:ea typeface="Century Gothic"/>
                <a:cs typeface="Century Gothic"/>
                <a:sym typeface="Proxima Nova"/>
              </a:rPr>
              <a:t> are also a barrier for low-income HUD residents. </a:t>
            </a:r>
            <a:endParaRPr lang="en-US" sz="1600" b="0" i="0" u="none" strike="noStrike" cap="none" baseline="0" dirty="0">
              <a:solidFill>
                <a:schemeClr val="dk1"/>
              </a:solidFill>
              <a:latin typeface="Century Gothic"/>
              <a:ea typeface="Century Gothic"/>
              <a:cs typeface="Century Gothic"/>
              <a:sym typeface="Proxima Nova"/>
            </a:endParaRPr>
          </a:p>
        </p:txBody>
      </p:sp>
    </p:spTree>
    <p:extLst>
      <p:ext uri="{BB962C8B-B14F-4D97-AF65-F5344CB8AC3E}">
        <p14:creationId xmlns:p14="http://schemas.microsoft.com/office/powerpoint/2010/main" val="2005396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553998"/>
          </a:xfrm>
          <a:prstGeom prst="rect">
            <a:avLst/>
          </a:prstGeom>
          <a:solidFill>
            <a:schemeClr val="accent2"/>
          </a:solidFill>
        </p:spPr>
        <p:txBody>
          <a:bodyPr wrap="square" rtlCol="0">
            <a:spAutoFit/>
          </a:bodyPr>
          <a:lstStyle/>
          <a:p>
            <a:pPr algn="r"/>
            <a:r>
              <a:rPr lang="en-US" sz="3000" b="1" dirty="0" smtClean="0">
                <a:solidFill>
                  <a:schemeClr val="bg1"/>
                </a:solidFill>
                <a:latin typeface="Century Gothic" panose="020B0502020202020204" pitchFamily="34" charset="0"/>
              </a:rPr>
              <a:t>BENEFITS OF CONNECTIVITY</a:t>
            </a:r>
            <a:endParaRPr lang="en-US" sz="3000" b="1" dirty="0">
              <a:solidFill>
                <a:schemeClr val="bg1"/>
              </a:solidFill>
              <a:latin typeface="Century Gothic" panose="020B0502020202020204" pitchFamily="34" charset="0"/>
            </a:endParaRPr>
          </a:p>
        </p:txBody>
      </p:sp>
      <p:pic>
        <p:nvPicPr>
          <p:cNvPr id="4" name="Picture 3" descr="shutterstock_15133569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722" y="1590829"/>
            <a:ext cx="5574174" cy="3717277"/>
          </a:xfrm>
          <a:prstGeom prst="rect">
            <a:avLst/>
          </a:prstGeom>
        </p:spPr>
      </p:pic>
      <p:sp>
        <p:nvSpPr>
          <p:cNvPr id="5" name="TextBox 4"/>
          <p:cNvSpPr txBox="1"/>
          <p:nvPr/>
        </p:nvSpPr>
        <p:spPr>
          <a:xfrm>
            <a:off x="6398739" y="2271413"/>
            <a:ext cx="5519524" cy="2585323"/>
          </a:xfrm>
          <a:prstGeom prst="rect">
            <a:avLst/>
          </a:prstGeom>
          <a:noFill/>
        </p:spPr>
        <p:txBody>
          <a:bodyPr wrap="square" rtlCol="0">
            <a:spAutoFit/>
          </a:bodyPr>
          <a:lstStyle/>
          <a:p>
            <a:r>
              <a:rPr lang="en-US" dirty="0" smtClean="0">
                <a:latin typeface="Century Gothic"/>
                <a:cs typeface="Century Gothic"/>
              </a:rPr>
              <a:t>Reduced isolation through online social interaction (e.g. Facebook &amp; email).</a:t>
            </a:r>
          </a:p>
          <a:p>
            <a:endParaRPr lang="en-US" dirty="0">
              <a:latin typeface="Century Gothic"/>
              <a:cs typeface="Century Gothic"/>
            </a:endParaRPr>
          </a:p>
          <a:p>
            <a:r>
              <a:rPr lang="en-US" dirty="0" smtClean="0">
                <a:latin typeface="Century Gothic"/>
                <a:cs typeface="Century Gothic"/>
              </a:rPr>
              <a:t>Health resources &amp; information (e.g. electronic health records &amp; health portals).</a:t>
            </a:r>
          </a:p>
          <a:p>
            <a:endParaRPr lang="en-US" dirty="0">
              <a:latin typeface="Century Gothic"/>
              <a:cs typeface="Century Gothic"/>
            </a:endParaRPr>
          </a:p>
          <a:p>
            <a:r>
              <a:rPr lang="en-US" dirty="0" smtClean="0">
                <a:latin typeface="Century Gothic"/>
                <a:cs typeface="Century Gothic"/>
              </a:rPr>
              <a:t>Many resources are available or easier to access online (e.g. government programs, benefit information, &amp; online banking).</a:t>
            </a:r>
            <a:endParaRPr lang="en-US" dirty="0">
              <a:latin typeface="Century Gothic"/>
              <a:cs typeface="Century Gothic"/>
            </a:endParaRPr>
          </a:p>
        </p:txBody>
      </p:sp>
    </p:spTree>
    <p:extLst>
      <p:ext uri="{BB962C8B-B14F-4D97-AF65-F5344CB8AC3E}">
        <p14:creationId xmlns:p14="http://schemas.microsoft.com/office/powerpoint/2010/main" val="3760764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553998"/>
          </a:xfrm>
          <a:prstGeom prst="rect">
            <a:avLst/>
          </a:prstGeom>
          <a:solidFill>
            <a:schemeClr val="accent2"/>
          </a:solidFill>
        </p:spPr>
        <p:txBody>
          <a:bodyPr wrap="square" rtlCol="0">
            <a:spAutoFit/>
          </a:bodyPr>
          <a:lstStyle/>
          <a:p>
            <a:pPr algn="r"/>
            <a:r>
              <a:rPr lang="en-US" sz="3000" b="1" dirty="0" smtClean="0">
                <a:solidFill>
                  <a:schemeClr val="bg1"/>
                </a:solidFill>
                <a:latin typeface="Century Gothic" panose="020B0502020202020204" pitchFamily="34" charset="0"/>
              </a:rPr>
              <a:t>HUD RESOURCES</a:t>
            </a:r>
            <a:endParaRPr lang="en-US" sz="3000" b="1" dirty="0">
              <a:solidFill>
                <a:schemeClr val="bg1"/>
              </a:solidFill>
              <a:latin typeface="Century Gothic" panose="020B0502020202020204" pitchFamily="34" charset="0"/>
            </a:endParaRPr>
          </a:p>
        </p:txBody>
      </p:sp>
      <p:sp>
        <p:nvSpPr>
          <p:cNvPr id="4" name="TextBox 3"/>
          <p:cNvSpPr txBox="1"/>
          <p:nvPr/>
        </p:nvSpPr>
        <p:spPr>
          <a:xfrm>
            <a:off x="740821" y="1449145"/>
            <a:ext cx="10876228" cy="4154984"/>
          </a:xfrm>
          <a:prstGeom prst="rect">
            <a:avLst/>
          </a:prstGeom>
          <a:noFill/>
        </p:spPr>
        <p:txBody>
          <a:bodyPr wrap="square" rtlCol="0">
            <a:spAutoFit/>
          </a:bodyPr>
          <a:lstStyle/>
          <a:p>
            <a:r>
              <a:rPr lang="en-US" sz="2400" b="1" dirty="0" smtClean="0">
                <a:solidFill>
                  <a:srgbClr val="B01C2E"/>
                </a:solidFill>
                <a:latin typeface="Century Gothic"/>
                <a:cs typeface="Century Gothic"/>
              </a:rPr>
              <a:t>PUBLIC HOUSING CAPITAL &amp; OPERATING FUNDS</a:t>
            </a:r>
          </a:p>
          <a:p>
            <a:endParaRPr lang="en-US" sz="2400" b="1" dirty="0" smtClean="0">
              <a:solidFill>
                <a:srgbClr val="B01C2E"/>
              </a:solidFill>
              <a:latin typeface="Century Gothic"/>
              <a:cs typeface="Century Gothic"/>
            </a:endParaRPr>
          </a:p>
          <a:p>
            <a:pPr lvl="1"/>
            <a:r>
              <a:rPr lang="en-US" dirty="0" smtClean="0">
                <a:latin typeface="Century Gothic"/>
                <a:cs typeface="Century Gothic"/>
              </a:rPr>
              <a:t>May be used to open &amp; operate a Neighborhood Networks computer center &amp; hire staff to support the center.</a:t>
            </a:r>
          </a:p>
          <a:p>
            <a:pPr lvl="1"/>
            <a:endParaRPr lang="en-US" dirty="0">
              <a:latin typeface="Century Gothic"/>
              <a:cs typeface="Century Gothic"/>
            </a:endParaRPr>
          </a:p>
          <a:p>
            <a:pPr lvl="1"/>
            <a:r>
              <a:rPr lang="en-US" dirty="0" smtClean="0">
                <a:latin typeface="Century Gothic"/>
                <a:cs typeface="Century Gothic"/>
              </a:rPr>
              <a:t>In-unit routers (not service) may be purchased with Capital Funds on a uniform basis across one or more developments.</a:t>
            </a:r>
            <a:endParaRPr lang="en-US" dirty="0">
              <a:latin typeface="Century Gothic"/>
              <a:cs typeface="Century Gothic"/>
            </a:endParaRPr>
          </a:p>
          <a:p>
            <a:endParaRPr lang="en-US" sz="2400" b="1" dirty="0">
              <a:solidFill>
                <a:srgbClr val="B01C2E"/>
              </a:solidFill>
              <a:latin typeface="Century Gothic"/>
              <a:cs typeface="Century Gothic"/>
            </a:endParaRPr>
          </a:p>
          <a:p>
            <a:r>
              <a:rPr lang="en-US" sz="2400" b="1" dirty="0" smtClean="0">
                <a:solidFill>
                  <a:srgbClr val="B01C2E"/>
                </a:solidFill>
                <a:latin typeface="Century Gothic"/>
                <a:cs typeface="Century Gothic"/>
              </a:rPr>
              <a:t>PUBLIC HOUSING ROSS SERVICE COORDINATOR PROGRAM</a:t>
            </a:r>
          </a:p>
          <a:p>
            <a:endParaRPr lang="en-US" sz="2400" b="1" dirty="0">
              <a:solidFill>
                <a:srgbClr val="B01C2E"/>
              </a:solidFill>
              <a:latin typeface="Century Gothic"/>
              <a:cs typeface="Century Gothic"/>
            </a:endParaRPr>
          </a:p>
          <a:p>
            <a:pPr lvl="1"/>
            <a:r>
              <a:rPr lang="en-US" dirty="0" smtClean="0">
                <a:latin typeface="Century Gothic"/>
                <a:cs typeface="Century Gothic"/>
              </a:rPr>
              <a:t>Service Coordinator can link residents to services or bring services on-site.</a:t>
            </a:r>
          </a:p>
          <a:p>
            <a:pPr lvl="1"/>
            <a:endParaRPr lang="en-US" dirty="0">
              <a:latin typeface="Century Gothic"/>
              <a:cs typeface="Century Gothic"/>
            </a:endParaRPr>
          </a:p>
          <a:p>
            <a:pPr lvl="1"/>
            <a:r>
              <a:rPr lang="en-US" dirty="0" smtClean="0">
                <a:latin typeface="Century Gothic"/>
                <a:cs typeface="Century Gothic"/>
              </a:rPr>
              <a:t>Software &amp; hardware purchases for community centers or computer labs.</a:t>
            </a:r>
          </a:p>
        </p:txBody>
      </p:sp>
    </p:spTree>
    <p:extLst>
      <p:ext uri="{BB962C8B-B14F-4D97-AF65-F5344CB8AC3E}">
        <p14:creationId xmlns:p14="http://schemas.microsoft.com/office/powerpoint/2010/main" val="3760764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2109" y="1212175"/>
            <a:ext cx="6221046" cy="4616648"/>
          </a:xfrm>
          <a:prstGeom prst="rect">
            <a:avLst/>
          </a:prstGeom>
          <a:noFill/>
        </p:spPr>
        <p:txBody>
          <a:bodyPr wrap="square" rtlCol="0">
            <a:spAutoFit/>
          </a:bodyPr>
          <a:lstStyle/>
          <a:p>
            <a:r>
              <a:rPr lang="en-US" sz="1400" b="1" dirty="0" smtClean="0">
                <a:solidFill>
                  <a:schemeClr val="accent2"/>
                </a:solidFill>
                <a:latin typeface="Century Gothic" panose="020B0502020202020204" pitchFamily="34" charset="0"/>
              </a:rPr>
              <a:t>EveryoneOn is a national nonprofit devoted to closing the digital divide in America.</a:t>
            </a:r>
          </a:p>
          <a:p>
            <a:endParaRPr lang="en-US" sz="1400" b="1" dirty="0">
              <a:solidFill>
                <a:schemeClr val="accent2"/>
              </a:solidFill>
              <a:latin typeface="Century Gothic" panose="020B0502020202020204" pitchFamily="34" charset="0"/>
            </a:endParaRPr>
          </a:p>
          <a:p>
            <a:r>
              <a:rPr lang="en-US" sz="1400" dirty="0" smtClean="0">
                <a:latin typeface="Century Gothic" panose="020B0502020202020204" pitchFamily="34" charset="0"/>
              </a:rPr>
              <a:t>There are three primary reasons people are offline, &amp; these are what we work against:</a:t>
            </a:r>
          </a:p>
          <a:p>
            <a:endParaRPr lang="en-US" sz="1400" dirty="0">
              <a:latin typeface="Century Gothic" panose="020B0502020202020204" pitchFamily="34" charset="0"/>
            </a:endParaRPr>
          </a:p>
          <a:p>
            <a:r>
              <a:rPr lang="en-US" sz="1400" b="1" dirty="0" smtClean="0">
                <a:solidFill>
                  <a:schemeClr val="accent1"/>
                </a:solidFill>
                <a:latin typeface="Century Gothic" panose="020B0502020202020204" pitchFamily="34" charset="0"/>
              </a:rPr>
              <a:t>COST</a:t>
            </a:r>
          </a:p>
          <a:p>
            <a:pPr lvl="1"/>
            <a:r>
              <a:rPr lang="en-US" sz="1400" dirty="0" smtClean="0">
                <a:latin typeface="Century Gothic" panose="020B0502020202020204" pitchFamily="34" charset="0"/>
              </a:rPr>
              <a:t>We work to provide access to </a:t>
            </a:r>
            <a:r>
              <a:rPr lang="en-US" sz="1400" b="1" dirty="0" smtClean="0">
                <a:solidFill>
                  <a:schemeClr val="accent2"/>
                </a:solidFill>
                <a:latin typeface="Century Gothic" panose="020B0502020202020204" pitchFamily="34" charset="0"/>
              </a:rPr>
              <a:t>affordable computers &amp; Internet service</a:t>
            </a:r>
            <a:r>
              <a:rPr lang="en-US" sz="1400" dirty="0" smtClean="0">
                <a:latin typeface="Century Gothic" panose="020B0502020202020204" pitchFamily="34" charset="0"/>
              </a:rPr>
              <a:t> for as low as $10 per month.</a:t>
            </a:r>
          </a:p>
          <a:p>
            <a:endParaRPr lang="en-US" sz="1400" dirty="0">
              <a:latin typeface="Century Gothic" panose="020B0502020202020204" pitchFamily="34" charset="0"/>
            </a:endParaRPr>
          </a:p>
          <a:p>
            <a:r>
              <a:rPr lang="en-US" sz="1400" b="1" dirty="0" smtClean="0">
                <a:solidFill>
                  <a:schemeClr val="accent1"/>
                </a:solidFill>
                <a:latin typeface="Century Gothic" panose="020B0502020202020204" pitchFamily="34" charset="0"/>
              </a:rPr>
              <a:t>RELEVANCY</a:t>
            </a:r>
          </a:p>
          <a:p>
            <a:pPr lvl="1"/>
            <a:r>
              <a:rPr lang="en-US" sz="1400" dirty="0" smtClean="0">
                <a:latin typeface="Century Gothic" panose="020B0502020202020204" pitchFamily="34" charset="0"/>
              </a:rPr>
              <a:t>We </a:t>
            </a:r>
            <a:r>
              <a:rPr lang="en-US" sz="1400" b="1" dirty="0" smtClean="0">
                <a:solidFill>
                  <a:schemeClr val="accent2"/>
                </a:solidFill>
                <a:latin typeface="Century Gothic" panose="020B0502020202020204" pitchFamily="34" charset="0"/>
              </a:rPr>
              <a:t>build awareness </a:t>
            </a:r>
            <a:r>
              <a:rPr lang="en-US" sz="1400" dirty="0" smtClean="0">
                <a:latin typeface="Century Gothic" panose="020B0502020202020204" pitchFamily="34" charset="0"/>
              </a:rPr>
              <a:t>of the importance of Internet through national and local outreach.</a:t>
            </a:r>
          </a:p>
          <a:p>
            <a:endParaRPr lang="en-US" sz="1400" dirty="0">
              <a:latin typeface="Century Gothic" panose="020B0502020202020204" pitchFamily="34" charset="0"/>
            </a:endParaRPr>
          </a:p>
          <a:p>
            <a:r>
              <a:rPr lang="en-US" sz="1400" b="1" dirty="0" smtClean="0">
                <a:solidFill>
                  <a:schemeClr val="accent1"/>
                </a:solidFill>
                <a:latin typeface="Century Gothic" panose="020B0502020202020204" pitchFamily="34" charset="0"/>
              </a:rPr>
              <a:t>DIGITAL LITERACY</a:t>
            </a:r>
          </a:p>
          <a:p>
            <a:pPr lvl="1"/>
            <a:r>
              <a:rPr lang="en-US" sz="1400" dirty="0" smtClean="0">
                <a:latin typeface="Century Gothic" panose="020B0502020202020204" pitchFamily="34" charset="0"/>
              </a:rPr>
              <a:t>We provide </a:t>
            </a:r>
            <a:r>
              <a:rPr lang="en-US" sz="1400" b="1" dirty="0" smtClean="0">
                <a:solidFill>
                  <a:schemeClr val="accent2"/>
                </a:solidFill>
                <a:latin typeface="Century Gothic" panose="020B0502020202020204" pitchFamily="34" charset="0"/>
              </a:rPr>
              <a:t>access to best-in-class content </a:t>
            </a:r>
            <a:r>
              <a:rPr lang="en-US" sz="1400" dirty="0" smtClean="0">
                <a:latin typeface="Century Gothic" panose="020B0502020202020204" pitchFamily="34" charset="0"/>
              </a:rPr>
              <a:t>both online &amp; in-person training.</a:t>
            </a:r>
          </a:p>
          <a:p>
            <a:pPr lvl="1"/>
            <a:endParaRPr lang="en-US" sz="1400" dirty="0">
              <a:latin typeface="Century Gothic" panose="020B0502020202020204" pitchFamily="34" charset="0"/>
            </a:endParaRPr>
          </a:p>
          <a:p>
            <a:r>
              <a:rPr lang="en-US" sz="1400" b="1" dirty="0" smtClean="0">
                <a:solidFill>
                  <a:schemeClr val="accent2"/>
                </a:solidFill>
                <a:latin typeface="Century Gothic" panose="020B0502020202020204" pitchFamily="34" charset="0"/>
              </a:rPr>
              <a:t>HUD stakeholders like the Public Housing Authorities &amp; the residents they serve are pre-qualified for low-cost offers through: </a:t>
            </a:r>
            <a:r>
              <a:rPr lang="en-US" sz="1400" b="1" dirty="0" smtClean="0">
                <a:solidFill>
                  <a:schemeClr val="accent2"/>
                </a:solidFill>
                <a:latin typeface="Century Gothic" panose="020B0502020202020204" pitchFamily="34" charset="0"/>
                <a:hlinkClick r:id="rId3"/>
              </a:rPr>
              <a:t>www.EveryoneOn.org/HUD</a:t>
            </a:r>
            <a:r>
              <a:rPr lang="en-US" sz="1400" b="1" dirty="0" smtClean="0">
                <a:solidFill>
                  <a:schemeClr val="accent2"/>
                </a:solidFill>
                <a:latin typeface="Century Gothic" panose="020B0502020202020204" pitchFamily="34" charset="0"/>
              </a:rPr>
              <a:t>.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1713" y="3179543"/>
            <a:ext cx="2987299" cy="487722"/>
          </a:xfrm>
          <a:prstGeom prst="rect">
            <a:avLst/>
          </a:prstGeom>
        </p:spPr>
      </p:pic>
      <p:sp>
        <p:nvSpPr>
          <p:cNvPr id="11" name="TextBox 10"/>
          <p:cNvSpPr txBox="1"/>
          <p:nvPr/>
        </p:nvSpPr>
        <p:spPr>
          <a:xfrm>
            <a:off x="0" y="0"/>
            <a:ext cx="12192000" cy="553998"/>
          </a:xfrm>
          <a:prstGeom prst="rect">
            <a:avLst/>
          </a:prstGeom>
          <a:solidFill>
            <a:schemeClr val="accent2"/>
          </a:solidFill>
        </p:spPr>
        <p:txBody>
          <a:bodyPr wrap="square" rtlCol="0">
            <a:spAutoFit/>
          </a:bodyPr>
          <a:lstStyle/>
          <a:p>
            <a:pPr algn="r"/>
            <a:r>
              <a:rPr lang="en-US" sz="3000" b="1" dirty="0" smtClean="0">
                <a:solidFill>
                  <a:schemeClr val="bg1"/>
                </a:solidFill>
                <a:latin typeface="Century Gothic" panose="020B0502020202020204" pitchFamily="34" charset="0"/>
              </a:rPr>
              <a:t>HOW WE HELP</a:t>
            </a:r>
            <a:endParaRPr lang="en-US" sz="3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31030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12192000" cy="553998"/>
          </a:xfrm>
          <a:prstGeom prst="rect">
            <a:avLst/>
          </a:prstGeom>
          <a:solidFill>
            <a:schemeClr val="accent2"/>
          </a:solidFill>
        </p:spPr>
        <p:txBody>
          <a:bodyPr wrap="square" rtlCol="0">
            <a:spAutoFit/>
          </a:bodyPr>
          <a:lstStyle/>
          <a:p>
            <a:pPr algn="r"/>
            <a:r>
              <a:rPr lang="en-US" sz="3000" b="1" dirty="0" smtClean="0">
                <a:solidFill>
                  <a:schemeClr val="bg1"/>
                </a:solidFill>
                <a:latin typeface="Century Gothic" panose="020B0502020202020204" pitchFamily="34" charset="0"/>
              </a:rPr>
              <a:t>EVERYONEON AND ADULTED</a:t>
            </a:r>
            <a:endParaRPr lang="en-US" sz="3000" b="1" dirty="0">
              <a:solidFill>
                <a:schemeClr val="bg1"/>
              </a:solidFill>
              <a:latin typeface="Century Gothic" panose="020B0502020202020204" pitchFamily="34" charset="0"/>
            </a:endParaRPr>
          </a:p>
        </p:txBody>
      </p:sp>
      <p:sp>
        <p:nvSpPr>
          <p:cNvPr id="9" name="Shape 163"/>
          <p:cNvSpPr txBox="1"/>
          <p:nvPr/>
        </p:nvSpPr>
        <p:spPr>
          <a:xfrm>
            <a:off x="6474034" y="2044995"/>
            <a:ext cx="5257799" cy="280795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0" i="0" u="none" strike="noStrike" cap="none" baseline="0" dirty="0" smtClean="0">
                <a:solidFill>
                  <a:schemeClr val="dk1"/>
                </a:solidFill>
                <a:latin typeface="Century Gothic"/>
                <a:ea typeface="Century Gothic"/>
                <a:cs typeface="Century Gothic"/>
                <a:sym typeface="Proxima Nova"/>
              </a:rPr>
              <a:t>From online GED preparation, to language acquisition programs</a:t>
            </a:r>
            <a:r>
              <a:rPr lang="en-US" sz="1600" b="0" i="0" u="none" strike="noStrike" cap="none" dirty="0" smtClean="0">
                <a:solidFill>
                  <a:schemeClr val="dk1"/>
                </a:solidFill>
                <a:latin typeface="Century Gothic"/>
                <a:ea typeface="Century Gothic"/>
                <a:cs typeface="Century Gothic"/>
                <a:sym typeface="Proxima Nova"/>
              </a:rPr>
              <a:t> and job training, Internet access is key in today’s digital society.</a:t>
            </a:r>
          </a:p>
          <a:p>
            <a:pPr marL="0" marR="0" lvl="0" indent="0" algn="l" rtl="0">
              <a:spcBef>
                <a:spcPts val="0"/>
              </a:spcBef>
              <a:buSzPct val="25000"/>
              <a:buNone/>
            </a:pPr>
            <a:endParaRPr lang="en-US" sz="1600" baseline="0" dirty="0">
              <a:solidFill>
                <a:schemeClr val="dk1"/>
              </a:solidFill>
              <a:latin typeface="Century Gothic"/>
              <a:ea typeface="Century Gothic"/>
              <a:cs typeface="Century Gothic"/>
              <a:sym typeface="Proxima Nova"/>
            </a:endParaRPr>
          </a:p>
          <a:p>
            <a:pPr marL="0" marR="0" lvl="0" indent="0" algn="l" rtl="0">
              <a:spcBef>
                <a:spcPts val="0"/>
              </a:spcBef>
              <a:buSzPct val="25000"/>
              <a:buNone/>
            </a:pPr>
            <a:r>
              <a:rPr lang="en-US" sz="1600" b="0" i="0" u="none" strike="noStrike" cap="none" dirty="0" smtClean="0">
                <a:solidFill>
                  <a:schemeClr val="dk1"/>
                </a:solidFill>
                <a:latin typeface="Century Gothic"/>
                <a:ea typeface="Century Gothic"/>
                <a:cs typeface="Century Gothic"/>
                <a:sym typeface="Proxima Nova"/>
              </a:rPr>
              <a:t>Yet </a:t>
            </a:r>
            <a:r>
              <a:rPr lang="en-US" sz="1600" b="1" i="0" u="none" strike="noStrike" cap="none" dirty="0" smtClean="0">
                <a:solidFill>
                  <a:schemeClr val="accent2"/>
                </a:solidFill>
                <a:latin typeface="Century Gothic"/>
                <a:ea typeface="Century Gothic"/>
                <a:cs typeface="Century Gothic"/>
                <a:sym typeface="Proxima Nova"/>
              </a:rPr>
              <a:t>47.2 percent</a:t>
            </a:r>
            <a:r>
              <a:rPr lang="en-US" sz="1600" b="0" i="0" u="none" strike="noStrike" cap="none" dirty="0" smtClean="0">
                <a:solidFill>
                  <a:schemeClr val="dk1"/>
                </a:solidFill>
                <a:latin typeface="Century Gothic"/>
                <a:ea typeface="Century Gothic"/>
                <a:cs typeface="Century Gothic"/>
                <a:sym typeface="Proxima Nova"/>
              </a:rPr>
              <a:t> of individuals seeking a high school diploma or GED lack home Internet access.</a:t>
            </a:r>
            <a:endParaRPr lang="en-US" sz="1600" b="0" i="0" u="none" strike="noStrike" cap="none" baseline="0" dirty="0" smtClean="0">
              <a:solidFill>
                <a:schemeClr val="dk1"/>
              </a:solidFill>
              <a:latin typeface="Century Gothic"/>
              <a:ea typeface="Century Gothic"/>
              <a:cs typeface="Century Gothic"/>
              <a:sym typeface="Proxima Nova"/>
            </a:endParaRPr>
          </a:p>
          <a:p>
            <a:pPr marL="0" marR="0" lvl="0" indent="0" algn="l" rtl="0">
              <a:spcBef>
                <a:spcPts val="0"/>
              </a:spcBef>
              <a:buSzPct val="25000"/>
              <a:buNone/>
            </a:pPr>
            <a:endParaRPr lang="en-US" sz="1600" dirty="0">
              <a:solidFill>
                <a:schemeClr val="dk1"/>
              </a:solidFill>
              <a:latin typeface="Century Gothic"/>
              <a:ea typeface="Century Gothic"/>
              <a:cs typeface="Century Gothic"/>
              <a:sym typeface="Proxima Nova"/>
            </a:endParaRPr>
          </a:p>
          <a:p>
            <a:pPr marL="0" marR="0" lvl="0" indent="0" algn="l" rtl="0">
              <a:spcBef>
                <a:spcPts val="0"/>
              </a:spcBef>
              <a:buSzPct val="25000"/>
              <a:buNone/>
            </a:pPr>
            <a:r>
              <a:rPr lang="en-US" sz="1600" b="0" i="0" u="none" strike="noStrike" cap="none" baseline="0" dirty="0" smtClean="0">
                <a:solidFill>
                  <a:schemeClr val="dk1"/>
                </a:solidFill>
                <a:latin typeface="Century Gothic"/>
                <a:ea typeface="Century Gothic"/>
                <a:cs typeface="Century Gothic"/>
                <a:sym typeface="Proxima Nova"/>
              </a:rPr>
              <a:t>EveryoneOn is committed to working with leaders in adult education to ensure that students are able to access the tools needed to succeed.</a:t>
            </a:r>
          </a:p>
          <a:p>
            <a:pPr marL="0" marR="0" lvl="0" indent="0" algn="l" rtl="0">
              <a:spcBef>
                <a:spcPts val="0"/>
              </a:spcBef>
              <a:buSzPct val="25000"/>
              <a:buNone/>
            </a:pPr>
            <a:endParaRPr lang="en-US" sz="1600" dirty="0">
              <a:solidFill>
                <a:schemeClr val="dk1"/>
              </a:solidFill>
              <a:latin typeface="Century Gothic"/>
              <a:ea typeface="Century Gothic"/>
              <a:cs typeface="Century Gothic"/>
              <a:sym typeface="Proxima Nova"/>
            </a:endParaRPr>
          </a:p>
          <a:p>
            <a:pPr marL="0" marR="0" lvl="0" indent="0" algn="l" rtl="0">
              <a:spcBef>
                <a:spcPts val="0"/>
              </a:spcBef>
              <a:buSzPct val="25000"/>
              <a:buNone/>
            </a:pPr>
            <a:endParaRPr lang="en-US" sz="1600" b="0" i="0" u="none" strike="noStrike" cap="none" baseline="0" dirty="0" smtClean="0">
              <a:solidFill>
                <a:schemeClr val="dk1"/>
              </a:solidFill>
              <a:latin typeface="Century Gothic"/>
              <a:ea typeface="Century Gothic"/>
              <a:cs typeface="Century Gothic"/>
              <a:sym typeface="Proxima Nova"/>
            </a:endParaRPr>
          </a:p>
          <a:p>
            <a:pPr marL="0" marR="0" lvl="0" indent="0" algn="l" rtl="0">
              <a:spcBef>
                <a:spcPts val="0"/>
              </a:spcBef>
              <a:buSzPct val="25000"/>
              <a:buNone/>
            </a:pPr>
            <a:endParaRPr lang="en-US" sz="1600" dirty="0">
              <a:solidFill>
                <a:schemeClr val="dk1"/>
              </a:solidFill>
              <a:latin typeface="Century Gothic"/>
              <a:ea typeface="Century Gothic"/>
              <a:cs typeface="Century Gothic"/>
              <a:sym typeface="Proxima Nova"/>
            </a:endParaRPr>
          </a:p>
          <a:p>
            <a:pPr marL="0" marR="0" lvl="0" indent="0" algn="l" rtl="0">
              <a:spcBef>
                <a:spcPts val="0"/>
              </a:spcBef>
              <a:buSzPct val="25000"/>
              <a:buNone/>
            </a:pPr>
            <a:endParaRPr lang="en-US" sz="1600" b="0" i="0" u="none" strike="noStrike" cap="none" baseline="0" dirty="0" smtClean="0">
              <a:solidFill>
                <a:schemeClr val="dk1"/>
              </a:solidFill>
              <a:latin typeface="Century Gothic"/>
              <a:ea typeface="Century Gothic"/>
              <a:cs typeface="Century Gothic"/>
              <a:sym typeface="Proxima Nova"/>
            </a:endParaRPr>
          </a:p>
          <a:p>
            <a:pPr marL="0" marR="0" lvl="0" indent="0" algn="l" rtl="0">
              <a:spcBef>
                <a:spcPts val="0"/>
              </a:spcBef>
              <a:buSzPct val="25000"/>
              <a:buNone/>
            </a:pPr>
            <a:endParaRPr lang="en-US" sz="1600" b="0" i="0" u="none" strike="noStrike" cap="none" baseline="0" dirty="0">
              <a:solidFill>
                <a:schemeClr val="dk1"/>
              </a:solidFill>
              <a:latin typeface="Century Gothic"/>
              <a:ea typeface="Century Gothic"/>
              <a:cs typeface="Century Gothic"/>
              <a:sym typeface="Proxima Nova"/>
            </a:endParaRPr>
          </a:p>
        </p:txBody>
      </p:sp>
      <p:pic>
        <p:nvPicPr>
          <p:cNvPr id="2" name="Picture 1" descr="stockphoto_FPsit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574" y="1300236"/>
            <a:ext cx="5412875" cy="4309872"/>
          </a:xfrm>
          <a:prstGeom prst="rect">
            <a:avLst/>
          </a:prstGeom>
        </p:spPr>
      </p:pic>
    </p:spTree>
    <p:extLst>
      <p:ext uri="{BB962C8B-B14F-4D97-AF65-F5344CB8AC3E}">
        <p14:creationId xmlns:p14="http://schemas.microsoft.com/office/powerpoint/2010/main" val="1503895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553998"/>
          </a:xfrm>
          <a:prstGeom prst="rect">
            <a:avLst/>
          </a:prstGeom>
          <a:solidFill>
            <a:schemeClr val="accent2"/>
          </a:solidFill>
        </p:spPr>
        <p:txBody>
          <a:bodyPr wrap="square" rtlCol="0">
            <a:spAutoFit/>
          </a:bodyPr>
          <a:lstStyle/>
          <a:p>
            <a:pPr algn="r"/>
            <a:r>
              <a:rPr lang="en-US" sz="3000" b="1" dirty="0" smtClean="0">
                <a:solidFill>
                  <a:schemeClr val="bg1"/>
                </a:solidFill>
                <a:latin typeface="Century Gothic" panose="020B0502020202020204" pitchFamily="34" charset="0"/>
              </a:rPr>
              <a:t>ELIGIBILITY</a:t>
            </a:r>
            <a:endParaRPr lang="en-US" sz="3000" b="1"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553998"/>
            <a:ext cx="12192000" cy="5801463"/>
          </a:xfrm>
          <a:prstGeom prst="rect">
            <a:avLst/>
          </a:prstGeom>
        </p:spPr>
      </p:pic>
      <p:sp>
        <p:nvSpPr>
          <p:cNvPr id="4" name="TextBox 3"/>
          <p:cNvSpPr txBox="1"/>
          <p:nvPr/>
        </p:nvSpPr>
        <p:spPr>
          <a:xfrm>
            <a:off x="8860665" y="4395787"/>
            <a:ext cx="3112163" cy="2462213"/>
          </a:xfrm>
          <a:prstGeom prst="rect">
            <a:avLst/>
          </a:prstGeom>
          <a:noFill/>
        </p:spPr>
        <p:txBody>
          <a:bodyPr wrap="square" rtlCol="0">
            <a:spAutoFit/>
          </a:bodyPr>
          <a:lstStyle/>
          <a:p>
            <a:r>
              <a:rPr lang="en-US" sz="1400" dirty="0" smtClean="0">
                <a:latin typeface="Century Gothic" panose="020B0502020202020204" pitchFamily="34" charset="0"/>
              </a:rPr>
              <a:t>How do you </a:t>
            </a:r>
            <a:r>
              <a:rPr lang="en-US" sz="1400" b="1" dirty="0" smtClean="0">
                <a:solidFill>
                  <a:schemeClr val="accent2"/>
                </a:solidFill>
                <a:latin typeface="Century Gothic" panose="020B0502020202020204" pitchFamily="34" charset="0"/>
              </a:rPr>
              <a:t>qualify for our offers</a:t>
            </a:r>
            <a:r>
              <a:rPr lang="en-US" sz="1400" dirty="0" smtClean="0">
                <a:latin typeface="Century Gothic" panose="020B0502020202020204" pitchFamily="34" charset="0"/>
              </a:rPr>
              <a:t>?</a:t>
            </a:r>
          </a:p>
          <a:p>
            <a:endParaRPr lang="en-US" sz="1400" dirty="0">
              <a:latin typeface="Century Gothic" panose="020B0502020202020204" pitchFamily="34" charset="0"/>
            </a:endParaRPr>
          </a:p>
          <a:p>
            <a:pPr algn="ctr"/>
            <a:r>
              <a:rPr lang="en-US" sz="1400" dirty="0" smtClean="0">
                <a:latin typeface="Century Gothic" panose="020B0502020202020204" pitchFamily="34" charset="0"/>
              </a:rPr>
              <a:t>Live in a zip code with an annual median income less than $35,000.</a:t>
            </a:r>
          </a:p>
          <a:p>
            <a:pPr algn="ctr"/>
            <a:endParaRPr lang="en-US" sz="1400" dirty="0">
              <a:latin typeface="Century Gothic" panose="020B0502020202020204" pitchFamily="34" charset="0"/>
            </a:endParaRPr>
          </a:p>
          <a:p>
            <a:pPr algn="ctr"/>
            <a:r>
              <a:rPr lang="en-US" sz="1400" dirty="0" smtClean="0">
                <a:latin typeface="Century Gothic" panose="020B0502020202020204" pitchFamily="34" charset="0"/>
              </a:rPr>
              <a:t>-- OR --</a:t>
            </a:r>
          </a:p>
          <a:p>
            <a:pPr algn="ctr"/>
            <a:endParaRPr lang="en-US" sz="1400" dirty="0">
              <a:latin typeface="Century Gothic" panose="020B0502020202020204" pitchFamily="34" charset="0"/>
            </a:endParaRPr>
          </a:p>
          <a:p>
            <a:pPr algn="ctr"/>
            <a:r>
              <a:rPr lang="en-US" sz="1400" dirty="0" smtClean="0">
                <a:latin typeface="Century Gothic" panose="020B0502020202020204" pitchFamily="34" charset="0"/>
              </a:rPr>
              <a:t>Be served by one of our over 300 Enrollment Partner organizations.</a:t>
            </a:r>
          </a:p>
          <a:p>
            <a:pPr algn="ctr"/>
            <a:endParaRPr lang="en-US" sz="1400" dirty="0" smtClean="0">
              <a:latin typeface="Century Gothic" panose="020B0502020202020204" pitchFamily="34" charset="0"/>
            </a:endParaRPr>
          </a:p>
          <a:p>
            <a:endParaRPr lang="en-US" sz="1400" dirty="0">
              <a:latin typeface="Century Gothic" panose="020B0502020202020204" pitchFamily="34" charset="0"/>
            </a:endParaRPr>
          </a:p>
        </p:txBody>
      </p:sp>
    </p:spTree>
    <p:extLst>
      <p:ext uri="{BB962C8B-B14F-4D97-AF65-F5344CB8AC3E}">
        <p14:creationId xmlns:p14="http://schemas.microsoft.com/office/powerpoint/2010/main" val="1222703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veryoneOn">
      <a:dk1>
        <a:srgbClr val="000000"/>
      </a:dk1>
      <a:lt1>
        <a:sysClr val="window" lastClr="FFFFFF"/>
      </a:lt1>
      <a:dk2>
        <a:srgbClr val="C2BFB8"/>
      </a:dk2>
      <a:lt2>
        <a:srgbClr val="FFFFFF"/>
      </a:lt2>
      <a:accent1>
        <a:srgbClr val="003896"/>
      </a:accent1>
      <a:accent2>
        <a:srgbClr val="B01C2E"/>
      </a:accent2>
      <a:accent3>
        <a:srgbClr val="C2BFB8"/>
      </a:accent3>
      <a:accent4>
        <a:srgbClr val="000000"/>
      </a:accent4>
      <a:accent5>
        <a:srgbClr val="FFFFFF"/>
      </a:accent5>
      <a:accent6>
        <a:srgbClr val="C2BFB8"/>
      </a:accent6>
      <a:hlink>
        <a:srgbClr val="B01C2E"/>
      </a:hlink>
      <a:folHlink>
        <a:srgbClr val="B01C2E"/>
      </a:folHlink>
    </a:clrScheme>
    <a:fontScheme name="EveryoneOn">
      <a:majorFont>
        <a:latin typeface="ChaletComprime-MilanEighty"/>
        <a:ea typeface=""/>
        <a:cs typeface=""/>
      </a:majorFont>
      <a:minorFont>
        <a:latin typeface="Proxima Nova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2681</TotalTime>
  <Words>875</Words>
  <Application>Microsoft Office PowerPoint</Application>
  <PresentationFormat>Custom</PresentationFormat>
  <Paragraphs>111</Paragraphs>
  <Slides>15</Slides>
  <Notes>8</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Suchita</dc:creator>
  <cp:lastModifiedBy>H13956</cp:lastModifiedBy>
  <cp:revision>63</cp:revision>
  <cp:lastPrinted>2015-05-28T14:07:57Z</cp:lastPrinted>
  <dcterms:created xsi:type="dcterms:W3CDTF">2014-08-28T14:07:15Z</dcterms:created>
  <dcterms:modified xsi:type="dcterms:W3CDTF">2015-05-28T21:31:08Z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-1977864296</vt:i4>
  </property>
  <property fmtid="{D5CDD505-2E9C-101B-9397-08002B2CF9AE}" pid="3" name="_NewReviewCycle">
    <vt:lpwstr/>
  </property>
  <property fmtid="{D5CDD505-2E9C-101B-9397-08002B2CF9AE}" pid="4" name="_EmailSubject">
    <vt:lpwstr>THANK YOU SO MUCH!!! - Follow Up Links and Materials</vt:lpwstr>
  </property>
  <property fmtid="{D5CDD505-2E9C-101B-9397-08002B2CF9AE}" pid="5" name="_AuthorEmail">
    <vt:lpwstr>Dina.Lehmann-Kim@hud.gov</vt:lpwstr>
  </property>
  <property fmtid="{D5CDD505-2E9C-101B-9397-08002B2CF9AE}" pid="6" name="_AuthorEmailDisplayName">
    <vt:lpwstr>Lehmann-Kim, Dina</vt:lpwstr>
  </property>
</Properties>
</file>