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8"/>
  </p:notesMasterIdLst>
  <p:handoutMasterIdLst>
    <p:handoutMasterId r:id="rId9"/>
  </p:handoutMasterIdLst>
  <p:sldIdLst>
    <p:sldId id="429" r:id="rId2"/>
    <p:sldId id="450" r:id="rId3"/>
    <p:sldId id="415" r:id="rId4"/>
    <p:sldId id="431" r:id="rId5"/>
    <p:sldId id="426" r:id="rId6"/>
    <p:sldId id="430" r:id="rId7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7B6BEB-B6B9-41D0-B6B3-D2950EC7E3D6}">
          <p14:sldIdLst/>
        </p14:section>
        <p14:section name="Untitled Section" id="{4E9E8C36-D0B1-4DAF-93DB-CED454E7DCDF}">
          <p14:sldIdLst>
            <p14:sldId id="429"/>
            <p14:sldId id="450"/>
            <p14:sldId id="415"/>
            <p14:sldId id="431"/>
            <p14:sldId id="426"/>
            <p14:sldId id="43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Carson" initials="MC" lastIdx="2" clrIdx="0"/>
  <p:cmAuthor id="1" name="Christine Charboneau" initials="CC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8AB"/>
    <a:srgbClr val="009900"/>
    <a:srgbClr val="00FF00"/>
    <a:srgbClr val="00B0F0"/>
    <a:srgbClr val="FF8585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19" autoAdjust="0"/>
    <p:restoredTop sz="70793" autoAdjust="0"/>
  </p:normalViewPr>
  <p:slideViewPr>
    <p:cSldViewPr>
      <p:cViewPr>
        <p:scale>
          <a:sx n="40" d="100"/>
          <a:sy n="40" d="100"/>
        </p:scale>
        <p:origin x="-1877" y="-41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667"/>
    </p:cViewPr>
  </p:sorterViewPr>
  <p:notesViewPr>
    <p:cSldViewPr>
      <p:cViewPr>
        <p:scale>
          <a:sx n="100" d="100"/>
          <a:sy n="100" d="100"/>
        </p:scale>
        <p:origin x="-1579" y="-58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166CDCA3-A33A-485C-BDF7-60BF9E1E7338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AABB837B-8965-4491-81A5-BA16F20EE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4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F399F7F4-1CB4-440D-BCCC-D8CEDA08DAE0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4" tIns="46678" rIns="93354" bIns="466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08E1EBB9-8F0E-49A7-ABA7-335F1C65B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1EBB9-8F0E-49A7-ABA7-335F1C65BCC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2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1EBB9-8F0E-49A7-ABA7-335F1C65BC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2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Freely available resources and just-in-time online learning made provided by the U.S. Department of Education, Office of Career, Technical, and Adult Education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1EBB9-8F0E-49A7-ABA7-335F1C65BC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1EBB9-8F0E-49A7-ABA7-335F1C65BC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3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757D5-4410-4997-9D2B-7098C8B47D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5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467600" cy="2590800"/>
          </a:xfrm>
        </p:spPr>
        <p:txBody>
          <a:bodyPr anchor="b" anchorCtr="0"/>
          <a:lstStyle>
            <a:lvl1pPr>
              <a:defRPr sz="4200">
                <a:solidFill>
                  <a:srgbClr val="19568B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10000"/>
            <a:ext cx="762000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A0271D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4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0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0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3000"/>
          </a:xfrm>
        </p:spPr>
        <p:txBody>
          <a:bodyPr/>
          <a:lstStyle>
            <a:lvl1pPr>
              <a:defRPr sz="3000" b="1">
                <a:solidFill>
                  <a:srgbClr val="19568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5562600" cy="228600"/>
          </a:xfrm>
        </p:spPr>
        <p:txBody>
          <a:bodyPr/>
          <a:lstStyle>
            <a:lvl1pPr algn="l">
              <a:defRPr sz="9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23838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9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624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306513"/>
            <a:ext cx="8229600" cy="979487"/>
          </a:xfrm>
        </p:spPr>
        <p:txBody>
          <a:bodyPr anchor="t" anchorCtr="0"/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82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2438400"/>
          </a:xfrm>
        </p:spPr>
        <p:txBody>
          <a:bodyPr/>
          <a:lstStyle>
            <a:lvl1pPr algn="l">
              <a:defRPr sz="4000" b="1" cap="all">
                <a:solidFill>
                  <a:srgbClr val="1956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143000"/>
          </a:xfrm>
        </p:spPr>
        <p:txBody>
          <a:bodyPr anchor="b"/>
          <a:lstStyle>
            <a:lvl1pPr marL="0" indent="0">
              <a:buNone/>
              <a:defRPr sz="3600">
                <a:solidFill>
                  <a:srgbClr val="A027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6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2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671512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3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7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9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6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E555A9B9-462C-4A10-A944-222FCB096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9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9568B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ts val="600"/>
        </a:spcAft>
        <a:buClr>
          <a:srgbClr val="CC0000"/>
        </a:buClr>
        <a:buSzPct val="7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ts val="300"/>
        </a:spcBef>
        <a:spcAft>
          <a:spcPts val="600"/>
        </a:spcAft>
        <a:buClr>
          <a:schemeClr val="accent3"/>
        </a:buClr>
        <a:buSzPct val="75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ts val="300"/>
        </a:spcBef>
        <a:spcAft>
          <a:spcPts val="600"/>
        </a:spcAft>
        <a:buClr>
          <a:srgbClr val="AEAD5D"/>
        </a:buClr>
        <a:buSzPct val="75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ts val="300"/>
        </a:spcBef>
        <a:spcAft>
          <a:spcPts val="600"/>
        </a:spcAft>
        <a:buClr>
          <a:schemeClr val="accent4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ts val="300"/>
        </a:spcBef>
        <a:spcAft>
          <a:spcPts val="60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idi.Silver-Pacuilla@ed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iteracyworkslincs.learnerweb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467600" cy="2286000"/>
          </a:xfrm>
        </p:spPr>
        <p:txBody>
          <a:bodyPr/>
          <a:lstStyle/>
          <a:p>
            <a:r>
              <a:rPr lang="en-US" dirty="0"/>
              <a:t>Resources for Learning Facilitators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5200"/>
            <a:ext cx="7620000" cy="1066800"/>
          </a:xfrm>
        </p:spPr>
        <p:txBody>
          <a:bodyPr/>
          <a:lstStyle/>
          <a:p>
            <a:r>
              <a:rPr lang="en-US" sz="2400" dirty="0" smtClean="0">
                <a:hlinkClick r:id="rId3"/>
              </a:rPr>
              <a:t>Heidi.Silver-Pacuilla@ed.gov</a:t>
            </a:r>
            <a:r>
              <a:rPr lang="en-US" sz="2400" dirty="0" smtClean="0"/>
              <a:t> , </a:t>
            </a:r>
            <a:r>
              <a:rPr lang="en-US" sz="2400" dirty="0" smtClean="0"/>
              <a:t>U.S. Department of Education, Office of Career, Technical, and Adult </a:t>
            </a:r>
            <a:r>
              <a:rPr lang="en-US" sz="2400" dirty="0" smtClean="0"/>
              <a:t>Education (OCTAE)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17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A9B9-462C-4A10-A944-222FCB09627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8000" r="19642" b="5143"/>
          <a:stretch/>
        </p:blipFill>
        <p:spPr bwMode="auto">
          <a:xfrm>
            <a:off x="0" y="0"/>
            <a:ext cx="9144000" cy="681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68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LINCS.ed.gov Makes </a:t>
            </a:r>
            <a:r>
              <a:rPr lang="en-US" dirty="0"/>
              <a:t>a D</a:t>
            </a:r>
            <a:r>
              <a:rPr lang="en-US" dirty="0" smtClean="0"/>
              <a:t>ifference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A9B9-462C-4A10-A944-222FCB0962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200" dirty="0" smtClean="0"/>
              <a:t>LINCS offers: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A </a:t>
            </a:r>
            <a:r>
              <a:rPr lang="en-US" sz="2200" b="1" dirty="0"/>
              <a:t>Resource Collection</a:t>
            </a:r>
            <a:r>
              <a:rPr lang="en-US" sz="2200" dirty="0"/>
              <a:t> containing high-quality, evidence-based materials in 16 topic </a:t>
            </a:r>
            <a:r>
              <a:rPr lang="en-US" sz="2200" dirty="0" smtClean="0"/>
              <a:t>areas critical to the field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/>
              <a:t>An online </a:t>
            </a:r>
            <a:r>
              <a:rPr lang="en-US" sz="2200" b="1" dirty="0"/>
              <a:t>Community of Practice </a:t>
            </a:r>
            <a:r>
              <a:rPr lang="en-US" sz="2200" dirty="0"/>
              <a:t>where </a:t>
            </a:r>
            <a:r>
              <a:rPr lang="en-US" sz="2200" dirty="0" smtClean="0"/>
              <a:t>facilitators </a:t>
            </a:r>
            <a:r>
              <a:rPr lang="en-US" sz="2200" dirty="0"/>
              <a:t>can </a:t>
            </a:r>
            <a:r>
              <a:rPr lang="en-US" sz="2200" dirty="0" smtClean="0"/>
              <a:t>share knowledge and </a:t>
            </a:r>
            <a:r>
              <a:rPr lang="en-US" sz="2200" dirty="0"/>
              <a:t>collaborate </a:t>
            </a:r>
            <a:r>
              <a:rPr lang="en-US" sz="2200" dirty="0" smtClean="0"/>
              <a:t>with peers and experts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/>
              <a:t>A </a:t>
            </a:r>
            <a:r>
              <a:rPr lang="en-US" sz="2200" b="1" dirty="0"/>
              <a:t>Learning Portal </a:t>
            </a:r>
            <a:r>
              <a:rPr lang="en-US" sz="2200" dirty="0"/>
              <a:t>where </a:t>
            </a:r>
            <a:r>
              <a:rPr lang="en-US" sz="2200" dirty="0" smtClean="0"/>
              <a:t>facilitators </a:t>
            </a:r>
            <a:r>
              <a:rPr lang="en-US" sz="2200" dirty="0"/>
              <a:t>can engage in self-paced </a:t>
            </a:r>
            <a:r>
              <a:rPr lang="en-US" sz="2200" dirty="0" smtClean="0"/>
              <a:t>professional </a:t>
            </a:r>
            <a:r>
              <a:rPr lang="en-US" sz="2200" dirty="0"/>
              <a:t>development </a:t>
            </a:r>
            <a:r>
              <a:rPr lang="en-US" sz="2200" dirty="0" smtClean="0"/>
              <a:t>courses</a:t>
            </a:r>
            <a:endParaRPr lang="en-US" sz="2200" dirty="0"/>
          </a:p>
          <a:p>
            <a:pPr>
              <a:spcAft>
                <a:spcPts val="3000"/>
              </a:spcAft>
            </a:pPr>
            <a:r>
              <a:rPr lang="en-US" sz="2200" dirty="0"/>
              <a:t>Four </a:t>
            </a:r>
            <a:r>
              <a:rPr lang="en-US" sz="2200" b="1" dirty="0"/>
              <a:t>Regional Professional Development Centers</a:t>
            </a:r>
            <a:r>
              <a:rPr lang="en-US" sz="2200" dirty="0"/>
              <a:t> (RPDCs) that deploy evidenced-based PD trainings to </a:t>
            </a:r>
            <a:r>
              <a:rPr lang="en-US" sz="2200" dirty="0" smtClean="0"/>
              <a:t>states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6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A9B9-462C-4A10-A944-222FCB096274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914400" y="1143000"/>
            <a:ext cx="10668000" cy="5715000"/>
            <a:chOff x="234950" y="1428750"/>
            <a:chExt cx="8528050" cy="4819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90" r="1684" b="7031"/>
            <a:stretch/>
          </p:blipFill>
          <p:spPr bwMode="auto">
            <a:xfrm>
              <a:off x="234950" y="2343150"/>
              <a:ext cx="8528050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90" r="1684" b="67969"/>
            <a:stretch/>
          </p:blipFill>
          <p:spPr bwMode="auto">
            <a:xfrm>
              <a:off x="234950" y="1428750"/>
              <a:ext cx="8528050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9568B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mbr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mbr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mbr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endParaRPr lang="en-US" kern="0" dirty="0"/>
          </a:p>
          <a:p>
            <a:r>
              <a:rPr lang="en-US" kern="0" dirty="0" smtClean="0"/>
              <a:t>Find a Program by Zip Code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7197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</a:t>
            </a:r>
            <a:r>
              <a:rPr lang="en-US" dirty="0" smtClean="0"/>
              <a:t>LINCS for Updates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A9B9-462C-4A10-A944-222FCB0962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7315200" y="1371600"/>
            <a:ext cx="1752600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SzPct val="75000"/>
              <a:buFont typeface="Wingdings" charset="0"/>
              <a:buNone/>
              <a:defRPr/>
            </a:pPr>
            <a:endParaRPr lang="en-US" sz="2000" dirty="0" smtClean="0">
              <a:latin typeface="+mn-lt"/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SzPct val="75000"/>
              <a:buFont typeface="Wingdings" charset="0"/>
              <a:buNone/>
              <a:defRPr/>
            </a:pPr>
            <a:endParaRPr lang="en-US" sz="2000" dirty="0" smtClean="0">
              <a:latin typeface="+mn-lt"/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SzPct val="75000"/>
              <a:buFont typeface="Wingdings" charset="0"/>
              <a:buNone/>
              <a:defRPr/>
            </a:pPr>
            <a:r>
              <a:rPr lang="en-US" sz="2000" b="1" dirty="0" smtClean="0">
                <a:latin typeface="+mn-lt"/>
              </a:rPr>
              <a:t>@LINCS_ED</a:t>
            </a:r>
            <a:endParaRPr lang="en-US" sz="2000" dirty="0" smtClean="0">
              <a:latin typeface="+mn-lt"/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SzPct val="75000"/>
              <a:buFont typeface="Wingdings" charset="0"/>
              <a:buNone/>
              <a:defRPr/>
            </a:pPr>
            <a:endParaRPr lang="en-US" sz="2000" dirty="0" smtClean="0">
              <a:latin typeface="+mn-lt"/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SzPct val="75000"/>
              <a:buFont typeface="Wingdings" charset="0"/>
              <a:buNone/>
              <a:defRPr/>
            </a:pPr>
            <a:endParaRPr lang="en-US" sz="2000" dirty="0" smtClean="0">
              <a:latin typeface="+mn-lt"/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SzPct val="75000"/>
              <a:buFont typeface="Wingdings" charset="0"/>
              <a:buNone/>
              <a:defRPr/>
            </a:pPr>
            <a:endParaRPr lang="en-US" sz="2000" dirty="0" smtClean="0">
              <a:latin typeface="+mn-lt"/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SzPct val="75000"/>
              <a:buFont typeface="Wingdings" charset="0"/>
              <a:buNone/>
              <a:defRPr/>
            </a:pPr>
            <a:r>
              <a:rPr lang="en-US" sz="2000" dirty="0" smtClean="0">
                <a:latin typeface="+mn-lt"/>
              </a:rPr>
              <a:t>Join our group:  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CC0000"/>
              </a:buClr>
              <a:buSzPct val="75000"/>
              <a:buFont typeface="Wingdings" charset="0"/>
              <a:buNone/>
              <a:defRPr/>
            </a:pPr>
            <a:r>
              <a:rPr lang="en-US" sz="2000" b="1" dirty="0" smtClean="0">
                <a:latin typeface="+mn-lt"/>
              </a:rPr>
              <a:t>LINCS_ED</a:t>
            </a:r>
          </a:p>
        </p:txBody>
      </p:sp>
      <p:pic>
        <p:nvPicPr>
          <p:cNvPr id="12" name="Picture 6" descr="LinkedIn_Logo6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4290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752600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G:\Clients\_LINCS_F130004\Task 5 - Dissemination\PPTs\screen grabs and other images\LINCS_twitterP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4"/>
          <a:stretch/>
        </p:blipFill>
        <p:spPr bwMode="auto">
          <a:xfrm>
            <a:off x="0" y="1143000"/>
            <a:ext cx="7229475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for New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53000"/>
          </a:xfrm>
        </p:spPr>
        <p:txBody>
          <a:bodyPr/>
          <a:lstStyle/>
          <a:p>
            <a:r>
              <a:rPr lang="en-US" sz="2800" b="1" dirty="0" smtClean="0"/>
              <a:t>Tutor Ready Learning Plans</a:t>
            </a:r>
            <a:r>
              <a:rPr lang="en-US" sz="2800" dirty="0" smtClean="0"/>
              <a:t> for tutors teaching literacy (Spring 2015) </a:t>
            </a:r>
            <a:r>
              <a:rPr lang="en-US" sz="1800" b="1" dirty="0">
                <a:hlinkClick r:id="rId2"/>
              </a:rPr>
              <a:t>http://</a:t>
            </a:r>
            <a:r>
              <a:rPr lang="en-US" sz="1800" b="1" dirty="0" smtClean="0">
                <a:hlinkClick r:id="rId2"/>
              </a:rPr>
              <a:t>literacyworkslincs.learnerweb.org</a:t>
            </a:r>
            <a:endParaRPr lang="en-US" sz="1800" b="1" dirty="0" smtClean="0"/>
          </a:p>
          <a:p>
            <a:r>
              <a:rPr lang="en-US" sz="2800" b="1" dirty="0" smtClean="0"/>
              <a:t>Lesson </a:t>
            </a:r>
            <a:r>
              <a:rPr lang="en-US" sz="2800" b="1" dirty="0"/>
              <a:t>plans </a:t>
            </a:r>
            <a:r>
              <a:rPr lang="en-US" sz="2800" dirty="0"/>
              <a:t>to help adults get connected to the Internet through initiatives such as Everyone On (Summer 2015)</a:t>
            </a:r>
          </a:p>
          <a:p>
            <a:r>
              <a:rPr lang="en-US" sz="2800" b="1" dirty="0" smtClean="0"/>
              <a:t>Adult learner portal </a:t>
            </a:r>
            <a:r>
              <a:rPr lang="en-US" sz="2800" dirty="0" smtClean="0"/>
              <a:t>will bring links to online learning tools into one handy </a:t>
            </a:r>
            <a:r>
              <a:rPr lang="en-US" sz="2800" dirty="0" smtClean="0"/>
              <a:t>place for adults (</a:t>
            </a:r>
            <a:r>
              <a:rPr lang="en-US" sz="2800" dirty="0" smtClean="0"/>
              <a:t>Fall 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55A9B9-462C-4A10-A944-222FCB0962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426"/>
      </p:ext>
    </p:extLst>
  </p:cSld>
  <p:clrMapOvr>
    <a:masterClrMapping/>
  </p:clrMapOvr>
</p:sld>
</file>

<file path=ppt/theme/theme1.xml><?xml version="1.0" encoding="utf-8"?>
<a:theme xmlns:a="http://schemas.openxmlformats.org/drawingml/2006/main" name="RPDC_TEMPLATE">
  <a:themeElements>
    <a:clrScheme name="LINCS 2014">
      <a:dk1>
        <a:srgbClr val="000000"/>
      </a:dk1>
      <a:lt1>
        <a:srgbClr val="FFFFFF"/>
      </a:lt1>
      <a:dk2>
        <a:srgbClr val="32558E"/>
      </a:dk2>
      <a:lt2>
        <a:srgbClr val="EAE6DA"/>
      </a:lt2>
      <a:accent1>
        <a:srgbClr val="A0271D"/>
      </a:accent1>
      <a:accent2>
        <a:srgbClr val="8EBB41"/>
      </a:accent2>
      <a:accent3>
        <a:srgbClr val="5FA6CA"/>
      </a:accent3>
      <a:accent4>
        <a:srgbClr val="FF9F2F"/>
      </a:accent4>
      <a:accent5>
        <a:srgbClr val="A5A5A5"/>
      </a:accent5>
      <a:accent6>
        <a:srgbClr val="14444E"/>
      </a:accent6>
      <a:hlink>
        <a:srgbClr val="0000FF"/>
      </a:hlink>
      <a:folHlink>
        <a:srgbClr val="8C51A7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6309</TotalTime>
  <Words>202</Words>
  <Application>Microsoft Office PowerPoint</Application>
  <PresentationFormat>On-screen Show (4:3)</PresentationFormat>
  <Paragraphs>34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RPDC_TEMPLATE</vt:lpstr>
      <vt:lpstr>Resources for Learning Facilitators</vt:lpstr>
      <vt:lpstr>PowerPoint Presentation</vt:lpstr>
      <vt:lpstr>LINCS.ed.gov Makes a Difference</vt:lpstr>
      <vt:lpstr>PowerPoint Presentation</vt:lpstr>
      <vt:lpstr>Follow LINCS for Updates</vt:lpstr>
      <vt:lpstr>Watch for New Resources</vt:lpstr>
    </vt:vector>
  </TitlesOfParts>
  <Company>KratosDefense,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Binder</dc:creator>
  <cp:lastModifiedBy>Authorised User</cp:lastModifiedBy>
  <cp:revision>373</cp:revision>
  <cp:lastPrinted>2012-03-30T14:33:29Z</cp:lastPrinted>
  <dcterms:created xsi:type="dcterms:W3CDTF">2012-02-23T21:16:05Z</dcterms:created>
  <dcterms:modified xsi:type="dcterms:W3CDTF">2015-05-26T12:49:21Z</dcterms:modified>
</cp:coreProperties>
</file>