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1" r:id="rId2"/>
    <p:sldId id="265" r:id="rId3"/>
    <p:sldId id="264" r:id="rId4"/>
    <p:sldId id="263" r:id="rId5"/>
    <p:sldId id="262" r:id="rId6"/>
    <p:sldId id="266" r:id="rId7"/>
    <p:sldId id="267" r:id="rId8"/>
    <p:sldId id="270" r:id="rId9"/>
    <p:sldId id="271" r:id="rId10"/>
    <p:sldId id="269" r:id="rId11"/>
  </p:sldIdLst>
  <p:sldSz cx="9144000" cy="6858000" type="screen4x3"/>
  <p:notesSz cx="6934200" cy="92202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84D"/>
    <a:srgbClr val="376688"/>
    <a:srgbClr val="599FCC"/>
    <a:srgbClr val="9AB7DA"/>
    <a:srgbClr val="66CCFF"/>
    <a:srgbClr val="99FFCC"/>
    <a:srgbClr val="33CCFF"/>
    <a:srgbClr val="2C5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4675" autoAdjust="0"/>
  </p:normalViewPr>
  <p:slideViewPr>
    <p:cSldViewPr snapToGrid="0" snapToObjects="1">
      <p:cViewPr>
        <p:scale>
          <a:sx n="100" d="100"/>
          <a:sy n="100" d="100"/>
        </p:scale>
        <p:origin x="-2010"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3114" y="-6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smtClean="0">
                <a:cs typeface="Arial" pitchFamily="34" charset="0"/>
              </a:defRPr>
            </a:lvl1pPr>
          </a:lstStyle>
          <a:p>
            <a:pPr>
              <a:defRPr/>
            </a:pPr>
            <a:fld id="{60E1B306-4C48-4F9F-BBCC-24D99C720BB6}" type="datetimeFigureOut">
              <a:rPr lang="en-US"/>
              <a:pPr>
                <a:defRPr/>
              </a:pPr>
              <a:t>5/26/2015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smtClean="0">
                <a:cs typeface="Arial" pitchFamily="34" charset="0"/>
              </a:defRPr>
            </a:lvl1pPr>
          </a:lstStyle>
          <a:p>
            <a:pPr>
              <a:defRPr/>
            </a:pPr>
            <a:fld id="{B0CAD4C5-5CBA-48A3-B998-418A5162ED55}" type="slidenum">
              <a:rPr lang="en-US"/>
              <a:pPr>
                <a:defRPr/>
              </a:pPr>
              <a:t>‹#›</a:t>
            </a:fld>
            <a:endParaRPr lang="en-US"/>
          </a:p>
        </p:txBody>
      </p:sp>
    </p:spTree>
    <p:extLst>
      <p:ext uri="{BB962C8B-B14F-4D97-AF65-F5344CB8AC3E}">
        <p14:creationId xmlns:p14="http://schemas.microsoft.com/office/powerpoint/2010/main" val="11922612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84CD257-8834-4106-94F1-0CB711AD2ABC}" type="slidenum">
              <a:rPr lang="en-US" altLang="en-US" sz="1200"/>
              <a:pPr eaLnBrk="1" hangingPunct="1"/>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1A3721-D5AD-4FAF-9E60-8A98EDEDE7A3}"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B55A8D2-F9CC-4CCC-B096-F6C6A97ACCA6}"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A113F4C-05D7-4152-B052-36E62F1EDD1A}"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3334FA3-E596-4CCE-BC84-8363DD3CC118}"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4E93CF2-4861-4AC0-9754-4B92C4AB0ABC}"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60F9934-CCDB-4906-832A-036BCCF5AF53}"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FE29DA-14B1-45AB-8979-4408285D48E2}"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Art been coming to </a:t>
            </a:r>
            <a:r>
              <a:rPr lang="en-US" altLang="en-US" b="1" dirty="0" err="1" smtClean="0"/>
              <a:t>Stonestown</a:t>
            </a:r>
            <a:r>
              <a:rPr lang="en-US" altLang="en-US" b="1" dirty="0" smtClean="0"/>
              <a:t> YMCA over 3 years.  He used the computer lab that was provided originally by Broadband Technology Opportunities Program (BTOP) and now funded by SF Connected for several years.  A few years ago, he noticed that trainers weren’t able to continue training in the lab.  Art took it upon himself to fill the void last year and started helping the other seniors using the lab.  He provides this support 3 hours 2 to 3 times a week.  He has helped over 10 seniors.  Some of the assistance he has provided includes helping complete forms.  These forms include completing surveys, registering gift cards, and even practicing DMV written tests. </a:t>
            </a:r>
          </a:p>
          <a:p>
            <a:pPr>
              <a:spcBef>
                <a:spcPct val="0"/>
              </a:spcBef>
            </a:pP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1BE26A4-9268-4D42-B051-02775A2A7EC4}"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pt-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18876" y="2260273"/>
            <a:ext cx="4778735" cy="1293213"/>
          </a:xfrm>
          <a:noFill/>
        </p:spPr>
        <p:txBody>
          <a:bodyPr anchor="b">
            <a:normAutofit/>
          </a:bodyPr>
          <a:lstStyle>
            <a:lvl1pPr>
              <a:defRPr sz="3200">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18876" y="3604532"/>
            <a:ext cx="4778735" cy="1261139"/>
          </a:xfrm>
        </p:spPr>
        <p:txBody>
          <a:bodyPr/>
          <a:lstStyle>
            <a:lvl1pPr marL="0" indent="0" algn="l">
              <a:buNone/>
              <a:defRPr sz="2500" b="1" i="0">
                <a:solidFill>
                  <a:srgbClr val="599FCC"/>
                </a:solidFill>
                <a:latin typeface="+mj-lt"/>
                <a:cs typeface="Trade Gothic LT Std Ex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205975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C7DAC8"/>
        </a:solid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54000" y="228600"/>
            <a:ext cx="8704263"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r>
              <a:rPr lang="en-US" dirty="0" smtClean="0">
                <a:cs typeface="Arial" pitchFamily="34" charset="0"/>
              </a:rPr>
              <a:t> </a:t>
            </a:r>
          </a:p>
          <a:p>
            <a:pPr eaLnBrk="1" hangingPunct="1">
              <a:defRPr/>
            </a:pPr>
            <a:endParaRPr lang="en-US" dirty="0" smtClean="0">
              <a:cs typeface="Arial" pitchFamily="34" charset="0"/>
            </a:endParaRPr>
          </a:p>
        </p:txBody>
      </p:sp>
      <p:sp>
        <p:nvSpPr>
          <p:cNvPr id="3" name="Rectangle 2"/>
          <p:cNvSpPr/>
          <p:nvPr userDrawn="1"/>
        </p:nvSpPr>
        <p:spPr>
          <a:xfrm>
            <a:off x="0" y="0"/>
            <a:ext cx="9144000" cy="6905625"/>
          </a:xfrm>
          <a:prstGeom prst="rect">
            <a:avLst/>
          </a:prstGeom>
          <a:solidFill>
            <a:srgbClr val="376688">
              <a:alpha val="2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userDrawn="1"/>
        </p:nvSpPr>
        <p:spPr>
          <a:xfrm>
            <a:off x="6410325" y="6477000"/>
            <a:ext cx="2547938"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noFill/>
            </a:endParaRPr>
          </a:p>
        </p:txBody>
      </p:sp>
      <p:sp>
        <p:nvSpPr>
          <p:cNvPr id="5" name="Rectangle 4"/>
          <p:cNvSpPr/>
          <p:nvPr userDrawn="1"/>
        </p:nvSpPr>
        <p:spPr>
          <a:xfrm>
            <a:off x="6410325" y="6477000"/>
            <a:ext cx="2547938" cy="190500"/>
          </a:xfrm>
          <a:prstGeom prst="rect">
            <a:avLst/>
          </a:prstGeom>
          <a:solidFill>
            <a:srgbClr val="376688">
              <a:alpha val="2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448426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EFAB4F55-0B49-4828-A515-6C50C8F72275}" type="datetimeFigureOut">
              <a:rPr lang="en-US"/>
              <a:pPr>
                <a:defRPr/>
              </a:pPr>
              <a:t>5/26/2015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3FD05AFE-3CCA-457B-9A2B-ADE7D5851735}" type="slidenum">
              <a:rPr lang="en-US"/>
              <a:pPr>
                <a:defRPr/>
              </a:pPr>
              <a:t>‹#›</a:t>
            </a:fld>
            <a:endParaRPr lang="en-US" dirty="0"/>
          </a:p>
        </p:txBody>
      </p:sp>
    </p:spTree>
    <p:extLst>
      <p:ext uri="{BB962C8B-B14F-4D97-AF65-F5344CB8AC3E}">
        <p14:creationId xmlns:p14="http://schemas.microsoft.com/office/powerpoint/2010/main" val="160413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95760194-1AE8-40E3-8B76-EA4C13AF1970}" type="datetimeFigureOut">
              <a:rPr lang="en-US"/>
              <a:pPr>
                <a:defRPr/>
              </a:pPr>
              <a:t>5/26/2015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996F7569-5419-4D0F-AB60-E3795EB35162}" type="slidenum">
              <a:rPr lang="en-US"/>
              <a:pPr>
                <a:defRPr/>
              </a:pPr>
              <a:t>‹#›</a:t>
            </a:fld>
            <a:endParaRPr lang="en-US" dirty="0"/>
          </a:p>
        </p:txBody>
      </p:sp>
    </p:spTree>
    <p:extLst>
      <p:ext uri="{BB962C8B-B14F-4D97-AF65-F5344CB8AC3E}">
        <p14:creationId xmlns:p14="http://schemas.microsoft.com/office/powerpoint/2010/main" val="9370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393147C9-2FAE-4179-AFF9-4CD5BFD9EEFC}" type="datetimeFigureOut">
              <a:rPr lang="en-US"/>
              <a:pPr>
                <a:defRPr/>
              </a:pPr>
              <a:t>5/26/2015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75CB982C-76C7-4C32-8AB1-4874FE3F12BB}" type="slidenum">
              <a:rPr lang="en-US"/>
              <a:pPr>
                <a:defRPr/>
              </a:pPr>
              <a:t>‹#›</a:t>
            </a:fld>
            <a:endParaRPr lang="en-US" dirty="0"/>
          </a:p>
        </p:txBody>
      </p:sp>
    </p:spTree>
    <p:extLst>
      <p:ext uri="{BB962C8B-B14F-4D97-AF65-F5344CB8AC3E}">
        <p14:creationId xmlns:p14="http://schemas.microsoft.com/office/powerpoint/2010/main" val="116773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7DA95706-FA43-4BF9-A33C-5A8CA63DDF80}" type="datetimeFigureOut">
              <a:rPr lang="en-US"/>
              <a:pPr>
                <a:defRPr/>
              </a:pPr>
              <a:t>5/26/2015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ea typeface="ＭＳ Ｐゴシック" pitchFamily="34" charset="-128"/>
                <a:cs typeface="+mn-cs"/>
              </a:defRPr>
            </a:lvl1pPr>
          </a:lstStyle>
          <a:p>
            <a:pPr>
              <a:defRPr/>
            </a:pPr>
            <a:fld id="{A353167F-660D-4DD1-B7E7-D5821F20A376}" type="slidenum">
              <a:rPr lang="en-US"/>
              <a:pPr>
                <a:defRPr/>
              </a:pPr>
              <a:t>‹#›</a:t>
            </a:fld>
            <a:endParaRPr lang="en-US" dirty="0"/>
          </a:p>
        </p:txBody>
      </p:sp>
    </p:spTree>
    <p:extLst>
      <p:ext uri="{BB962C8B-B14F-4D97-AF65-F5344CB8AC3E}">
        <p14:creationId xmlns:p14="http://schemas.microsoft.com/office/powerpoint/2010/main" val="60811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ppt-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535566"/>
            <a:ext cx="3992178" cy="1903851"/>
          </a:xfrm>
          <a:noFill/>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210072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ppt-slide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369888" y="1290638"/>
            <a:ext cx="8462962"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cxnSp>
        <p:nvCxnSpPr>
          <p:cNvPr id="3" name="Straight Connector 2"/>
          <p:cNvCxnSpPr/>
          <p:nvPr/>
        </p:nvCxnSpPr>
        <p:spPr>
          <a:xfrm flipH="1">
            <a:off x="1027113" y="858838"/>
            <a:ext cx="7573962" cy="0"/>
          </a:xfrm>
          <a:prstGeom prst="line">
            <a:avLst/>
          </a:prstGeom>
          <a:ln w="28575">
            <a:solidFill>
              <a:srgbClr val="599FCC"/>
            </a:solidFill>
          </a:ln>
          <a:effectLst/>
        </p:spPr>
        <p:style>
          <a:lnRef idx="2">
            <a:schemeClr val="accent1"/>
          </a:lnRef>
          <a:fillRef idx="0">
            <a:schemeClr val="accent1"/>
          </a:fillRef>
          <a:effectRef idx="1">
            <a:schemeClr val="accent1"/>
          </a:effectRef>
          <a:fontRef idx="minor">
            <a:schemeClr val="tx1"/>
          </a:fontRef>
        </p:style>
      </p:cxnSp>
      <p:sp>
        <p:nvSpPr>
          <p:cNvPr id="1029" name="Title Placeholder 1"/>
          <p:cNvSpPr>
            <a:spLocks noGrp="1"/>
          </p:cNvSpPr>
          <p:nvPr>
            <p:ph type="title"/>
          </p:nvPr>
        </p:nvSpPr>
        <p:spPr bwMode="auto">
          <a:xfrm>
            <a:off x="1027113" y="304800"/>
            <a:ext cx="78057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Lst>
  <p:txStyles>
    <p:titleStyle>
      <a:lvl1pPr algn="l" defTabSz="457200" rtl="0" eaLnBrk="0" fontAlgn="base" hangingPunct="0">
        <a:spcBef>
          <a:spcPct val="0"/>
        </a:spcBef>
        <a:spcAft>
          <a:spcPct val="0"/>
        </a:spcAft>
        <a:defRPr sz="2800" b="1" kern="1200">
          <a:solidFill>
            <a:srgbClr val="376688"/>
          </a:solidFill>
          <a:latin typeface="+mj-lt"/>
          <a:ea typeface="MS PGothic" pitchFamily="34" charset="-128"/>
          <a:cs typeface="Trade Gothic LT Std Ext"/>
        </a:defRPr>
      </a:lvl1pPr>
      <a:lvl2pPr algn="l" defTabSz="457200" rtl="0" eaLnBrk="0" fontAlgn="base" hangingPunct="0">
        <a:spcBef>
          <a:spcPct val="0"/>
        </a:spcBef>
        <a:spcAft>
          <a:spcPct val="0"/>
        </a:spcAft>
        <a:defRPr sz="2800" b="1">
          <a:solidFill>
            <a:srgbClr val="376688"/>
          </a:solidFill>
          <a:latin typeface="Arial" pitchFamily="34" charset="0"/>
          <a:ea typeface="MS PGothic" pitchFamily="34" charset="-128"/>
          <a:cs typeface="Trade Gothic LT Std Ext" charset="0"/>
        </a:defRPr>
      </a:lvl2pPr>
      <a:lvl3pPr algn="l" defTabSz="457200" rtl="0" eaLnBrk="0" fontAlgn="base" hangingPunct="0">
        <a:spcBef>
          <a:spcPct val="0"/>
        </a:spcBef>
        <a:spcAft>
          <a:spcPct val="0"/>
        </a:spcAft>
        <a:defRPr sz="2800" b="1">
          <a:solidFill>
            <a:srgbClr val="376688"/>
          </a:solidFill>
          <a:latin typeface="Arial" pitchFamily="34" charset="0"/>
          <a:ea typeface="MS PGothic" pitchFamily="34" charset="-128"/>
          <a:cs typeface="Trade Gothic LT Std Ext" charset="0"/>
        </a:defRPr>
      </a:lvl3pPr>
      <a:lvl4pPr algn="l" defTabSz="457200" rtl="0" eaLnBrk="0" fontAlgn="base" hangingPunct="0">
        <a:spcBef>
          <a:spcPct val="0"/>
        </a:spcBef>
        <a:spcAft>
          <a:spcPct val="0"/>
        </a:spcAft>
        <a:defRPr sz="2800" b="1">
          <a:solidFill>
            <a:srgbClr val="376688"/>
          </a:solidFill>
          <a:latin typeface="Arial" pitchFamily="34" charset="0"/>
          <a:ea typeface="MS PGothic" pitchFamily="34" charset="-128"/>
          <a:cs typeface="Trade Gothic LT Std Ext" charset="0"/>
        </a:defRPr>
      </a:lvl4pPr>
      <a:lvl5pPr algn="l" defTabSz="457200" rtl="0" eaLnBrk="0" fontAlgn="base" hangingPunct="0">
        <a:spcBef>
          <a:spcPct val="0"/>
        </a:spcBef>
        <a:spcAft>
          <a:spcPct val="0"/>
        </a:spcAft>
        <a:defRPr sz="2800" b="1">
          <a:solidFill>
            <a:srgbClr val="376688"/>
          </a:solidFill>
          <a:latin typeface="Arial" pitchFamily="34" charset="0"/>
          <a:ea typeface="MS PGothic" pitchFamily="34" charset="-128"/>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p:titleStyle>
    <p:bodyStyle>
      <a:lvl1pPr marL="342900" indent="-342900" algn="l" defTabSz="457200" rtl="0" eaLnBrk="0" fontAlgn="base" hangingPunct="0">
        <a:spcBef>
          <a:spcPct val="20000"/>
        </a:spcBef>
        <a:spcAft>
          <a:spcPct val="0"/>
        </a:spcAft>
        <a:buSzPct val="150000"/>
        <a:buFont typeface="Arial" pitchFamily="34" charset="0"/>
        <a:buChar char="•"/>
        <a:defRPr sz="2400" kern="1200">
          <a:solidFill>
            <a:schemeClr val="tx1"/>
          </a:solidFill>
          <a:latin typeface="+mj-lt"/>
          <a:ea typeface="MS PGothic" pitchFamily="34" charset="-128"/>
          <a:cs typeface="ＭＳ Ｐゴシック" charset="0"/>
        </a:defRPr>
      </a:lvl1pPr>
      <a:lvl2pPr marL="742950" indent="-285750" algn="l" defTabSz="457200" rtl="0" eaLnBrk="0" fontAlgn="base" hangingPunct="0">
        <a:spcBef>
          <a:spcPct val="20000"/>
        </a:spcBef>
        <a:spcAft>
          <a:spcPct val="0"/>
        </a:spcAft>
        <a:buSzPct val="125000"/>
        <a:buFont typeface="Wingdings" pitchFamily="2" charset="2"/>
        <a:buChar char="§"/>
        <a:defRPr sz="2200" kern="1200">
          <a:solidFill>
            <a:schemeClr val="tx1"/>
          </a:solidFill>
          <a:latin typeface="+mj-lt"/>
          <a:ea typeface="MS PGothic" pitchFamily="34" charset="-128"/>
          <a:cs typeface="+mn-cs"/>
        </a:defRPr>
      </a:lvl2pPr>
      <a:lvl3pPr marL="1143000" indent="-228600" algn="l" defTabSz="457200" rtl="0" eaLnBrk="0" fontAlgn="base" hangingPunct="0">
        <a:spcBef>
          <a:spcPct val="20000"/>
        </a:spcBef>
        <a:spcAft>
          <a:spcPct val="0"/>
        </a:spcAft>
        <a:buFont typeface="Courier New" pitchFamily="49" charset="0"/>
        <a:buChar char="o"/>
        <a:defRPr sz="2000" kern="1200">
          <a:solidFill>
            <a:schemeClr val="tx1"/>
          </a:solidFill>
          <a:latin typeface="+mj-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j-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l="2171" t="4790" r="78143" b="4243"/>
          <a:stretch>
            <a:fillRect/>
          </a:stretch>
        </p:blipFill>
        <p:spPr bwMode="auto">
          <a:xfrm>
            <a:off x="463550" y="4713288"/>
            <a:ext cx="13779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ChangeAspect="1"/>
          </p:cNvPicPr>
          <p:nvPr/>
        </p:nvPicPr>
        <p:blipFill>
          <a:blip r:embed="rId3">
            <a:extLst>
              <a:ext uri="{28A0092B-C50C-407E-A947-70E740481C1C}">
                <a14:useLocalDpi xmlns:a14="http://schemas.microsoft.com/office/drawing/2010/main" val="0"/>
              </a:ext>
            </a:extLst>
          </a:blip>
          <a:srcRect l="22736" t="37279" r="18913" b="32430"/>
          <a:stretch>
            <a:fillRect/>
          </a:stretch>
        </p:blipFill>
        <p:spPr bwMode="auto">
          <a:xfrm>
            <a:off x="238125" y="6335713"/>
            <a:ext cx="18288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p:cNvSpPr txBox="1">
            <a:spLocks noChangeArrowheads="1"/>
          </p:cNvSpPr>
          <p:nvPr/>
        </p:nvSpPr>
        <p:spPr bwMode="auto">
          <a:xfrm>
            <a:off x="615950" y="263525"/>
            <a:ext cx="78898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algn="ctr" eaLnBrk="1" hangingPunct="1">
              <a:spcBef>
                <a:spcPct val="0"/>
              </a:spcBef>
              <a:buSzTx/>
              <a:buFontTx/>
              <a:buNone/>
            </a:pPr>
            <a:r>
              <a:rPr lang="en-US" altLang="en-US" sz="3600" b="1">
                <a:latin typeface="Calibri" pitchFamily="34" charset="0"/>
                <a:cs typeface="Arial" pitchFamily="34" charset="0"/>
              </a:rPr>
              <a:t>Discovering the</a:t>
            </a:r>
          </a:p>
          <a:p>
            <a:pPr algn="ctr" eaLnBrk="1" hangingPunct="1">
              <a:spcBef>
                <a:spcPct val="0"/>
              </a:spcBef>
              <a:buSzTx/>
              <a:buFontTx/>
              <a:buNone/>
            </a:pPr>
            <a:r>
              <a:rPr lang="en-US" altLang="en-US" sz="3600" b="1">
                <a:solidFill>
                  <a:srgbClr val="C0584D"/>
                </a:solidFill>
                <a:latin typeface="Calibri" pitchFamily="34" charset="0"/>
                <a:cs typeface="Arial" pitchFamily="34" charset="0"/>
              </a:rPr>
              <a:t>Digital Literacy </a:t>
            </a:r>
            <a:r>
              <a:rPr lang="en-US" altLang="en-US" sz="2800" b="1" i="1">
                <a:solidFill>
                  <a:srgbClr val="C0584D"/>
                </a:solidFill>
                <a:latin typeface="Calibri" pitchFamily="34" charset="0"/>
                <a:cs typeface="Arial" pitchFamily="34" charset="0"/>
              </a:rPr>
              <a:t>Dot</a:t>
            </a:r>
            <a:r>
              <a:rPr lang="en-US" altLang="en-US" sz="3600" b="1">
                <a:solidFill>
                  <a:srgbClr val="C0584D"/>
                </a:solidFill>
                <a:latin typeface="Calibri" pitchFamily="34" charset="0"/>
                <a:cs typeface="Arial" pitchFamily="34" charset="0"/>
              </a:rPr>
              <a:t> Gov</a:t>
            </a:r>
          </a:p>
          <a:p>
            <a:pPr algn="ctr" eaLnBrk="1" hangingPunct="1">
              <a:spcBef>
                <a:spcPct val="0"/>
              </a:spcBef>
              <a:buSzTx/>
              <a:buFontTx/>
              <a:buNone/>
            </a:pPr>
            <a:r>
              <a:rPr lang="en-US" altLang="en-US" sz="3600" b="1">
                <a:latin typeface="Calibri" pitchFamily="34" charset="0"/>
                <a:cs typeface="Arial" pitchFamily="34" charset="0"/>
              </a:rPr>
              <a:t>Community</a:t>
            </a:r>
          </a:p>
          <a:p>
            <a:pPr algn="ctr" eaLnBrk="1" hangingPunct="1">
              <a:spcBef>
                <a:spcPct val="0"/>
              </a:spcBef>
              <a:buSzTx/>
              <a:buFont typeface="Arial" pitchFamily="34" charset="0"/>
              <a:buNone/>
            </a:pPr>
            <a:r>
              <a:rPr lang="en-US" altLang="en-US" sz="2000" b="1">
                <a:latin typeface="Calibri" pitchFamily="34" charset="0"/>
                <a:cs typeface="Arial" pitchFamily="34" charset="0"/>
              </a:rPr>
              <a:t>Presented by</a:t>
            </a:r>
          </a:p>
        </p:txBody>
      </p:sp>
      <p:sp>
        <p:nvSpPr>
          <p:cNvPr id="9221" name="Rectangle 1"/>
          <p:cNvSpPr>
            <a:spLocks noChangeArrowheads="1"/>
          </p:cNvSpPr>
          <p:nvPr/>
        </p:nvSpPr>
        <p:spPr bwMode="auto">
          <a:xfrm>
            <a:off x="2066925" y="2700338"/>
            <a:ext cx="6705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dirty="0"/>
              <a:t>Gwenn Weaver, Program Officer</a:t>
            </a:r>
          </a:p>
          <a:p>
            <a:pPr eaLnBrk="1" hangingPunct="1"/>
            <a:r>
              <a:rPr lang="en-US" altLang="en-US" dirty="0"/>
              <a:t>National Telecommunications Information Administration (NTIA)</a:t>
            </a:r>
          </a:p>
          <a:p>
            <a:pPr eaLnBrk="1" hangingPunct="1"/>
            <a:r>
              <a:rPr lang="en-US" altLang="en-US" b="1" dirty="0"/>
              <a:t> </a:t>
            </a:r>
          </a:p>
          <a:p>
            <a:pPr eaLnBrk="1" hangingPunct="1"/>
            <a:r>
              <a:rPr lang="en-US" altLang="en-US" b="1" dirty="0"/>
              <a:t>Aaron Low, SF Connected Program Manager</a:t>
            </a:r>
          </a:p>
          <a:p>
            <a:pPr eaLnBrk="1" hangingPunct="1"/>
            <a:r>
              <a:rPr lang="en-US" altLang="en-US" dirty="0"/>
              <a:t>Department of Aging and Adult Services (DAAS) Office on Aging (OOA) – City &amp; County of San Francisco</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617538" y="268288"/>
            <a:ext cx="7805737" cy="611187"/>
          </a:xfrm>
        </p:spPr>
        <p:txBody>
          <a:bodyPr/>
          <a:lstStyle/>
          <a:p>
            <a:pPr algn="ctr"/>
            <a:r>
              <a:rPr lang="en-US" altLang="en-US" sz="3600" smtClean="0">
                <a:latin typeface="Calibri" pitchFamily="34" charset="0"/>
              </a:rPr>
              <a:t>Seniors helping Seniors</a:t>
            </a:r>
          </a:p>
        </p:txBody>
      </p:sp>
      <p:pic>
        <p:nvPicPr>
          <p:cNvPr id="18435" name="Picture 3" descr="C:\Users\gweaver\Desktop\SFConnected material for webinar\20150512_112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76313"/>
            <a:ext cx="8778875"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465263" y="920750"/>
            <a:ext cx="6259512" cy="609600"/>
          </a:xfrm>
        </p:spPr>
        <p:txBody>
          <a:bodyPr/>
          <a:lstStyle/>
          <a:p>
            <a:pPr algn="ctr"/>
            <a:r>
              <a:rPr lang="en-US" altLang="en-US" sz="3600" smtClean="0">
                <a:latin typeface="Calibri" pitchFamily="34" charset="0"/>
              </a:rPr>
              <a:t>What is Digital Literacy?</a:t>
            </a:r>
          </a:p>
        </p:txBody>
      </p:sp>
      <p:sp>
        <p:nvSpPr>
          <p:cNvPr id="10243" name="Rectangle 4"/>
          <p:cNvSpPr>
            <a:spLocks noChangeArrowheads="1"/>
          </p:cNvSpPr>
          <p:nvPr/>
        </p:nvSpPr>
        <p:spPr bwMode="auto">
          <a:xfrm>
            <a:off x="609600" y="2236788"/>
            <a:ext cx="797242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eaLnBrk="1" hangingPunct="1">
              <a:spcBef>
                <a:spcPct val="0"/>
              </a:spcBef>
              <a:buSzTx/>
              <a:buFontTx/>
              <a:buNone/>
            </a:pPr>
            <a:r>
              <a:rPr lang="en-US" altLang="en-US" sz="2800" b="1" dirty="0">
                <a:latin typeface="Calibri" pitchFamily="34" charset="0"/>
                <a:cs typeface="Arial" pitchFamily="34" charset="0"/>
              </a:rPr>
              <a:t>The ability to use information and communication technologies to find, understand, evaluate, create, and communicate digital information, an ability that requires both cognitive and technical skills.</a:t>
            </a:r>
          </a:p>
          <a:p>
            <a:pPr eaLnBrk="1" hangingPunct="1">
              <a:spcBef>
                <a:spcPct val="0"/>
              </a:spcBef>
              <a:buSzTx/>
              <a:buFontTx/>
              <a:buNone/>
            </a:pPr>
            <a:endParaRPr lang="en-US" altLang="en-US" sz="2800" b="1" dirty="0">
              <a:latin typeface="Calibri" pitchFamily="34" charset="0"/>
              <a:cs typeface="Arial" pitchFamily="34" charset="0"/>
            </a:endParaRPr>
          </a:p>
          <a:p>
            <a:pPr eaLnBrk="1" hangingPunct="1">
              <a:spcBef>
                <a:spcPct val="0"/>
              </a:spcBef>
              <a:buSzTx/>
              <a:buFontTx/>
              <a:buNone/>
            </a:pPr>
            <a:r>
              <a:rPr lang="en-US" altLang="en-US" b="1" i="1" dirty="0">
                <a:latin typeface="Calibri" pitchFamily="34" charset="0"/>
                <a:cs typeface="Arial" pitchFamily="34" charset="0"/>
              </a:rPr>
              <a:t>The Report of the Digital Literacy Task Force of the American Library Association, January 2013</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84188" y="763588"/>
            <a:ext cx="7805737" cy="609600"/>
          </a:xfrm>
        </p:spPr>
        <p:txBody>
          <a:bodyPr/>
          <a:lstStyle/>
          <a:p>
            <a:pPr algn="ctr"/>
            <a:r>
              <a:rPr lang="en-US" altLang="en-US" sz="3600" smtClean="0">
                <a:latin typeface="Calibri" pitchFamily="34" charset="0"/>
              </a:rPr>
              <a:t>What is Digitalliteracy.gov?</a:t>
            </a:r>
          </a:p>
        </p:txBody>
      </p:sp>
      <p:sp>
        <p:nvSpPr>
          <p:cNvPr id="7" name="Rectangle 6"/>
          <p:cNvSpPr/>
          <p:nvPr/>
        </p:nvSpPr>
        <p:spPr>
          <a:xfrm>
            <a:off x="635000" y="1806575"/>
            <a:ext cx="7797800" cy="4432300"/>
          </a:xfrm>
          <a:prstGeom prst="rect">
            <a:avLst/>
          </a:prstGeom>
        </p:spPr>
        <p:txBody>
          <a:bodyPr>
            <a:spAutoFit/>
          </a:bodyPr>
          <a:lstStyle/>
          <a:p>
            <a:pPr>
              <a:spcAft>
                <a:spcPts val="1200"/>
              </a:spcAft>
              <a:defRPr/>
            </a:pPr>
            <a:r>
              <a:rPr lang="en-US" sz="2800" b="1" dirty="0">
                <a:solidFill>
                  <a:srgbClr val="C0584D"/>
                </a:solidFill>
                <a:cs typeface="Arial" pitchFamily="34" charset="0"/>
              </a:rPr>
              <a:t>An </a:t>
            </a:r>
            <a:r>
              <a:rPr lang="en-US" sz="2800" b="1" u="sng" dirty="0">
                <a:solidFill>
                  <a:srgbClr val="C0584D"/>
                </a:solidFill>
                <a:cs typeface="Arial" pitchFamily="34" charset="0"/>
              </a:rPr>
              <a:t>online portal</a:t>
            </a:r>
            <a:r>
              <a:rPr lang="en-US" sz="2800" b="1" dirty="0">
                <a:solidFill>
                  <a:srgbClr val="C0584D"/>
                </a:solidFill>
                <a:cs typeface="Arial" pitchFamily="34" charset="0"/>
              </a:rPr>
              <a:t> designed to share and enhance the tools necessary to learn computer and Internet skills and to increase digital literacy.</a:t>
            </a:r>
          </a:p>
          <a:p>
            <a:pPr>
              <a:spcAft>
                <a:spcPts val="1200"/>
              </a:spcAft>
              <a:defRPr/>
            </a:pPr>
            <a:r>
              <a:rPr lang="en-US" sz="2800" b="1" dirty="0">
                <a:cs typeface="Arial" pitchFamily="34" charset="0"/>
              </a:rPr>
              <a:t>Presently contains</a:t>
            </a:r>
            <a:r>
              <a:rPr lang="en-US" sz="2800" dirty="0">
                <a:cs typeface="Arial" pitchFamily="34" charset="0"/>
              </a:rPr>
              <a:t>:</a:t>
            </a:r>
          </a:p>
          <a:p>
            <a:pPr marL="342900" indent="-342900">
              <a:spcAft>
                <a:spcPts val="300"/>
              </a:spcAft>
              <a:buFont typeface="Arial" panose="020B0604020202020204" pitchFamily="34" charset="0"/>
              <a:buChar char="•"/>
              <a:defRPr/>
            </a:pPr>
            <a:r>
              <a:rPr lang="en-US" sz="2800" b="1" dirty="0">
                <a:cs typeface="Arial" pitchFamily="34" charset="0"/>
              </a:rPr>
              <a:t>Workforce-development resources</a:t>
            </a:r>
          </a:p>
          <a:p>
            <a:pPr marL="342900" indent="-342900">
              <a:spcAft>
                <a:spcPts val="300"/>
              </a:spcAft>
              <a:buFont typeface="Arial" panose="020B0604020202020204" pitchFamily="34" charset="0"/>
              <a:buChar char="•"/>
              <a:defRPr/>
            </a:pPr>
            <a:r>
              <a:rPr lang="en-US" sz="2800" b="1" dirty="0">
                <a:cs typeface="Arial" pitchFamily="34" charset="0"/>
              </a:rPr>
              <a:t>Curricular material</a:t>
            </a:r>
          </a:p>
          <a:p>
            <a:pPr marL="342900" indent="-342900">
              <a:spcAft>
                <a:spcPts val="300"/>
              </a:spcAft>
              <a:buFont typeface="Arial" panose="020B0604020202020204" pitchFamily="34" charset="0"/>
              <a:buChar char="•"/>
              <a:defRPr/>
            </a:pPr>
            <a:r>
              <a:rPr lang="en-US" sz="2800" b="1" dirty="0">
                <a:cs typeface="Arial" pitchFamily="34" charset="0"/>
              </a:rPr>
              <a:t>Links to tutorials</a:t>
            </a:r>
          </a:p>
          <a:p>
            <a:pPr marL="342900" indent="-342900">
              <a:spcAft>
                <a:spcPts val="300"/>
              </a:spcAft>
              <a:buFont typeface="Arial" panose="020B0604020202020204" pitchFamily="34" charset="0"/>
              <a:buChar char="•"/>
              <a:defRPr/>
            </a:pPr>
            <a:r>
              <a:rPr lang="en-US" sz="2800" b="1" dirty="0">
                <a:cs typeface="Arial" pitchFamily="34" charset="0"/>
              </a:rPr>
              <a:t>Train-the trainer info</a:t>
            </a:r>
          </a:p>
          <a:p>
            <a:pPr marL="342900" indent="-342900">
              <a:spcAft>
                <a:spcPts val="300"/>
              </a:spcAft>
              <a:buFont typeface="Arial" panose="020B0604020202020204" pitchFamily="34" charset="0"/>
              <a:buChar char="•"/>
              <a:defRPr/>
            </a:pPr>
            <a:r>
              <a:rPr lang="en-US" sz="2800" b="1" dirty="0">
                <a:cs typeface="Arial" pitchFamily="34" charset="0"/>
              </a:rPr>
              <a:t>Reports and articles</a:t>
            </a:r>
            <a:endParaRPr lang="en-US" sz="28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569913" y="449263"/>
            <a:ext cx="7805737" cy="609600"/>
          </a:xfrm>
        </p:spPr>
        <p:txBody>
          <a:bodyPr/>
          <a:lstStyle/>
          <a:p>
            <a:pPr algn="ctr"/>
            <a:r>
              <a:rPr lang="en-US" altLang="en-US" sz="3600" smtClean="0">
                <a:latin typeface="Calibri" pitchFamily="34" charset="0"/>
              </a:rPr>
              <a:t>What is Digitalliteracy.gov?</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144588"/>
            <a:ext cx="8877300" cy="562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93713" y="487363"/>
            <a:ext cx="7805737" cy="609600"/>
          </a:xfrm>
        </p:spPr>
        <p:txBody>
          <a:bodyPr/>
          <a:lstStyle/>
          <a:p>
            <a:pPr algn="ctr"/>
            <a:r>
              <a:rPr lang="en-US" altLang="en-US" sz="3200" smtClean="0">
                <a:latin typeface="Calibri" pitchFamily="34" charset="0"/>
              </a:rPr>
              <a:t>Developed by</a:t>
            </a:r>
          </a:p>
        </p:txBody>
      </p:sp>
      <p:sp>
        <p:nvSpPr>
          <p:cNvPr id="13315" name="Text Box 4"/>
          <p:cNvSpPr txBox="1">
            <a:spLocks noChangeArrowheads="1"/>
          </p:cNvSpPr>
          <p:nvPr/>
        </p:nvSpPr>
        <p:spPr bwMode="auto">
          <a:xfrm>
            <a:off x="196850" y="1600200"/>
            <a:ext cx="87725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algn="ctr" eaLnBrk="1" hangingPunct="1">
              <a:spcBef>
                <a:spcPct val="0"/>
              </a:spcBef>
              <a:buSzTx/>
              <a:buFontTx/>
              <a:buNone/>
            </a:pPr>
            <a:r>
              <a:rPr lang="en-US" altLang="en-US" sz="3200" b="1">
                <a:solidFill>
                  <a:srgbClr val="C0584D"/>
                </a:solidFill>
                <a:latin typeface="Calibri" pitchFamily="34" charset="0"/>
                <a:cs typeface="Arial" pitchFamily="34" charset="0"/>
              </a:rPr>
              <a:t>National Telecommunication &amp; Information Administration</a:t>
            </a:r>
          </a:p>
          <a:p>
            <a:pPr algn="ctr" eaLnBrk="1" hangingPunct="1">
              <a:spcBef>
                <a:spcPct val="0"/>
              </a:spcBef>
              <a:buSzTx/>
              <a:buFontTx/>
              <a:buNone/>
            </a:pPr>
            <a:r>
              <a:rPr lang="en-US" altLang="en-US" sz="2800" b="1">
                <a:latin typeface="Calibri" pitchFamily="34" charset="0"/>
                <a:cs typeface="Arial" pitchFamily="34" charset="0"/>
              </a:rPr>
              <a:t>in collaboration with</a:t>
            </a:r>
          </a:p>
        </p:txBody>
      </p:sp>
      <p:sp>
        <p:nvSpPr>
          <p:cNvPr id="10" name="Rectangle 6"/>
          <p:cNvSpPr txBox="1">
            <a:spLocks noChangeArrowheads="1"/>
          </p:cNvSpPr>
          <p:nvPr/>
        </p:nvSpPr>
        <p:spPr>
          <a:xfrm>
            <a:off x="493713" y="3419475"/>
            <a:ext cx="4089400" cy="2730500"/>
          </a:xfrm>
          <a:prstGeom prst="rect">
            <a:avLst/>
          </a:prstGeom>
          <a:solidFill>
            <a:srgbClr val="376688">
              <a:alpha val="20000"/>
            </a:srgbClr>
          </a:solidFill>
        </p:spPr>
        <p:txBody>
          <a:bodyPr>
            <a:normAutofit fontScale="92500" lnSpcReduction="20000"/>
          </a:bodyPr>
          <a:lstStyle/>
          <a:p>
            <a:pPr marL="228600" indent="-228600" fontAlgn="auto">
              <a:spcBef>
                <a:spcPts val="900"/>
              </a:spcBef>
              <a:spcAft>
                <a:spcPts val="0"/>
              </a:spcAft>
              <a:buFont typeface="Wingdings" pitchFamily="2" charset="2"/>
              <a:buChar char="§"/>
              <a:defRPr/>
            </a:pPr>
            <a:r>
              <a:rPr lang="en-US" b="1" dirty="0">
                <a:latin typeface="Arial Narrow" pitchFamily="34" charset="0"/>
                <a:cs typeface="Arial" pitchFamily="34" charset="0"/>
              </a:rPr>
              <a:t>Corporation for National and Community Service</a:t>
            </a:r>
          </a:p>
          <a:p>
            <a:pPr marL="228600" indent="-228600" fontAlgn="auto">
              <a:spcBef>
                <a:spcPts val="900"/>
              </a:spcBef>
              <a:spcAft>
                <a:spcPts val="0"/>
              </a:spcAft>
              <a:buFont typeface="Wingdings" pitchFamily="2" charset="2"/>
              <a:buChar char="§"/>
              <a:defRPr/>
            </a:pPr>
            <a:r>
              <a:rPr lang="en-US" b="1" dirty="0">
                <a:latin typeface="Arial Narrow" pitchFamily="34" charset="0"/>
                <a:cs typeface="Arial" pitchFamily="34" charset="0"/>
              </a:rPr>
              <a:t>Federal Communications Commission</a:t>
            </a:r>
          </a:p>
          <a:p>
            <a:pPr marL="228600" indent="-228600" fontAlgn="auto">
              <a:spcBef>
                <a:spcPts val="900"/>
              </a:spcBef>
              <a:spcAft>
                <a:spcPts val="0"/>
              </a:spcAft>
              <a:buFont typeface="Wingdings" pitchFamily="2" charset="2"/>
              <a:buChar char="§"/>
              <a:defRPr/>
            </a:pPr>
            <a:r>
              <a:rPr lang="en-US" b="1" dirty="0">
                <a:latin typeface="Arial Narrow" pitchFamily="34" charset="0"/>
                <a:cs typeface="Arial" pitchFamily="34" charset="0"/>
              </a:rPr>
              <a:t>Institute for Museum and Library Services</a:t>
            </a:r>
          </a:p>
          <a:p>
            <a:pPr marL="228600" indent="-228600" fontAlgn="auto">
              <a:spcBef>
                <a:spcPts val="900"/>
              </a:spcBef>
              <a:spcAft>
                <a:spcPts val="0"/>
              </a:spcAft>
              <a:buFont typeface="Wingdings" pitchFamily="2" charset="2"/>
              <a:buChar char="§"/>
              <a:defRPr/>
            </a:pPr>
            <a:r>
              <a:rPr lang="en-US" b="1" dirty="0">
                <a:latin typeface="Arial Narrow" pitchFamily="34" charset="0"/>
                <a:cs typeface="Arial" pitchFamily="34" charset="0"/>
              </a:rPr>
              <a:t>U.S. Department of Agriculture</a:t>
            </a:r>
          </a:p>
          <a:p>
            <a:pPr marL="228600" indent="-228600" fontAlgn="auto">
              <a:spcBef>
                <a:spcPts val="900"/>
              </a:spcBef>
              <a:spcAft>
                <a:spcPts val="0"/>
              </a:spcAft>
              <a:buFont typeface="Wingdings" pitchFamily="2" charset="2"/>
              <a:buChar char="§"/>
              <a:defRPr/>
            </a:pPr>
            <a:r>
              <a:rPr lang="en-US" b="1" dirty="0">
                <a:latin typeface="Arial Narrow" pitchFamily="34" charset="0"/>
                <a:cs typeface="Arial" pitchFamily="34" charset="0"/>
              </a:rPr>
              <a:t>U.S Department of Education</a:t>
            </a:r>
          </a:p>
        </p:txBody>
      </p:sp>
      <p:sp>
        <p:nvSpPr>
          <p:cNvPr id="13317" name="Rectangle 7"/>
          <p:cNvSpPr txBox="1">
            <a:spLocks noChangeArrowheads="1"/>
          </p:cNvSpPr>
          <p:nvPr/>
        </p:nvSpPr>
        <p:spPr bwMode="auto">
          <a:xfrm>
            <a:off x="4583113" y="3425825"/>
            <a:ext cx="4025900" cy="2717800"/>
          </a:xfrm>
          <a:prstGeom prst="rect">
            <a:avLst/>
          </a:prstGeom>
          <a:solidFill>
            <a:srgbClr val="376688">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eaLnBrk="1" hangingPunct="1">
              <a:spcBef>
                <a:spcPts val="600"/>
              </a:spcBef>
              <a:buSzTx/>
              <a:buFont typeface="Wingdings" pitchFamily="2" charset="2"/>
              <a:buChar char="§"/>
            </a:pPr>
            <a:r>
              <a:rPr lang="en-US" altLang="en-US" b="1" dirty="0">
                <a:latin typeface="Arial Narrow" pitchFamily="34" charset="0"/>
                <a:cs typeface="Arial" pitchFamily="34" charset="0"/>
              </a:rPr>
              <a:t>U.S. Department of Energy</a:t>
            </a:r>
          </a:p>
          <a:p>
            <a:pPr eaLnBrk="1" hangingPunct="1">
              <a:spcBef>
                <a:spcPts val="600"/>
              </a:spcBef>
              <a:buSzTx/>
              <a:buFont typeface="Wingdings" pitchFamily="2" charset="2"/>
              <a:buChar char="§"/>
            </a:pPr>
            <a:r>
              <a:rPr lang="en-US" altLang="en-US" b="1" dirty="0">
                <a:latin typeface="Arial Narrow" pitchFamily="34" charset="0"/>
                <a:cs typeface="Arial" pitchFamily="34" charset="0"/>
              </a:rPr>
              <a:t>U.S. Department of Health and Human Services</a:t>
            </a:r>
          </a:p>
          <a:p>
            <a:pPr eaLnBrk="1" hangingPunct="1">
              <a:spcBef>
                <a:spcPts val="600"/>
              </a:spcBef>
              <a:buSzTx/>
              <a:buFont typeface="Wingdings" pitchFamily="2" charset="2"/>
              <a:buChar char="§"/>
            </a:pPr>
            <a:r>
              <a:rPr lang="en-US" altLang="en-US" b="1" dirty="0">
                <a:latin typeface="Arial Narrow" pitchFamily="34" charset="0"/>
                <a:cs typeface="Arial" pitchFamily="34" charset="0"/>
              </a:rPr>
              <a:t>U.S. Department of Housing and Urban Development</a:t>
            </a:r>
          </a:p>
          <a:p>
            <a:pPr eaLnBrk="1" hangingPunct="1">
              <a:spcBef>
                <a:spcPts val="600"/>
              </a:spcBef>
              <a:buSzTx/>
              <a:buFont typeface="Wingdings" pitchFamily="2" charset="2"/>
              <a:buChar char="§"/>
            </a:pPr>
            <a:r>
              <a:rPr lang="en-US" altLang="en-US" b="1" dirty="0">
                <a:latin typeface="Arial Narrow" pitchFamily="34" charset="0"/>
                <a:cs typeface="Arial" pitchFamily="34" charset="0"/>
              </a:rPr>
              <a:t>U.S. Department of Labor</a:t>
            </a:r>
          </a:p>
        </p:txBody>
      </p:sp>
      <p:sp>
        <p:nvSpPr>
          <p:cNvPr id="13318" name="Text Box 8"/>
          <p:cNvSpPr txBox="1">
            <a:spLocks noChangeArrowheads="1"/>
          </p:cNvSpPr>
          <p:nvPr/>
        </p:nvSpPr>
        <p:spPr bwMode="auto">
          <a:xfrm>
            <a:off x="161925" y="6170613"/>
            <a:ext cx="877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eaLnBrk="1" hangingPunct="1">
              <a:spcBef>
                <a:spcPct val="0"/>
              </a:spcBef>
              <a:buSzTx/>
              <a:buFontTx/>
              <a:buNone/>
              <a:defRPr/>
            </a:pPr>
            <a:r>
              <a:rPr lang="en-US" altLang="en-US" sz="1400" dirty="0">
                <a:latin typeface="+mj-lt"/>
                <a:cs typeface="Arial" pitchFamily="34" charset="0"/>
              </a:rPr>
              <a:t>With advice and input from outside partners including:  American Library Association &amp;</a:t>
            </a:r>
            <a:r>
              <a:rPr lang="en-US" altLang="en-US" sz="1400" dirty="0" smtClean="0">
                <a:latin typeface="+mj-lt"/>
                <a:cs typeface="Arial" pitchFamily="34" charset="0"/>
              </a:rPr>
              <a:t> </a:t>
            </a:r>
            <a:r>
              <a:rPr lang="en-US" altLang="en-US" sz="1400" dirty="0">
                <a:latin typeface="+mj-lt"/>
                <a:cs typeface="Arial" pitchFamily="34" charset="0"/>
              </a:rPr>
              <a:t>MacArthur Foundation</a:t>
            </a:r>
          </a:p>
        </p:txBody>
      </p:sp>
      <p:pic>
        <p:nvPicPr>
          <p:cNvPr id="13319" name="Picture 2"/>
          <p:cNvPicPr>
            <a:picLocks noChangeAspect="1"/>
          </p:cNvPicPr>
          <p:nvPr/>
        </p:nvPicPr>
        <p:blipFill>
          <a:blip r:embed="rId3">
            <a:extLst>
              <a:ext uri="{28A0092B-C50C-407E-A947-70E740481C1C}">
                <a14:useLocalDpi xmlns:a14="http://schemas.microsoft.com/office/drawing/2010/main" val="0"/>
              </a:ext>
            </a:extLst>
          </a:blip>
          <a:srcRect l="2171" t="4790" r="78143" b="4243"/>
          <a:stretch>
            <a:fillRect/>
          </a:stretch>
        </p:blipFill>
        <p:spPr bwMode="auto">
          <a:xfrm>
            <a:off x="7808913" y="168275"/>
            <a:ext cx="9159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p:cNvPicPr>
            <a:picLocks noChangeAspect="1"/>
          </p:cNvPicPr>
          <p:nvPr/>
        </p:nvPicPr>
        <p:blipFill>
          <a:blip r:embed="rId3">
            <a:extLst>
              <a:ext uri="{28A0092B-C50C-407E-A947-70E740481C1C}">
                <a14:useLocalDpi xmlns:a14="http://schemas.microsoft.com/office/drawing/2010/main" val="0"/>
              </a:ext>
            </a:extLst>
          </a:blip>
          <a:srcRect l="22736" t="37279" r="18913" b="32430"/>
          <a:stretch>
            <a:fillRect/>
          </a:stretch>
        </p:blipFill>
        <p:spPr bwMode="auto">
          <a:xfrm>
            <a:off x="7659688" y="1271588"/>
            <a:ext cx="12160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615950" y="649288"/>
            <a:ext cx="7805738" cy="609600"/>
          </a:xfrm>
        </p:spPr>
        <p:txBody>
          <a:bodyPr/>
          <a:lstStyle/>
          <a:p>
            <a:pPr algn="ctr"/>
            <a:r>
              <a:rPr lang="en-US" altLang="en-US" sz="3600" smtClean="0">
                <a:latin typeface="Calibri" pitchFamily="34" charset="0"/>
              </a:rPr>
              <a:t>DL.Gov </a:t>
            </a:r>
            <a:r>
              <a:rPr lang="en-US" altLang="en-US" sz="3600" smtClean="0">
                <a:solidFill>
                  <a:srgbClr val="C0584D"/>
                </a:solidFill>
                <a:latin typeface="Calibri" pitchFamily="34" charset="0"/>
              </a:rPr>
              <a:t>Community</a:t>
            </a:r>
            <a:r>
              <a:rPr lang="en-US" altLang="en-US" sz="3600" smtClean="0">
                <a:latin typeface="Calibri" pitchFamily="34" charset="0"/>
              </a:rPr>
              <a:t> Collaboration</a:t>
            </a:r>
          </a:p>
        </p:txBody>
      </p:sp>
      <p:sp>
        <p:nvSpPr>
          <p:cNvPr id="14339" name="TextBox 7"/>
          <p:cNvSpPr txBox="1">
            <a:spLocks noChangeArrowheads="1"/>
          </p:cNvSpPr>
          <p:nvPr/>
        </p:nvSpPr>
        <p:spPr bwMode="auto">
          <a:xfrm>
            <a:off x="400050" y="1762125"/>
            <a:ext cx="758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eaLnBrk="1" hangingPunct="1">
              <a:spcBef>
                <a:spcPct val="0"/>
              </a:spcBef>
              <a:buSzTx/>
              <a:defRPr/>
            </a:pPr>
            <a:r>
              <a:rPr lang="en-US" altLang="en-US" sz="2800" b="1" dirty="0">
                <a:latin typeface="+mj-lt"/>
                <a:cs typeface="Arial" pitchFamily="34" charset="0"/>
              </a:rPr>
              <a:t>Share best practices</a:t>
            </a:r>
          </a:p>
          <a:p>
            <a:pPr eaLnBrk="1" hangingPunct="1">
              <a:spcBef>
                <a:spcPct val="0"/>
              </a:spcBef>
              <a:buSzTx/>
              <a:defRPr/>
            </a:pPr>
            <a:r>
              <a:rPr lang="en-US" altLang="en-US" sz="2800" b="1" dirty="0">
                <a:latin typeface="+mj-lt"/>
                <a:cs typeface="Arial" pitchFamily="34" charset="0"/>
              </a:rPr>
              <a:t>Recommend appropriate resources</a:t>
            </a:r>
          </a:p>
          <a:p>
            <a:pPr eaLnBrk="1" hangingPunct="1">
              <a:spcBef>
                <a:spcPct val="0"/>
              </a:spcBef>
              <a:buSzTx/>
              <a:defRPr/>
            </a:pPr>
            <a:r>
              <a:rPr lang="en-US" altLang="en-US" sz="2800" b="1" dirty="0">
                <a:latin typeface="+mj-lt"/>
                <a:cs typeface="Arial" pitchFamily="34" charset="0"/>
              </a:rPr>
              <a:t>Provide feedback to help improve the site</a:t>
            </a:r>
            <a:r>
              <a:rPr lang="en-US" altLang="en-US" sz="2800" dirty="0">
                <a:latin typeface="+mj-lt"/>
                <a:cs typeface="Arial" pitchFamily="34" charset="0"/>
              </a:rPr>
              <a:t> </a:t>
            </a:r>
          </a:p>
        </p:txBody>
      </p:sp>
      <p:sp>
        <p:nvSpPr>
          <p:cNvPr id="10" name="Rectangle 9"/>
          <p:cNvSpPr/>
          <p:nvPr/>
        </p:nvSpPr>
        <p:spPr>
          <a:xfrm>
            <a:off x="400050" y="3568700"/>
            <a:ext cx="8448675" cy="2678113"/>
          </a:xfrm>
          <a:prstGeom prst="rect">
            <a:avLst/>
          </a:prstGeom>
        </p:spPr>
        <p:txBody>
          <a:bodyPr>
            <a:spAutoFit/>
          </a:bodyPr>
          <a:lstStyle/>
          <a:p>
            <a:pPr>
              <a:defRPr/>
            </a:pPr>
            <a:r>
              <a:rPr lang="en-US" sz="2800" dirty="0">
                <a:latin typeface="+mj-lt"/>
                <a:cs typeface="Arial" pitchFamily="34" charset="0"/>
              </a:rPr>
              <a:t>Among our initial community collaborators were:</a:t>
            </a:r>
          </a:p>
          <a:p>
            <a:pPr marL="342900" indent="-342900">
              <a:buFont typeface="Arial" panose="020B0604020202020204" pitchFamily="34" charset="0"/>
              <a:buChar char="•"/>
              <a:defRPr/>
            </a:pPr>
            <a:r>
              <a:rPr lang="en-US" sz="2800" b="1" dirty="0">
                <a:latin typeface="+mj-lt"/>
                <a:cs typeface="Arial" pitchFamily="34" charset="0"/>
              </a:rPr>
              <a:t>Broadband Technology Opportunity Program Grant Recipients</a:t>
            </a:r>
          </a:p>
          <a:p>
            <a:pPr marL="342900" indent="-342900">
              <a:buFont typeface="Arial" panose="020B0604020202020204" pitchFamily="34" charset="0"/>
              <a:buChar char="•"/>
              <a:defRPr/>
            </a:pPr>
            <a:r>
              <a:rPr lang="en-US" sz="2800" b="1" dirty="0">
                <a:latin typeface="+mj-lt"/>
                <a:cs typeface="Arial" pitchFamily="34" charset="0"/>
              </a:rPr>
              <a:t>Public </a:t>
            </a:r>
            <a:r>
              <a:rPr lang="en-US" sz="2800" b="1" dirty="0">
                <a:latin typeface="+mj-lt"/>
                <a:cs typeface="Arial" pitchFamily="34" charset="0"/>
              </a:rPr>
              <a:t>Libraries</a:t>
            </a:r>
          </a:p>
          <a:p>
            <a:pPr marL="342900" indent="-342900">
              <a:buFont typeface="Arial" panose="020B0604020202020204" pitchFamily="34" charset="0"/>
              <a:buChar char="•"/>
              <a:defRPr/>
            </a:pPr>
            <a:r>
              <a:rPr lang="en-US" sz="2800" b="1" dirty="0">
                <a:latin typeface="+mj-lt"/>
                <a:cs typeface="Arial" pitchFamily="34" charset="0"/>
              </a:rPr>
              <a:t>State and Local Government agencies</a:t>
            </a:r>
            <a:endParaRPr lang="en-US" sz="2800" b="1" dirty="0">
              <a:latin typeface="+mj-lt"/>
              <a:cs typeface="Arial" pitchFamily="34" charset="0"/>
            </a:endParaRPr>
          </a:p>
          <a:p>
            <a:pPr marL="342900" indent="-342900">
              <a:buFont typeface="Arial" panose="020B0604020202020204" pitchFamily="34" charset="0"/>
              <a:buChar char="•"/>
              <a:defRPr/>
            </a:pPr>
            <a:r>
              <a:rPr lang="en-US" sz="2800" b="1" dirty="0">
                <a:latin typeface="+mj-lt"/>
                <a:cs typeface="Arial" pitchFamily="34" charset="0"/>
              </a:rPr>
              <a:t>Community Technology programs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819275"/>
            <a:ext cx="90551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txBox="1">
            <a:spLocks/>
          </p:cNvSpPr>
          <p:nvPr/>
        </p:nvSpPr>
        <p:spPr bwMode="auto">
          <a:xfrm>
            <a:off x="1119188" y="171450"/>
            <a:ext cx="6943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algn="ctr">
              <a:spcBef>
                <a:spcPct val="0"/>
              </a:spcBef>
              <a:buSzTx/>
              <a:buFontTx/>
              <a:buNone/>
            </a:pPr>
            <a:r>
              <a:rPr lang="en-US" altLang="en-US" sz="3200" b="1" dirty="0">
                <a:solidFill>
                  <a:srgbClr val="376688"/>
                </a:solidFill>
                <a:latin typeface="Calibri" pitchFamily="34" charset="0"/>
                <a:ea typeface="Trade Gothic LT Std Ext"/>
                <a:cs typeface="Trade Gothic LT Std Ext"/>
              </a:rPr>
              <a:t>San Francisco Department of Aging &amp; Adult Services</a:t>
            </a:r>
            <a:br>
              <a:rPr lang="en-US" altLang="en-US" sz="3200" b="1" dirty="0">
                <a:solidFill>
                  <a:srgbClr val="376688"/>
                </a:solidFill>
                <a:latin typeface="Calibri" pitchFamily="34" charset="0"/>
                <a:ea typeface="Trade Gothic LT Std Ext"/>
                <a:cs typeface="Trade Gothic LT Std Ext"/>
              </a:rPr>
            </a:br>
            <a:r>
              <a:rPr lang="en-US" altLang="en-US" sz="3200" b="1" dirty="0">
                <a:solidFill>
                  <a:srgbClr val="376688"/>
                </a:solidFill>
                <a:latin typeface="Calibri" pitchFamily="34" charset="0"/>
                <a:ea typeface="Trade Gothic LT Std Ext"/>
                <a:cs typeface="Trade Gothic LT Std Ext"/>
              </a:rPr>
              <a:t>SF Connected Program</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90500" y="1784350"/>
            <a:ext cx="88201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eaLnBrk="1" hangingPunct="1">
              <a:spcBef>
                <a:spcPct val="0"/>
              </a:spcBef>
              <a:spcAft>
                <a:spcPts val="600"/>
              </a:spcAft>
              <a:buSzTx/>
              <a:defRPr/>
            </a:pPr>
            <a:r>
              <a:rPr lang="en-US" altLang="en-US" sz="2800" b="1" dirty="0">
                <a:latin typeface="+mj-lt"/>
                <a:cs typeface="Arial" pitchFamily="34" charset="0"/>
              </a:rPr>
              <a:t>Provides free digital literacy training to seniors and adults with disabilities</a:t>
            </a:r>
          </a:p>
          <a:p>
            <a:pPr eaLnBrk="1" hangingPunct="1">
              <a:spcBef>
                <a:spcPct val="0"/>
              </a:spcBef>
              <a:spcAft>
                <a:spcPts val="1200"/>
              </a:spcAft>
              <a:buSzTx/>
              <a:defRPr/>
            </a:pPr>
            <a:r>
              <a:rPr lang="en-US" altLang="en-US" sz="2800" b="1" dirty="0">
                <a:latin typeface="+mj-lt"/>
                <a:cs typeface="Arial" pitchFamily="34" charset="0"/>
              </a:rPr>
              <a:t>Developed curriculum in multiple languages</a:t>
            </a:r>
          </a:p>
          <a:p>
            <a:pPr eaLnBrk="1" hangingPunct="1">
              <a:spcBef>
                <a:spcPct val="0"/>
              </a:spcBef>
              <a:spcAft>
                <a:spcPts val="1200"/>
              </a:spcAft>
              <a:buSzTx/>
              <a:defRPr/>
            </a:pPr>
            <a:r>
              <a:rPr lang="en-US" altLang="en-US" sz="2800" b="1" dirty="0">
                <a:latin typeface="+mj-lt"/>
                <a:cs typeface="Arial" pitchFamily="34" charset="0"/>
              </a:rPr>
              <a:t>Provide training in six languages (English, Spanish, Chinese, Korean, Russian, </a:t>
            </a:r>
            <a:r>
              <a:rPr lang="en-US" altLang="en-US" sz="2800" b="1" dirty="0" smtClean="0">
                <a:latin typeface="+mj-lt"/>
                <a:cs typeface="Arial" pitchFamily="34" charset="0"/>
              </a:rPr>
              <a:t>and Vietnamese</a:t>
            </a:r>
            <a:r>
              <a:rPr lang="en-US" altLang="en-US" sz="2800" b="1" dirty="0">
                <a:latin typeface="+mj-lt"/>
                <a:cs typeface="Arial" pitchFamily="34" charset="0"/>
              </a:rPr>
              <a:t>)</a:t>
            </a:r>
          </a:p>
          <a:p>
            <a:pPr eaLnBrk="1" hangingPunct="1">
              <a:spcBef>
                <a:spcPct val="0"/>
              </a:spcBef>
              <a:spcAft>
                <a:spcPts val="600"/>
              </a:spcAft>
              <a:buSzTx/>
              <a:defRPr/>
            </a:pPr>
            <a:r>
              <a:rPr lang="en-US" altLang="en-US" sz="2800" b="1" dirty="0" smtClean="0">
                <a:latin typeface="+mj-lt"/>
                <a:cs typeface="Arial" pitchFamily="34" charset="0"/>
              </a:rPr>
              <a:t>Provides </a:t>
            </a:r>
            <a:r>
              <a:rPr lang="en-US" altLang="en-US" sz="2800" b="1" dirty="0">
                <a:latin typeface="+mj-lt"/>
                <a:cs typeface="Arial" pitchFamily="34" charset="0"/>
              </a:rPr>
              <a:t>on-line support community - CDSMP</a:t>
            </a:r>
          </a:p>
          <a:p>
            <a:pPr eaLnBrk="1" hangingPunct="1">
              <a:spcBef>
                <a:spcPct val="0"/>
              </a:spcBef>
              <a:buSzTx/>
              <a:defRPr/>
            </a:pPr>
            <a:r>
              <a:rPr lang="en-US" altLang="en-US" sz="2800" b="1" dirty="0">
                <a:latin typeface="+mj-lt"/>
                <a:cs typeface="Arial" pitchFamily="34" charset="0"/>
              </a:rPr>
              <a:t>Provide technical support </a:t>
            </a:r>
            <a:endParaRPr lang="en-US" altLang="en-US" sz="2800" b="1" dirty="0" smtClean="0">
              <a:latin typeface="+mj-lt"/>
              <a:cs typeface="Arial" pitchFamily="34" charset="0"/>
            </a:endParaRPr>
          </a:p>
        </p:txBody>
      </p:sp>
      <p:sp>
        <p:nvSpPr>
          <p:cNvPr id="16387" name="Title 1"/>
          <p:cNvSpPr txBox="1">
            <a:spLocks/>
          </p:cNvSpPr>
          <p:nvPr/>
        </p:nvSpPr>
        <p:spPr bwMode="auto">
          <a:xfrm>
            <a:off x="1119188" y="171450"/>
            <a:ext cx="6943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algn="ctr">
              <a:spcBef>
                <a:spcPct val="0"/>
              </a:spcBef>
              <a:buSzTx/>
              <a:buFontTx/>
              <a:buNone/>
            </a:pPr>
            <a:r>
              <a:rPr lang="en-US" altLang="en-US" sz="3200" b="1" dirty="0">
                <a:solidFill>
                  <a:srgbClr val="376688"/>
                </a:solidFill>
                <a:latin typeface="Calibri" pitchFamily="34" charset="0"/>
                <a:ea typeface="Trade Gothic LT Std Ext"/>
                <a:cs typeface="Trade Gothic LT Std Ext"/>
              </a:rPr>
              <a:t>San Francisco Department of Aging &amp; Adult Services</a:t>
            </a:r>
            <a:br>
              <a:rPr lang="en-US" altLang="en-US" sz="3200" b="1" dirty="0">
                <a:solidFill>
                  <a:srgbClr val="376688"/>
                </a:solidFill>
                <a:latin typeface="Calibri" pitchFamily="34" charset="0"/>
                <a:ea typeface="Trade Gothic LT Std Ext"/>
                <a:cs typeface="Trade Gothic LT Std Ext"/>
              </a:rPr>
            </a:br>
            <a:r>
              <a:rPr lang="en-US" altLang="en-US" sz="3200" b="1" dirty="0">
                <a:solidFill>
                  <a:srgbClr val="376688"/>
                </a:solidFill>
                <a:latin typeface="Calibri" pitchFamily="34" charset="0"/>
                <a:ea typeface="Trade Gothic LT Std Ext"/>
                <a:cs typeface="Trade Gothic LT Std Ext"/>
              </a:rPr>
              <a:t>SF Connected Program</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1119188" y="171450"/>
            <a:ext cx="6943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algn="ctr">
              <a:spcBef>
                <a:spcPct val="0"/>
              </a:spcBef>
              <a:buSzTx/>
              <a:buFontTx/>
              <a:buNone/>
            </a:pPr>
            <a:r>
              <a:rPr lang="en-US" altLang="en-US" sz="3200" b="1" dirty="0">
                <a:solidFill>
                  <a:srgbClr val="376688"/>
                </a:solidFill>
                <a:latin typeface="Calibri" pitchFamily="34" charset="0"/>
                <a:ea typeface="Trade Gothic LT Std Ext"/>
                <a:cs typeface="Trade Gothic LT Std Ext"/>
              </a:rPr>
              <a:t>San Francisco Department of Aging &amp; Adult Services</a:t>
            </a:r>
            <a:br>
              <a:rPr lang="en-US" altLang="en-US" sz="3200" b="1" dirty="0">
                <a:solidFill>
                  <a:srgbClr val="376688"/>
                </a:solidFill>
                <a:latin typeface="Calibri" pitchFamily="34" charset="0"/>
                <a:ea typeface="Trade Gothic LT Std Ext"/>
                <a:cs typeface="Trade Gothic LT Std Ext"/>
              </a:rPr>
            </a:br>
            <a:r>
              <a:rPr lang="en-US" altLang="en-US" sz="3200" b="1" dirty="0">
                <a:solidFill>
                  <a:srgbClr val="376688"/>
                </a:solidFill>
                <a:latin typeface="Calibri" pitchFamily="34" charset="0"/>
                <a:ea typeface="Trade Gothic LT Std Ext"/>
                <a:cs typeface="Trade Gothic LT Std Ext"/>
              </a:rPr>
              <a:t>SF Connected Program</a:t>
            </a:r>
          </a:p>
        </p:txBody>
      </p:sp>
      <p:sp>
        <p:nvSpPr>
          <p:cNvPr id="17411" name="Title 1"/>
          <p:cNvSpPr txBox="1">
            <a:spLocks/>
          </p:cNvSpPr>
          <p:nvPr/>
        </p:nvSpPr>
        <p:spPr bwMode="auto">
          <a:xfrm>
            <a:off x="352425" y="2085975"/>
            <a:ext cx="83248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SzPct val="150000"/>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SzPct val="125000"/>
              <a:buFont typeface="Wingdings" pitchFamily="2" charset="2"/>
              <a:buChar char="§"/>
              <a:defRPr sz="2200">
                <a:solidFill>
                  <a:schemeClr val="tx1"/>
                </a:solidFill>
                <a:latin typeface="Arial" pitchFamily="34" charset="0"/>
                <a:ea typeface="MS PGothic" pitchFamily="34" charset="-128"/>
              </a:defRPr>
            </a:lvl2pPr>
            <a:lvl3pPr marL="1143000" indent="-228600" eaLnBrk="0" hangingPunct="0">
              <a:spcBef>
                <a:spcPct val="20000"/>
              </a:spcBef>
              <a:buFont typeface="Courier New" pitchFamily="49" charset="0"/>
              <a:buChar char="o"/>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ea typeface="MS PGothic" pitchFamily="34" charset="-128"/>
              </a:defRPr>
            </a:lvl9pPr>
          </a:lstStyle>
          <a:p>
            <a:pPr eaLnBrk="1" hangingPunct="1">
              <a:spcBef>
                <a:spcPct val="0"/>
              </a:spcBef>
              <a:spcAft>
                <a:spcPts val="600"/>
              </a:spcAft>
              <a:buSzTx/>
            </a:pPr>
            <a:r>
              <a:rPr lang="en-US" altLang="en-US" sz="2800" b="1" dirty="0">
                <a:cs typeface="Arial" pitchFamily="34" charset="0"/>
              </a:rPr>
              <a:t>Won multiple awards from National Association of Area Agencies on Aging (N4A) for its successful programs</a:t>
            </a:r>
          </a:p>
          <a:p>
            <a:pPr eaLnBrk="1" hangingPunct="1">
              <a:spcBef>
                <a:spcPct val="0"/>
              </a:spcBef>
              <a:spcAft>
                <a:spcPts val="600"/>
              </a:spcAft>
              <a:buSzTx/>
            </a:pPr>
            <a:r>
              <a:rPr lang="en-US" altLang="en-US" sz="2800" b="1" dirty="0">
                <a:ea typeface="Trade Gothic LT Std Ext"/>
                <a:cs typeface="Trade Gothic LT Std Ext"/>
              </a:rPr>
              <a:t>R</a:t>
            </a:r>
            <a:r>
              <a:rPr lang="en-US" altLang="en-US" sz="2800" b="1" dirty="0">
                <a:cs typeface="Arial" pitchFamily="34" charset="0"/>
              </a:rPr>
              <a:t>ecognized by the City and County of San Francisco as a top 10 innovative program</a:t>
            </a:r>
          </a:p>
          <a:p>
            <a:pPr>
              <a:spcBef>
                <a:spcPct val="0"/>
              </a:spcBef>
              <a:buSzTx/>
            </a:pPr>
            <a:r>
              <a:rPr lang="en-US" altLang="en-US" sz="2800" b="1" dirty="0">
                <a:ea typeface="Trade Gothic LT Std Ext"/>
                <a:cs typeface="Trade Gothic LT Std Ext"/>
              </a:rPr>
              <a:t>SF Connected  Community Collaboration:  </a:t>
            </a:r>
            <a:r>
              <a:rPr lang="en-US" altLang="en-US" sz="2800" b="1" dirty="0">
                <a:solidFill>
                  <a:srgbClr val="C00000"/>
                </a:solidFill>
                <a:ea typeface="Trade Gothic LT Std Ext"/>
                <a:cs typeface="Trade Gothic LT Std Ext"/>
              </a:rPr>
              <a:t>The Tech Council</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raft FCC Presentation 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TotalTime>
  <Words>481</Words>
  <Application>Microsoft Office PowerPoint</Application>
  <PresentationFormat>On-screen Show (4:3)</PresentationFormat>
  <Paragraphs>66</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MS PGothic</vt:lpstr>
      <vt:lpstr>Arial</vt:lpstr>
      <vt:lpstr>Trade Gothic LT Std Ext</vt:lpstr>
      <vt:lpstr>Wingdings</vt:lpstr>
      <vt:lpstr>Courier New</vt:lpstr>
      <vt:lpstr>Times New Roman</vt:lpstr>
      <vt:lpstr>Arial Narrow</vt:lpstr>
      <vt:lpstr>Draft FCC Presentation Template</vt:lpstr>
      <vt:lpstr>PowerPoint Presentation</vt:lpstr>
      <vt:lpstr>What is Digital Literacy?</vt:lpstr>
      <vt:lpstr>What is Digitalliteracy.gov?</vt:lpstr>
      <vt:lpstr>What is Digitalliteracy.gov?</vt:lpstr>
      <vt:lpstr>Developed by</vt:lpstr>
      <vt:lpstr>DL.Gov Community Collaboration</vt:lpstr>
      <vt:lpstr>PowerPoint Presentation</vt:lpstr>
      <vt:lpstr>PowerPoint Presentation</vt:lpstr>
      <vt:lpstr>PowerPoint Presentation</vt:lpstr>
      <vt:lpstr>Seniors helping Seniors</vt:lpstr>
    </vt:vector>
  </TitlesOfParts>
  <Company>Federal Communications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New FCC Presentation</dc:title>
  <dc:creator>Paul Powell</dc:creator>
  <cp:lastModifiedBy>Gwenn Weaver</cp:lastModifiedBy>
  <cp:revision>94</cp:revision>
  <cp:lastPrinted>2013-02-06T18:37:12Z</cp:lastPrinted>
  <dcterms:created xsi:type="dcterms:W3CDTF">2012-12-03T22:13:54Z</dcterms:created>
  <dcterms:modified xsi:type="dcterms:W3CDTF">2015-05-26T20:07:45Z</dcterms:modified>
</cp:coreProperties>
</file>