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Rutkowski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3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5T14:27:34.091" idx="1">
    <p:pos x="3248" y="26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3641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yslexic.or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.gov/kid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ridgemultimedia.com" TargetMode="Externa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mailto:mkaplowitz@bridgemultimedia.com?subject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isabled-world.com/disability/types/cognitive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06511" y="1413645"/>
            <a:ext cx="1099177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FCC Summit on Telecommunication and Communication Needs</a:t>
            </a:r>
          </a:p>
          <a:p>
            <a:pPr>
              <a:defRPr sz="3000"/>
            </a:pPr>
            <a:r>
              <a:t>of People with Cognitive Impairments</a:t>
            </a:r>
          </a:p>
        </p:txBody>
      </p:sp>
      <p:sp>
        <p:nvSpPr>
          <p:cNvPr id="110" name="Shape 110"/>
          <p:cNvSpPr/>
          <p:nvPr/>
        </p:nvSpPr>
        <p:spPr>
          <a:xfrm>
            <a:off x="1356556" y="2978933"/>
            <a:ext cx="10291689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b="1"/>
            </a:pPr>
            <a:r>
              <a:t>EMERGENCY PREPAREDNESS:</a:t>
            </a:r>
          </a:p>
          <a:p>
            <a:pPr>
              <a:lnSpc>
                <a:spcPct val="120000"/>
              </a:lnSpc>
              <a:defRPr b="1"/>
            </a:pPr>
            <a:r>
              <a:t>TELECOMMUNICATIONS CHALLENGES</a:t>
            </a:r>
          </a:p>
          <a:p>
            <a:pPr>
              <a:lnSpc>
                <a:spcPct val="120000"/>
              </a:lnSpc>
              <a:defRPr b="1"/>
            </a:pPr>
            <a:r>
              <a:t>FOR PEOPLE WITH COGNITIVE IMPAIRMENTS</a:t>
            </a:r>
          </a:p>
        </p:txBody>
      </p:sp>
      <p:sp>
        <p:nvSpPr>
          <p:cNvPr id="111" name="Shape 111"/>
          <p:cNvSpPr/>
          <p:nvPr/>
        </p:nvSpPr>
        <p:spPr>
          <a:xfrm>
            <a:off x="2046847" y="6150044"/>
            <a:ext cx="891110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 sz="2100" b="1"/>
            </a:pPr>
            <a:r>
              <a:t>Matt Kaplowitz, President and Director of Technology and Innovation</a:t>
            </a:r>
          </a:p>
          <a:p>
            <a:pPr algn="l">
              <a:lnSpc>
                <a:spcPct val="200000"/>
              </a:lnSpc>
              <a:defRPr sz="2100" b="1"/>
            </a:pPr>
            <a:r>
              <a:t>Bridge Multimedia</a:t>
            </a:r>
          </a:p>
          <a:p>
            <a:pPr algn="l">
              <a:lnSpc>
                <a:spcPct val="200000"/>
              </a:lnSpc>
              <a:defRPr sz="2100" b="1"/>
            </a:pPr>
            <a:r>
              <a:t>October 28, 2015</a:t>
            </a:r>
          </a:p>
        </p:txBody>
      </p:sp>
      <p:pic>
        <p:nvPicPr>
          <p:cNvPr id="11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291" y="7235511"/>
            <a:ext cx="3694547" cy="865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8852" y="6982222"/>
            <a:ext cx="1375729" cy="137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Alttext.jpg" descr="FCC—Federal Communications Commission, and Bridge Multimedia logos. FCC Summit on Telecommunication and Communication Needs of People with Cognitive Impairments. Emergency Preparedness: Telecommunications Challenges for people with cognitive impairments.&#10;Matt Kaplowitz, President and Director of Technology and Innovation&#10;Bridge Multimedia&#10;October 28, 2015&#10;"/>
          <p:cNvPicPr>
            <a:picLocks noChangeAspect="1"/>
          </p:cNvPicPr>
          <p:nvPr/>
        </p:nvPicPr>
        <p:blipFill>
          <a:blip r:embed="rId4">
            <a:alphaModFix amt="0"/>
            <a:extLst/>
          </a:blip>
          <a:stretch>
            <a:fillRect/>
          </a:stretch>
        </p:blipFill>
        <p:spPr>
          <a:xfrm>
            <a:off x="6208364" y="252655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6.jpeg" descr="In the upper-left corner, the word “LIVE” flashes on screen. &#10;In the top-center, caption text appears with the words: “Governor Purdue live at 2:00 PM.” &#10;From a studio, a news anchor appears on the left side of the screen. &#10;A small video with the headline “Evacuation Zones” is presented next to the reporter’s head.&#10;On the right, a reporter stands on a beach in the pouring rain. &#10;The words “Hurricane Irene. Nags Head, NC. Feeling Irene’s Force” appear below the drenched reporter. &#10;Informational, weather-related text constantly moves across the bottom of the screen […US 22 Route 1, Exits 16 through 19 — Bridges will remain open until 8 PM…]. &#10;Below that, another banner of text presents other news […Rock Slides Imminent… Apple’s Price Rocks NASDAQ…]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8" y="905464"/>
            <a:ext cx="12700004" cy="7942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6.jpeg" descr="Characteristics Needing Standardization&#10;&#10;A thumbnail version of the previous screen shot is displayed next to text on screen.&#10;&#10;15. The number of recommended        on-screen focus-points should be         established––differentiated for large        screen, tablet, and mobile devices.&#10;16.  Font size minimums within         maps and other on-screen         graphics should be determined.   17. Duration of screen time for       essential on-screen text based       information should be assessed.&#10;18. Duration of screen time for       essential on-screen CAPTION       information should be assessed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098" y="2072691"/>
            <a:ext cx="6379233" cy="398961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96982" y="1969015"/>
            <a:ext cx="6070942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1800"/>
              </a:spcBef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15. The number of recommended</a:t>
            </a:r>
            <a:br/>
            <a:r>
              <a:t>       on-screen focus-points should be </a:t>
            </a:r>
            <a:br/>
            <a:r>
              <a:t>       established––differentiated for large</a:t>
            </a:r>
            <a:br/>
            <a:r>
              <a:t>       screen, tablet, and mobile devices.</a:t>
            </a:r>
          </a:p>
          <a:p>
            <a:pPr algn="l">
              <a:spcBef>
                <a:spcPts val="1800"/>
              </a:spcBef>
              <a:defRPr sz="2600"/>
            </a:pPr>
            <a:r>
              <a:t>16.  Font size minimums within </a:t>
            </a:r>
            <a:br/>
            <a:r>
              <a:t>       maps and other on-screen </a:t>
            </a:r>
            <a:br/>
            <a:r>
              <a:t>       graphics should be determined.</a:t>
            </a:r>
            <a:br/>
            <a:r>
              <a:t> </a:t>
            </a:r>
            <a:br/>
            <a:r>
              <a:t>17. Duration of screen time for</a:t>
            </a:r>
            <a:br/>
            <a:r>
              <a:t>      essential on-screen text based</a:t>
            </a:r>
            <a:br/>
            <a:r>
              <a:t>      information should be assessed.</a:t>
            </a:r>
          </a:p>
          <a:p>
            <a:pPr algn="l">
              <a:spcBef>
                <a:spcPts val="1800"/>
              </a:spcBef>
              <a:defRPr sz="2600"/>
            </a:pPr>
            <a:r>
              <a:t>18. Duration of screen time for</a:t>
            </a:r>
            <a:br/>
            <a:r>
              <a:t>      essential on-screen CAPTION</a:t>
            </a:r>
            <a:br/>
            <a:r>
              <a:t>      information should be assessed.</a:t>
            </a:r>
          </a:p>
        </p:txBody>
      </p:sp>
      <p:sp>
        <p:nvSpPr>
          <p:cNvPr id="149" name="Shape 149"/>
          <p:cNvSpPr/>
          <p:nvPr/>
        </p:nvSpPr>
        <p:spPr>
          <a:xfrm>
            <a:off x="447087" y="893470"/>
            <a:ext cx="121106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/>
            </a:lvl1pPr>
          </a:lstStyle>
          <a:p>
            <a:r>
              <a:t>Characteristics </a:t>
            </a:r>
            <a:r>
              <a:rPr/>
              <a:t>Needing </a:t>
            </a:r>
            <a:r>
              <a:rPr smtClean="0"/>
              <a:t>Standardization</a:t>
            </a:r>
            <a:r>
              <a:rPr lang="en-US" smtClean="0"/>
              <a:t>, cont’d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6.jpeg" descr="Characteristics Needing Standardization, cont’d.&#10;&#10;A thumbnail version of the previous screen shot is displayed next to text on screen.&#10;&#10;19. Consistent emergency-related        terminology should be established       for reporters, on-screen text, audio        notifications and emergency workers.&#10;20. Consistent use of the same       word(s) for the same object(s)&#10;21. Speech intelligibility best          practices: i.e., clarity of        “m” vs. “n&quot; consonants, etc.&#10;22. Consistent, preferred word       pronunciations re: regional       and colloquial, e.g.:       route (ro͞ot vs. rout), and &#10;      address (əˈdres, vs. ˈaˌdres)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47" y="2164880"/>
            <a:ext cx="6379233" cy="398962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447087" y="889070"/>
            <a:ext cx="121106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b="1"/>
            </a:lvl1pPr>
          </a:lstStyle>
          <a:p>
            <a:r>
              <a:t>Characteristics Needing Standardization, cont’d.</a:t>
            </a:r>
          </a:p>
        </p:txBody>
      </p:sp>
      <p:sp>
        <p:nvSpPr>
          <p:cNvPr id="155" name="Shape 155"/>
          <p:cNvSpPr/>
          <p:nvPr/>
        </p:nvSpPr>
        <p:spPr>
          <a:xfrm>
            <a:off x="6781269" y="1988492"/>
            <a:ext cx="6162519" cy="63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800"/>
              </a:spcBef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19. Consistent emergency-related </a:t>
            </a:r>
            <a:br>
              <a:rPr dirty="0"/>
            </a:br>
            <a:r>
              <a:rPr dirty="0"/>
              <a:t>      terminology should be established</a:t>
            </a:r>
            <a:br>
              <a:rPr dirty="0"/>
            </a:br>
            <a:r>
              <a:rPr dirty="0"/>
              <a:t>      for reporters, on-screen text, audio </a:t>
            </a:r>
            <a:br>
              <a:rPr dirty="0"/>
            </a:br>
            <a:r>
              <a:rPr dirty="0"/>
              <a:t>      notifications and emergency workers.</a:t>
            </a:r>
          </a:p>
          <a:p>
            <a:pPr algn="l">
              <a:spcBef>
                <a:spcPts val="1800"/>
              </a:spcBef>
              <a:defRPr sz="260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</a:defRPr>
            </a:pPr>
            <a:r>
              <a:rPr dirty="0"/>
              <a:t>20. Consistent use of the same</a:t>
            </a:r>
            <a:br>
              <a:rPr dirty="0"/>
            </a:br>
            <a:r>
              <a:rPr dirty="0"/>
              <a:t>      word(s) for the same object(s)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  <a:defRPr sz="2600"/>
            </a:pPr>
            <a:r>
              <a:rPr dirty="0"/>
              <a:t>21. Speech intelligibility best   </a:t>
            </a:r>
            <a:br>
              <a:rPr dirty="0"/>
            </a:br>
            <a:r>
              <a:rPr dirty="0"/>
              <a:t>      practices: i.e., clarity of </a:t>
            </a:r>
            <a:br>
              <a:rPr dirty="0"/>
            </a:br>
            <a:r>
              <a:rPr dirty="0"/>
              <a:t>      “m” vs. “n" consonants, etc.</a:t>
            </a:r>
          </a:p>
          <a:p>
            <a:pPr algn="l">
              <a:defRPr sz="2600"/>
            </a:pPr>
            <a:r>
              <a:rPr dirty="0"/>
              <a:t>22. Consistent, preferred word</a:t>
            </a:r>
            <a:br>
              <a:rPr dirty="0"/>
            </a:br>
            <a:r>
              <a:rPr dirty="0"/>
              <a:t>      pronunciations re: regional</a:t>
            </a:r>
            <a:br>
              <a:rPr dirty="0"/>
            </a:br>
            <a:r>
              <a:rPr dirty="0"/>
              <a:t>      and colloquial, e.g.:</a:t>
            </a:r>
            <a:br>
              <a:rPr dirty="0"/>
            </a:br>
            <a:r>
              <a:rPr dirty="0"/>
              <a:t>      </a:t>
            </a:r>
            <a:r>
              <a:rPr dirty="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</a:rPr>
              <a:t>route (ro͞ot vs. rout), and </a:t>
            </a:r>
          </a:p>
          <a:p>
            <a:pPr algn="l">
              <a:defRPr sz="260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</a:defRPr>
            </a:pPr>
            <a:r>
              <a:rPr dirty="0"/>
              <a:t>      </a:t>
            </a:r>
            <a:r>
              <a:rPr dirty="0">
                <a:solidFill>
                  <a:srgbClr val="000000"/>
                </a:solidFill>
                <a:uFillTx/>
              </a:rPr>
              <a:t>address (</a:t>
            </a:r>
            <a:r>
              <a:rPr dirty="0"/>
              <a:t>əˈdres, vs. ˈaˌdres)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656927" y="790933"/>
            <a:ext cx="9284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spcBef>
                <a:spcPts val="400"/>
              </a:spcBef>
              <a:tabLst>
                <a:tab pos="279400" algn="l"/>
              </a:tabLst>
              <a:defRPr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Additional interventions to be considered:</a:t>
            </a:r>
          </a:p>
        </p:txBody>
      </p:sp>
      <p:sp>
        <p:nvSpPr>
          <p:cNvPr id="158" name="Shape 158"/>
          <p:cNvSpPr/>
          <p:nvPr/>
        </p:nvSpPr>
        <p:spPr>
          <a:xfrm>
            <a:off x="443848" y="1661352"/>
            <a:ext cx="12025363" cy="642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23. Alternative versions of the FCC guides for professionals, following</a:t>
            </a:r>
            <a:br/>
            <a:r>
              <a:t>   language comprehension best practices.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24. Supplementary cognitive disability-friendly web and print based information;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      similar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http://www.read.gov/kids</a:t>
            </a:r>
            <a:r>
              <a:t>, for the general population, but not</a:t>
            </a:r>
            <a:br/>
            <a:r>
              <a:t>   exclusively children focused.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25. Use of fonts optimized for specific disability populations.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      Two examples: Open Source Dyslexia</a:t>
            </a:r>
            <a:br/>
            <a:r>
              <a:t>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http://opendyslexic.org</a:t>
            </a:r>
            <a:r>
              <a:t>, a font (free) for individuals with dyslexia</a:t>
            </a:r>
            <a:br/>
            <a:r>
              <a:t>   •APHpont, a font optimized for low vision individuals reading closed captions.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26. Develop FCC-Standardized picture communication icons, as well as protocols</a:t>
            </a:r>
            <a:br/>
            <a:r>
              <a:t>   for displaying them consistently across all media formats.</a:t>
            </a:r>
          </a:p>
        </p:txBody>
      </p:sp>
      <p:pic>
        <p:nvPicPr>
          <p:cNvPr id="159" name="Alttext.jpg" descr="Additional interventions to be considered:&#10;23. Alternative versions of the FCC guides for professionals, following    language comprehension best practices.&#10;&#10;24. Supplementary cognitive disability-friendly web and print based information;&#10;      similar to http://www.read.gov/kids, for the general population, but not    exclusively children focused.&#10;&#10;25. Use of fonts optimized for specific disability populations.&#10;      Two examples: Open Source Dyslexia    http://opendyslexic.org, a font (free) for individuals with dyslexia    •APHpont, a font optimized for low vision individuals reading closed captions.&#10;&#10;26. Develop FCC-Standardized picture communication icons, as well as protocols for displaying them consistently across all media formats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857" y="657584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656927" y="775058"/>
            <a:ext cx="9284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spcBef>
                <a:spcPts val="400"/>
              </a:spcBef>
              <a:tabLst>
                <a:tab pos="279400" algn="l"/>
              </a:tabLst>
              <a:defRPr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Additional interventions to be considered:</a:t>
            </a:r>
          </a:p>
        </p:txBody>
      </p:sp>
      <p:sp>
        <p:nvSpPr>
          <p:cNvPr id="162" name="Shape 162"/>
          <p:cNvSpPr/>
          <p:nvPr/>
        </p:nvSpPr>
        <p:spPr>
          <a:xfrm>
            <a:off x="917624" y="1838935"/>
            <a:ext cx="1116955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27. Develop FCC-standardized ASL signs that align with FCC-standardized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      picture communication icons.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28. Expand color-coding/universal color coding, e.g. “code red,” and </a:t>
            </a:r>
            <a:br/>
            <a:r>
              <a:t>   “amber alert.”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29. Create a sound effects library of emergency tones, optimized for </a:t>
            </a:r>
            <a:br/>
            <a:r>
              <a:t>   the deaf/hard of hearing population that is consistent across all</a:t>
            </a:r>
            <a:br/>
            <a:r>
              <a:t>   telecommunications devices.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30. Standardized graphic, color, picture icon, ASL and sound emergency </a:t>
            </a:r>
            <a:br/>
            <a:r>
              <a:t>   notification “interruptions” play across ALL channels, screens, and </a:t>
            </a:r>
            <a:br/>
            <a:r>
              <a:t>   devices, English and Spanish.</a:t>
            </a:r>
          </a:p>
        </p:txBody>
      </p:sp>
      <p:pic>
        <p:nvPicPr>
          <p:cNvPr id="163" name="Alttext.jpg" descr="Additional interventions to be considered:&#10;27. Develop FCC-standardized ASL signs that align with FCC-standardized&#10;      picture communication icons.&#10;&#10;28. Expand color-coding/universal color coding, e.g. “code red,” and     “amber alert.”&#10;&#10;29. Create a sound effects library of emergency tones, optimized for     the deaf/hard of hearing population that is consistent across all    telecommunications devices.&#10;&#10;30. Standardized graphic, color, picture icon, ASL and sound emergency     notification “interruptions” play across ALL channels, screens, and     devices, English and Spanish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04" y="641708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656927" y="838561"/>
            <a:ext cx="9284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spcBef>
                <a:spcPts val="400"/>
              </a:spcBef>
              <a:tabLst>
                <a:tab pos="279400" algn="l"/>
              </a:tabLst>
              <a:defRPr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Additional interventions to be considered:</a:t>
            </a:r>
          </a:p>
        </p:txBody>
      </p:sp>
      <p:sp>
        <p:nvSpPr>
          <p:cNvPr id="166" name="Shape 166"/>
          <p:cNvSpPr/>
          <p:nvPr/>
        </p:nvSpPr>
        <p:spPr>
          <a:xfrm>
            <a:off x="518063" y="2028305"/>
            <a:ext cx="11470408" cy="562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83208" indent="-283208" algn="l" defTabSz="457200">
              <a:spcBef>
                <a:spcPts val="600"/>
              </a:spcBef>
              <a:tabLst>
                <a:tab pos="2794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31</a:t>
            </a:r>
            <a:r>
              <a:rPr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rPr>
              <a:t>. Text-to-911 enhancements: Communication input to 911 messaging </a:t>
            </a:r>
            <a:br>
              <a:rPr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rPr>
            </a:br>
            <a:r>
              <a:rPr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rPr>
              <a:t>   using picture icons for individuals without speech, including ALS,</a:t>
            </a:r>
            <a:br>
              <a:rPr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rPr>
            </a:br>
            <a:r>
              <a:rPr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rPr>
              <a:t>   Parkinson’s, M.S., M.D., and ASD.  </a:t>
            </a: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endParaRPr>
              <a:solidFill>
                <a:srgbClr val="1A1A1A"/>
              </a:solidFill>
              <a:uFill>
                <a:solidFill>
                  <a:srgbClr val="1A1A1A"/>
                </a:solidFill>
              </a:uFill>
            </a:endParaRP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r>
              <a:t>32. Video Relay Service enhancements: general postings available in multiple</a:t>
            </a:r>
            <a:br/>
            <a:r>
              <a:t>   communication formats for general information and also in emergencies.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endParaRPr>
              <a:uFill>
                <a:solidFill>
                  <a:srgbClr val="000000"/>
                </a:solidFill>
              </a:uFill>
            </a:endParaRPr>
          </a:p>
          <a:p>
            <a:pPr marL="285750" indent="-285750" algn="l" defTabSz="457200">
              <a:spcBef>
                <a:spcPts val="800"/>
              </a:spcBef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r>
              <a:t>33. Hands-free, single switch and gestural controlled interfaces for 911</a:t>
            </a:r>
            <a:br/>
            <a:r>
              <a:t>   communications using standard phone and mobile devices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285750" indent="-285750" algn="l" defTabSz="457200"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endParaRPr>
              <a:uFill>
                <a:solidFill>
                  <a:srgbClr val="000000"/>
                </a:solidFill>
              </a:uFill>
            </a:endParaRPr>
          </a:p>
          <a:p>
            <a:pPr marL="285750" indent="-285750" algn="l" defTabSz="457200">
              <a:tabLst>
                <a:tab pos="279400" algn="l"/>
              </a:tabLst>
              <a:defRPr sz="26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</a:defRPr>
            </a:pPr>
            <a:r>
              <a:t>34.  Build out a nationwide buddy/chat system similar to massively </a:t>
            </a:r>
            <a:br/>
            <a:r>
              <a:t>    multiplayer online game (MMOG) technology. Individuals can </a:t>
            </a:r>
            <a:br/>
            <a:r>
              <a:t>    self-register for an emergency buddy.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</a:p>
        </p:txBody>
      </p:sp>
      <p:pic>
        <p:nvPicPr>
          <p:cNvPr id="167" name="Alttext.jpg" descr="Additional interventions to be considered:&#10;31. Text-to-911 enhancements: Communication input to 911 messaging     using picture icons for individuals without speech, including ALS,    Parkinson’s, M.S., M.D., and ASD.  &#10;&#10;32. Video Relay Service enhancements: general postings available in multiple    communication formats for general information and also in emergencies.&#10;&#10;33. Hands-free, single switch and gestural controlled interfaces for 911    communications using standard phone and mobile devices&#10;&#10;34.  Build out a nationwide buddy/chat system similar to massively      multiplayer online game (MMOG) technology. Individuals can      self-register for an emergency buddy.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04" y="705212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4855269" y="2999495"/>
            <a:ext cx="32942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i="1"/>
            </a:lvl1pPr>
          </a:lstStyle>
          <a:p>
            <a:r>
              <a:t>THANK YOU!</a:t>
            </a:r>
          </a:p>
        </p:txBody>
      </p:sp>
      <p:sp>
        <p:nvSpPr>
          <p:cNvPr id="170" name="Shape 170"/>
          <p:cNvSpPr/>
          <p:nvPr/>
        </p:nvSpPr>
        <p:spPr>
          <a:xfrm>
            <a:off x="3417862" y="4244967"/>
            <a:ext cx="6169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www.bridgemultimedia.com</a:t>
            </a:r>
          </a:p>
        </p:txBody>
      </p:sp>
      <p:pic>
        <p:nvPicPr>
          <p:cNvPr id="171" name="image1.png" descr="Bridge Multimedia logo.&#10;&#10;Thank You!&#10;&#10;www.bridgemultimedia.co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0851" y="6792945"/>
            <a:ext cx="4212839" cy="986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 descr="Bridge Multimedia logo.&#10;&#10;Matthew Kaplowitz, President and Director of Technology and Innovation for Bridge Multimedia since 2002, has guided the development of accessible web and streaming media tools for individuals with disabilities; been the principal designer of a multi-sensory literacy system for young children with disabilities; and since 2010, led the Bridge project team for three five-year ED/OSEP Technology Access grants for video description and captioning. Bridge Multimedia is currently the largest producer of video description for network and cable TV in the U.S.&#10;&#10;Kaplowitz is an Emmy, Peabody, and Grammy Award-winning producer, composer, and sound designer as well as an assistive listening systems engineer and A/V systems integration specialist for ADA-compliant installations for major public spaces including the Bronx Zoo/Wildlife Conservation Society, the Intrepid Sea, Air and Space Museum, the Vivian Beaumont Theatre at Lincoln Center, and the Nederlander, Richard Rodgers, and Gershwin Theatres, in New York City.&#10;&#10;Since 2006, Kaplowitz has served on the Executive Board of Chimes International, a disability services and behavioral health organization that provides employment primarily through Ability One programs to more than 2,000 individuals with disabilities.&#10;&#10;He is married to Suzanne Auerbach and parent of a multiply-disabled daughter.  &#10;&#10;mkaplowitz@bridgemultimedia.co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9357" y="7412694"/>
            <a:ext cx="4212838" cy="98637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7805328" y="8408228"/>
            <a:ext cx="444073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r>
              <a:rPr>
                <a:hlinkClick r:id="rId3"/>
              </a:rPr>
              <a:t>mkaplowitz@bridgemultimedia.com</a:t>
            </a:r>
          </a:p>
        </p:txBody>
      </p:sp>
      <p:sp>
        <p:nvSpPr>
          <p:cNvPr id="175" name="Shape 175"/>
          <p:cNvSpPr/>
          <p:nvPr/>
        </p:nvSpPr>
        <p:spPr>
          <a:xfrm>
            <a:off x="236320" y="938969"/>
            <a:ext cx="12532160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t>Matthew Kaplowitz, President and Director of Technology and Innovation for Bridge Multimedia since 2002, has guided the development of accessible web and streaming media tools for individuals with disabilities; been the principal designer of a multi-sensory literacy system for young children with disabilities; and since 2010, led the Bridge project team for three five-year ED/OSEP Technology Access grants for video description and captioning. Bridge Multimedia is currently the largest producer of video description for network and cable TV in the U.S.</a:t>
            </a:r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t>Kaplowitz is an Emmy, Peabody, and Grammy Award-winning producer, composer, and sound designer as well as an assistive listening systems engineer and A/V systems integration specialist for ADA-compliant installations for major public spaces including the Bronx Zoo/Wildlife Conservation Society, the Intrepid Sea, Air and Space Museum, the Vivian Beaumont Theatre at Lincoln Center, and the Nederlander, Richard Rodgers, and Gershwin Theatres, in New York City.</a:t>
            </a:r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t>Since 2006, Kaplowitz has served on the Executive Board of Chimes International, a disability services and behavioral health organization that provides employment primarily through Ability One programs to more than 2,000 individuals with disabilities.</a:t>
            </a:r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algn="l" defTabSz="457200">
              <a:spcBef>
                <a:spcPts val="600"/>
              </a:spcBef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t>He is married to Suzanne Auerbach and parent of a multiply-disabled daughter. 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11310" y="1526891"/>
            <a:ext cx="117821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Conditions Often Associated with Cognitive Impairments</a:t>
            </a:r>
          </a:p>
        </p:txBody>
      </p:sp>
      <p:sp>
        <p:nvSpPr>
          <p:cNvPr id="117" name="Shape 117"/>
          <p:cNvSpPr/>
          <p:nvPr/>
        </p:nvSpPr>
        <p:spPr>
          <a:xfrm>
            <a:off x="2483458" y="2778387"/>
            <a:ext cx="8037881" cy="513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 b="1"/>
            </a:pPr>
            <a:r>
              <a:t>Can include: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Attention Deficit Disorder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Aphasia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Autism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Dementia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Down Syndrome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Dyslexia, Dyscalculia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Other learning disabilities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Sensory impairments including: D/HH &amp; B/VI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Stroke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Traumatic Brain Injury (TBI)</a:t>
            </a:r>
          </a:p>
        </p:txBody>
      </p:sp>
      <p:pic>
        <p:nvPicPr>
          <p:cNvPr id="118" name="Alttext.jpg" descr="Conditions Often Associated with Cognitive Impairments Can include:&#10;Attention Deficit Disorder,&#10;Aphasia,&#10;Autism,&#10;Dementia,&#10;Down Syndrome,&#10;Dyslexia, Dyscalculia, and&#10;Other learning disabilities.&#10;Sensory impairments including: D/HH &amp; B/VI,&#10;Stroke, and&#10;Traumatic Brain Injury (TBI)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5200" y="381720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78921" y="1137594"/>
            <a:ext cx="124469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Functional Cognitive Disabilities and Intellectual Disabilities</a:t>
            </a:r>
          </a:p>
        </p:txBody>
      </p:sp>
      <p:sp>
        <p:nvSpPr>
          <p:cNvPr id="121" name="Shape 121"/>
          <p:cNvSpPr/>
          <p:nvPr/>
        </p:nvSpPr>
        <p:spPr>
          <a:xfrm>
            <a:off x="2348941" y="2056125"/>
            <a:ext cx="8328311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 b="1"/>
            </a:pPr>
            <a:r>
              <a:t>May involve Difficulties or Deficits Including: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attention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daily living skills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math comprehension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memory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problem-solving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reading, linguistic, and verbal comprehension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sensory input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spatial representation</a:t>
            </a:r>
          </a:p>
          <a:p>
            <a:pPr marL="300789" indent="-300789" algn="l">
              <a:buSzPct val="100000"/>
              <a:buChar char="•"/>
              <a:defRPr sz="3000"/>
            </a:pPr>
            <a:r>
              <a:t>visual comprehension</a:t>
            </a:r>
          </a:p>
        </p:txBody>
      </p:sp>
      <p:sp>
        <p:nvSpPr>
          <p:cNvPr id="122" name="Shape 122"/>
          <p:cNvSpPr/>
          <p:nvPr/>
        </p:nvSpPr>
        <p:spPr>
          <a:xfrm>
            <a:off x="2302447" y="7025954"/>
            <a:ext cx="839990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0789" indent="-300789" algn="l">
              <a:buSzPct val="100000"/>
              <a:buChar char="•"/>
              <a:defRPr sz="3000"/>
            </a:pPr>
            <a:r>
              <a:t>15-20 percent of the U.S. population has some</a:t>
            </a:r>
          </a:p>
          <a:p>
            <a:pPr algn="l">
              <a:defRPr sz="3000"/>
            </a:pPr>
            <a:r>
              <a:t>   form of language-based learning disability</a:t>
            </a:r>
          </a:p>
        </p:txBody>
      </p:sp>
      <p:sp>
        <p:nvSpPr>
          <p:cNvPr id="123" name="Shape 123"/>
          <p:cNvSpPr/>
          <p:nvPr/>
        </p:nvSpPr>
        <p:spPr>
          <a:xfrm>
            <a:off x="1055829" y="8229999"/>
            <a:ext cx="108931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Source:</a:t>
            </a:r>
            <a:r>
              <a:rPr sz="3600"/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http://www.disabled-world.com/disability/types/cognitive</a:t>
            </a:r>
          </a:p>
        </p:txBody>
      </p:sp>
      <p:pic>
        <p:nvPicPr>
          <p:cNvPr id="124" name="Alttext.jpg" descr="Functional Cognitive Disabilities and Intellectual Disabilities&#10;&#10;May involve Difficulties or Deficits Including:&#10;attention&#10;daily living skills&#10;math comprehension&#10;memory&#10;problem-solving&#10;reading, linguistic, and verbal comprehension&#10;sensory input&#10;spatial representation&#10;visual comprehension.&#10;&#10;15-20 percent of the U.S. population has some form of language-based learning disability.&#10;&#10;Source: http://www.disabled-world.com/disability/types/cognitiv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5896" y="105153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lide4a.jpg" descr="In the top-left corner of the screen, the word “LIVE” flashes.  In the top-right corner, video in the small box continuously repeats the same footage from earlier, showing a home’s roof being blown off in the daytime storm. The video is on a loop, showing the event over-and-over. &#10;In the center of the screen, the same water-soaked reporter stands in the pouring rain.&#10;The words “Nags Head, NC; Feeling Irene’s force” appear below him. &#10;Beneath the reporter two scroll bars with white moving informational text appear. &#10;The blue, upper scroll bar text moves across the screen and lists various, local counties: […Giles, Craig, Pulaski…], along with the phone number— 1-(555)-555-5555 and the website: www dot hurricaneinfo dot gov forward-slash county&#10;The red, lower scroll bar text displays news information: […Category 5 Hurricane Makes Landfall … Adele Makes History…]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7187409" y="4391009"/>
            <a:ext cx="20604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800"/>
              </a:spcBef>
              <a:defRPr sz="2600"/>
            </a:lvl1pPr>
          </a:lstStyle>
          <a:p>
            <a:r>
              <a:t>.</a:t>
            </a:r>
          </a:p>
        </p:txBody>
      </p:sp>
      <p:sp>
        <p:nvSpPr>
          <p:cNvPr id="129" name="Shape 129"/>
          <p:cNvSpPr/>
          <p:nvPr/>
        </p:nvSpPr>
        <p:spPr>
          <a:xfrm>
            <a:off x="447087" y="891451"/>
            <a:ext cx="121106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Reducing Telecommunications Challenges</a:t>
            </a:r>
          </a:p>
        </p:txBody>
      </p:sp>
      <p:sp>
        <p:nvSpPr>
          <p:cNvPr id="130" name="Shape 130"/>
          <p:cNvSpPr/>
          <p:nvPr/>
        </p:nvSpPr>
        <p:spPr>
          <a:xfrm>
            <a:off x="7063947" y="1982769"/>
            <a:ext cx="5731087" cy="777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800"/>
              </a:spcBef>
              <a:tabLst>
                <a:tab pos="736600" algn="l"/>
                <a:tab pos="9652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1. “Take Action!” information should</a:t>
            </a:r>
            <a:br/>
            <a:r>
              <a:t>      stand out.</a:t>
            </a:r>
          </a:p>
          <a:p>
            <a:pPr algn="l" defTabSz="457200">
              <a:spcBef>
                <a:spcPts val="1800"/>
              </a:spcBef>
              <a:tabLst>
                <a:tab pos="736600" algn="l"/>
                <a:tab pos="965200" algn="l"/>
              </a:tabLst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2. Crawls: emergency and </a:t>
            </a:r>
            <a:br/>
            <a:r>
              <a:t>    non-emergency information </a:t>
            </a:r>
            <a:br/>
            <a:r>
              <a:t>    should be clearly differentiated</a:t>
            </a:r>
          </a:p>
          <a:p>
            <a:pPr algn="l">
              <a:spcBef>
                <a:spcPts val="1800"/>
              </a:spcBef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t>3. Vocabulary: standards for reading </a:t>
            </a:r>
            <a:br/>
            <a:r>
              <a:t>    level versus receptive language </a:t>
            </a:r>
            <a:br/>
            <a:r>
              <a:t>    level should be optimized for </a:t>
            </a:r>
            <a:br/>
            <a:r>
              <a:t>    broad-based comprehension.</a:t>
            </a:r>
          </a:p>
          <a:p>
            <a:pPr algn="l">
              <a:spcBef>
                <a:spcPts val="1800"/>
              </a:spcBef>
              <a:defRPr sz="2600"/>
            </a:pPr>
            <a:r>
              <a:t>4. Description-embedded language</a:t>
            </a:r>
            <a:br/>
            <a:r>
              <a:t>    should be utilized.*</a:t>
            </a:r>
          </a:p>
          <a:p>
            <a:pPr algn="l">
              <a:spcBef>
                <a:spcPts val="1800"/>
              </a:spcBef>
              <a:defRPr sz="2600"/>
            </a:pPr>
            <a:r>
              <a:t>*Audio description and captions are</a:t>
            </a:r>
            <a:br/>
            <a:r>
              <a:t>  beneficial to people with non-sensory</a:t>
            </a:r>
            <a:br/>
            <a:r>
              <a:t>  impairments.</a:t>
            </a:r>
          </a:p>
          <a:p>
            <a:pPr algn="l">
              <a:spcBef>
                <a:spcPts val="1800"/>
              </a:spcBef>
              <a:defRPr sz="2600"/>
            </a:pPr>
            <a:endParaRPr/>
          </a:p>
        </p:txBody>
      </p:sp>
      <p:pic>
        <p:nvPicPr>
          <p:cNvPr id="131" name="Slide4a.jpg" descr="Reducing Telecommunications Challenges.&#10;&#10;A thumbnail version of the previous screen shot is displayed next to text on screen.&#10;&#10;1. “Take Action!” information should       stand out.&#10;2. Crawls: emergency and      non-emergency information      should be clearly differentiated&#10;3. Vocabulary: standards for reading      level versus receptive language      level should be optimized for      broad-based comprehension.&#10;4. Description-embedded language     should be utilized.*&#10;*Audio description and captions are   beneficial to people with non-sensory   impairments.&#10;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18" y="2097450"/>
            <a:ext cx="6386551" cy="3991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6.jpg" descr="In the top-left corner of the screen, the word “LIVE” flashes. &#10;In the top-right corner, video in the small box displays an infrared satellite video with a map of America’s East Coast. &#10;Within the small image, the words “Wind Speed” and “30 MPH” appear beside a bar of color— green on the left, changing to yellow, then into red on the right-side of the bar.  &#10;A swirl of deep reds and greens moves up the coast in the satellite video. &#10;Dominating the left side of the screen, the same news anchor as in the previous example appears from a studio. &#10;Dominating the right side of the screen, the rain-drenched on-location reporter stands on a beach. Displayed below him are the words: “Hurricane Irene. Nags Head, NC. Feeling Irene’s Force.”&#10;Beneath the two reporters, the blue, upper scroll bar text displays local weather-related information: […Giles, Craig, Pulaski…], along with the phone number— 1-(555)-555-5555 and the website: www dot hurricaneinfo dot gov forward-slash county.&#10;The red, lower scroll bar text displays more weather headlines —[…Irene’s Temperature Gradient ‘Through the Roof’…]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800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47087" y="892246"/>
            <a:ext cx="121106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/>
            </a:lvl1pPr>
          </a:lstStyle>
          <a:p>
            <a:r>
              <a:t>Common Practices that May Cause Difficulties</a:t>
            </a:r>
          </a:p>
        </p:txBody>
      </p:sp>
      <p:sp>
        <p:nvSpPr>
          <p:cNvPr id="136" name="Shape 136"/>
          <p:cNvSpPr/>
          <p:nvPr/>
        </p:nvSpPr>
        <p:spPr>
          <a:xfrm>
            <a:off x="6936951" y="2013884"/>
            <a:ext cx="5608874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800"/>
              </a:spcBef>
              <a:defRPr sz="2600"/>
            </a:pPr>
            <a:r>
              <a:t>5.  Two reporters in different locations</a:t>
            </a:r>
            <a:br/>
            <a:r>
              <a:t>     may be difficult to follow.</a:t>
            </a:r>
          </a:p>
          <a:p>
            <a:pPr algn="l">
              <a:spcBef>
                <a:spcPts val="1800"/>
              </a:spcBef>
              <a:defRPr sz="2600"/>
            </a:pPr>
            <a:r>
              <a:t>6.   Detailed MAPS should be as</a:t>
            </a:r>
            <a:br/>
            <a:r>
              <a:t>      full screen as possible.</a:t>
            </a:r>
          </a:p>
          <a:p>
            <a:pPr algn="l">
              <a:spcBef>
                <a:spcPts val="1800"/>
              </a:spcBef>
              <a:defRPr sz="2600"/>
            </a:pPr>
            <a:r>
              <a:t>7.   Abbreviations, even generally,</a:t>
            </a:r>
            <a:br/>
            <a:r>
              <a:t>       familiar ones, such as MPH,</a:t>
            </a:r>
            <a:br/>
            <a:r>
              <a:t>       should be full-word spoken.</a:t>
            </a:r>
          </a:p>
          <a:p>
            <a:pPr algn="l">
              <a:spcBef>
                <a:spcPts val="1800"/>
              </a:spcBef>
              <a:defRPr sz="2600"/>
            </a:pPr>
            <a:r>
              <a:t>8.  Technical vocabulary such as </a:t>
            </a:r>
            <a:br/>
            <a:r>
              <a:t>       “temperature gradient,” without</a:t>
            </a:r>
            <a:br/>
            <a:r>
              <a:t>       contextual definitions, should</a:t>
            </a:r>
            <a:br/>
            <a:r>
              <a:t>       be avoided.</a:t>
            </a:r>
          </a:p>
          <a:p>
            <a:pPr algn="l">
              <a:spcBef>
                <a:spcPts val="1800"/>
              </a:spcBef>
              <a:defRPr sz="2600"/>
            </a:pPr>
            <a:r>
              <a:t>9.   Figurative language such as </a:t>
            </a:r>
            <a:br/>
            <a:r>
              <a:t>      “through the roof,” may be </a:t>
            </a:r>
            <a:br/>
            <a:r>
              <a:t>       taken literally and should  </a:t>
            </a:r>
            <a:br/>
            <a:r>
              <a:t>       be avoided.</a:t>
            </a:r>
          </a:p>
        </p:txBody>
      </p:sp>
      <p:pic>
        <p:nvPicPr>
          <p:cNvPr id="137" name="Slide6.jpg" descr="Common Practices that May Cause Difficulties.&#10;&#10;A thumbnail version of the previous screen shot is displayed next to text on screen.&#10;&#10;5.  Two reporters in different locations      may be difficult to follow.&#10;6.   Detailed MAPS should be as       full screen as possible.&#10;7.   Abbreviations, even generally,        familiar ones, such as MPH,        should be full-word spoken.&#10;8.  Technical vocabulary such as         “temperature gradient,” without        contextual definitions, should        be avoided.&#10;9.   Figurative language such as        “through the roof,” may be         taken literally and should          be avoided.&#10;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961" y="2130822"/>
            <a:ext cx="6347017" cy="396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ide8a.jpg" descr="In the top-left corner of the screen, the word “LIVE” flashes. &#10;In the top-right corner, video in the small box shows footage of a massive lightning bolt striking through a dark sky down to the ground. The video repeats continuously in a loop.&#10;On the center left-side of the screen, a news anchor speaks from a TV studio.&#10;On the center-right side of the screen, the on-location reporter stands on a rainy beach at night. &#10;Beneath the drenched reporter are the words “Hurricane Irene. Nags Head, NC. Feeling Irene’s Force.”&#10;Beneath the two reporters, the blue, upper scroll bar text moves across the screen and lists various, local counties: &#10;[…Giles, Craig, Pulaski…], along with the phone number— 1-(555)-555-5555 and the website: www dot hurricaninfo dot gov forward-slash county&#10;The red, lower scroll bar text displays news information: “Hurricane Katia Heats Up…’Raining Cats and Dogs.’” 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47087" y="886508"/>
            <a:ext cx="121106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/>
            </a:lvl1pPr>
          </a:lstStyle>
          <a:p>
            <a:r>
              <a:t>Common Practices that May Cause Difficulties</a:t>
            </a:r>
          </a:p>
        </p:txBody>
      </p:sp>
      <p:sp>
        <p:nvSpPr>
          <p:cNvPr id="142" name="Shape 142"/>
          <p:cNvSpPr/>
          <p:nvPr/>
        </p:nvSpPr>
        <p:spPr>
          <a:xfrm>
            <a:off x="7034339" y="2011679"/>
            <a:ext cx="5844628" cy="573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800"/>
              </a:spcBef>
              <a:defRPr sz="2600"/>
            </a:pPr>
            <a:r>
              <a:t>10. Flashing notifications such</a:t>
            </a:r>
            <a:br/>
            <a:r>
              <a:t>      as "LIVE" may be distracting.</a:t>
            </a:r>
          </a:p>
          <a:p>
            <a:pPr algn="l">
              <a:spcBef>
                <a:spcPts val="1800"/>
              </a:spcBef>
              <a:defRPr sz="2600"/>
            </a:pPr>
            <a:r>
              <a:t>11. Looped images such as the</a:t>
            </a:r>
            <a:br/>
            <a:r>
              <a:t>      lightning flash in the box image</a:t>
            </a:r>
            <a:br/>
            <a:r>
              <a:t>      may be perceived as sequential </a:t>
            </a:r>
            <a:br/>
            <a:r>
              <a:t>      events.</a:t>
            </a:r>
          </a:p>
          <a:p>
            <a:pPr algn="l">
              <a:spcBef>
                <a:spcPts val="1800"/>
              </a:spcBef>
              <a:defRPr sz="2600"/>
            </a:pPr>
            <a:r>
              <a:t>12.  Bright on-screen flashes may </a:t>
            </a:r>
            <a:br/>
            <a:r>
              <a:t>        trigger epileptic reactions.</a:t>
            </a:r>
          </a:p>
          <a:p>
            <a:pPr marL="514350" indent="-514350" algn="l">
              <a:spcBef>
                <a:spcPts val="1800"/>
              </a:spcBef>
              <a:buSzPct val="100000"/>
              <a:buAutoNum type="arabicPeriod" startAt="13"/>
              <a:defRPr sz="2600"/>
            </a:pPr>
            <a:r>
              <a:t> Loud sounds, such as thunder,</a:t>
            </a:r>
            <a:br/>
            <a:r>
              <a:t> may be frightening.</a:t>
            </a:r>
          </a:p>
          <a:p>
            <a:pPr algn="l">
              <a:spcBef>
                <a:spcPts val="1800"/>
              </a:spcBef>
              <a:defRPr sz="2600"/>
            </a:pPr>
            <a:r>
              <a:t>14. County-only locations may not be</a:t>
            </a:r>
            <a:br/>
            <a:r>
              <a:t>      recognized or may be unfamiliar.</a:t>
            </a:r>
          </a:p>
        </p:txBody>
      </p:sp>
      <p:pic>
        <p:nvPicPr>
          <p:cNvPr id="143" name="slide8a.jpg" descr="Common Practices that May Cause Difficulties.&#10;&#10;A thumbnail version of the previous screen shot is displayed next to text on screen.&#10;&#10;10. Flashing notifications such       as &quot;LIVE&quot; may be distracting.&#10;11. Looped images such as the       lightning flash in the box image       may be perceived as sequential        events.&#10;12.  Bright on-screen flashes may          trigger epileptic reactions.&#10; 13. Loud sounds, such as thunder,  may be frightening.&#10;14. County-only locations may not be       recognized or may be unfamiliar.&#10;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315" y="2158759"/>
            <a:ext cx="6355932" cy="3972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529</Words>
  <Application>Microsoft Macintosh PowerPoint</Application>
  <PresentationFormat>Custom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modified xsi:type="dcterms:W3CDTF">2016-02-11T18:48:41Z</dcterms:modified>
</cp:coreProperties>
</file>