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6"/>
  </p:notesMasterIdLst>
  <p:sldIdLst>
    <p:sldId id="264" r:id="rId2"/>
    <p:sldId id="283" r:id="rId3"/>
    <p:sldId id="258" r:id="rId4"/>
    <p:sldId id="288" r:id="rId5"/>
    <p:sldId id="274" r:id="rId6"/>
    <p:sldId id="289" r:id="rId7"/>
    <p:sldId id="290" r:id="rId8"/>
    <p:sldId id="291" r:id="rId9"/>
    <p:sldId id="292" r:id="rId10"/>
    <p:sldId id="293" r:id="rId11"/>
    <p:sldId id="294" r:id="rId12"/>
    <p:sldId id="279" r:id="rId13"/>
    <p:sldId id="267" r:id="rId14"/>
    <p:sldId id="287" r:id="rId15"/>
  </p:sldIdLst>
  <p:sldSz cx="9144000" cy="6858000" type="screen4x3"/>
  <p:notesSz cx="7102475" cy="938688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728" autoAdjust="0"/>
  </p:normalViewPr>
  <p:slideViewPr>
    <p:cSldViewPr snapToGrid="0" snapToObjects="1">
      <p:cViewPr>
        <p:scale>
          <a:sx n="75" d="100"/>
          <a:sy n="75" d="100"/>
        </p:scale>
        <p:origin x="-1272" y="-72"/>
      </p:cViewPr>
      <p:guideLst>
        <p:guide orient="horz" pos="1082"/>
        <p:guide pos="2880"/>
      </p:guideLst>
    </p:cSldViewPr>
  </p:slideViewPr>
  <p:outlineViewPr>
    <p:cViewPr>
      <p:scale>
        <a:sx n="33" d="100"/>
        <a:sy n="33" d="100"/>
      </p:scale>
      <p:origin x="0" y="1968"/>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78048" cy="468724"/>
          </a:xfrm>
          <a:prstGeom prst="rect">
            <a:avLst/>
          </a:prstGeom>
          <a:noFill/>
          <a:ln w="9525">
            <a:noFill/>
            <a:miter lim="800000"/>
            <a:headEnd/>
            <a:tailEnd/>
          </a:ln>
        </p:spPr>
        <p:txBody>
          <a:bodyPr vert="horz" wrap="square" lIns="92307" tIns="46154" rIns="92307" bIns="46154" numCol="1" anchor="t" anchorCtr="0" compatLnSpc="1">
            <a:prstTxWarp prst="textNoShape">
              <a:avLst/>
            </a:prstTxWarp>
          </a:bodyPr>
          <a:lstStyle>
            <a:lvl1pPr defTabSz="461106">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022886" y="0"/>
            <a:ext cx="3078048" cy="468724"/>
          </a:xfrm>
          <a:prstGeom prst="rect">
            <a:avLst/>
          </a:prstGeom>
          <a:noFill/>
          <a:ln w="9525">
            <a:noFill/>
            <a:miter lim="800000"/>
            <a:headEnd/>
            <a:tailEnd/>
          </a:ln>
        </p:spPr>
        <p:txBody>
          <a:bodyPr vert="horz" wrap="square" lIns="92307" tIns="46154" rIns="92307" bIns="46154" numCol="1" anchor="t" anchorCtr="0" compatLnSpc="1">
            <a:prstTxWarp prst="textNoShape">
              <a:avLst/>
            </a:prstTxWarp>
          </a:bodyPr>
          <a:lstStyle>
            <a:lvl1pPr algn="r" defTabSz="461106">
              <a:defRPr sz="1200">
                <a:latin typeface="Arial" pitchFamily="34" charset="0"/>
                <a:ea typeface="ＭＳ Ｐゴシック" charset="-128"/>
              </a:defRPr>
            </a:lvl1pPr>
          </a:lstStyle>
          <a:p>
            <a:pPr>
              <a:defRPr/>
            </a:pPr>
            <a:fld id="{23A01D63-E203-4FF4-9B2E-E2F1869AEEB6}" type="datetimeFigureOut">
              <a:rPr lang="en-US"/>
              <a:pPr>
                <a:defRPr/>
              </a:pPr>
              <a:t>9/10/2016</a:t>
            </a:fld>
            <a:endParaRPr lang="en-US" dirty="0"/>
          </a:p>
        </p:txBody>
      </p:sp>
      <p:sp>
        <p:nvSpPr>
          <p:cNvPr id="11268"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10557" y="4457531"/>
            <a:ext cx="5681363" cy="4224720"/>
          </a:xfrm>
          <a:prstGeom prst="rect">
            <a:avLst/>
          </a:prstGeom>
          <a:noFill/>
          <a:ln w="9525">
            <a:noFill/>
            <a:miter lim="800000"/>
            <a:headEnd/>
            <a:tailEnd/>
          </a:ln>
        </p:spPr>
        <p:txBody>
          <a:bodyPr vert="horz" wrap="square" lIns="92307" tIns="46154" rIns="92307"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916613"/>
            <a:ext cx="3078048" cy="468724"/>
          </a:xfrm>
          <a:prstGeom prst="rect">
            <a:avLst/>
          </a:prstGeom>
          <a:noFill/>
          <a:ln w="9525">
            <a:noFill/>
            <a:miter lim="800000"/>
            <a:headEnd/>
            <a:tailEnd/>
          </a:ln>
        </p:spPr>
        <p:txBody>
          <a:bodyPr vert="horz" wrap="square" lIns="92307" tIns="46154" rIns="92307" bIns="46154" numCol="1" anchor="b" anchorCtr="0" compatLnSpc="1">
            <a:prstTxWarp prst="textNoShape">
              <a:avLst/>
            </a:prstTxWarp>
          </a:bodyPr>
          <a:lstStyle>
            <a:lvl1pPr defTabSz="461106">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022886" y="8916613"/>
            <a:ext cx="3078048" cy="468724"/>
          </a:xfrm>
          <a:prstGeom prst="rect">
            <a:avLst/>
          </a:prstGeom>
          <a:noFill/>
          <a:ln w="9525">
            <a:noFill/>
            <a:miter lim="800000"/>
            <a:headEnd/>
            <a:tailEnd/>
          </a:ln>
        </p:spPr>
        <p:txBody>
          <a:bodyPr vert="horz" wrap="square" lIns="92307" tIns="46154" rIns="92307" bIns="46154" numCol="1" anchor="b" anchorCtr="0" compatLnSpc="1">
            <a:prstTxWarp prst="textNoShape">
              <a:avLst/>
            </a:prstTxWarp>
          </a:bodyPr>
          <a:lstStyle>
            <a:lvl1pPr algn="r" defTabSz="461106">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11</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12</a:t>
            </a:fld>
            <a:endParaRPr lang="en-US" dirty="0"/>
          </a:p>
        </p:txBody>
      </p:sp>
    </p:spTree>
    <p:extLst>
      <p:ext uri="{BB962C8B-B14F-4D97-AF65-F5344CB8AC3E}">
        <p14:creationId xmlns:p14="http://schemas.microsoft.com/office/powerpoint/2010/main" val="1155571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13</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14</a:t>
            </a:fld>
            <a:endParaRPr lang="en-US" dirty="0"/>
          </a:p>
        </p:txBody>
      </p:sp>
    </p:spTree>
    <p:extLst>
      <p:ext uri="{BB962C8B-B14F-4D97-AF65-F5344CB8AC3E}">
        <p14:creationId xmlns:p14="http://schemas.microsoft.com/office/powerpoint/2010/main" val="102856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4</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5</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6</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8</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9</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1106" eaLnBrk="0" hangingPunct="0">
              <a:defRPr>
                <a:solidFill>
                  <a:schemeClr val="tx1"/>
                </a:solidFill>
                <a:latin typeface="Arial" charset="0"/>
                <a:ea typeface="ＭＳ Ｐゴシック" pitchFamily="34" charset="-128"/>
              </a:defRPr>
            </a:lvl1pPr>
            <a:lvl2pPr marL="724153" indent="-278521" defTabSz="461106" eaLnBrk="0" hangingPunct="0">
              <a:defRPr>
                <a:solidFill>
                  <a:schemeClr val="tx1"/>
                </a:solidFill>
                <a:latin typeface="Arial" charset="0"/>
                <a:ea typeface="ＭＳ Ｐゴシック" pitchFamily="34" charset="-128"/>
              </a:defRPr>
            </a:lvl2pPr>
            <a:lvl3pPr marL="1114082" indent="-222816" defTabSz="461106" eaLnBrk="0" hangingPunct="0">
              <a:defRPr>
                <a:solidFill>
                  <a:schemeClr val="tx1"/>
                </a:solidFill>
                <a:latin typeface="Arial" charset="0"/>
                <a:ea typeface="ＭＳ Ｐゴシック" pitchFamily="34" charset="-128"/>
              </a:defRPr>
            </a:lvl3pPr>
            <a:lvl4pPr marL="1559715" indent="-222816" defTabSz="461106" eaLnBrk="0" hangingPunct="0">
              <a:defRPr>
                <a:solidFill>
                  <a:schemeClr val="tx1"/>
                </a:solidFill>
                <a:latin typeface="Arial" charset="0"/>
                <a:ea typeface="ＭＳ Ｐゴシック" pitchFamily="34" charset="-128"/>
              </a:defRPr>
            </a:lvl4pPr>
            <a:lvl5pPr marL="2005348" indent="-222816" defTabSz="461106" eaLnBrk="0" hangingPunct="0">
              <a:defRPr>
                <a:solidFill>
                  <a:schemeClr val="tx1"/>
                </a:solidFill>
                <a:latin typeface="Arial" charset="0"/>
                <a:ea typeface="ＭＳ Ｐゴシック" pitchFamily="34" charset="-128"/>
              </a:defRPr>
            </a:lvl5pPr>
            <a:lvl6pPr marL="2450981" indent="-222816" defTabSz="461106" eaLnBrk="0" fontAlgn="base" hangingPunct="0">
              <a:spcBef>
                <a:spcPct val="0"/>
              </a:spcBef>
              <a:spcAft>
                <a:spcPct val="0"/>
              </a:spcAft>
              <a:defRPr>
                <a:solidFill>
                  <a:schemeClr val="tx1"/>
                </a:solidFill>
                <a:latin typeface="Arial" charset="0"/>
                <a:ea typeface="ＭＳ Ｐゴシック" pitchFamily="34" charset="-128"/>
              </a:defRPr>
            </a:lvl6pPr>
            <a:lvl7pPr marL="2896613" indent="-222816" defTabSz="461106" eaLnBrk="0" fontAlgn="base" hangingPunct="0">
              <a:spcBef>
                <a:spcPct val="0"/>
              </a:spcBef>
              <a:spcAft>
                <a:spcPct val="0"/>
              </a:spcAft>
              <a:defRPr>
                <a:solidFill>
                  <a:schemeClr val="tx1"/>
                </a:solidFill>
                <a:latin typeface="Arial" charset="0"/>
                <a:ea typeface="ＭＳ Ｐゴシック" pitchFamily="34" charset="-128"/>
              </a:defRPr>
            </a:lvl7pPr>
            <a:lvl8pPr marL="3342246" indent="-222816" defTabSz="461106" eaLnBrk="0" fontAlgn="base" hangingPunct="0">
              <a:spcBef>
                <a:spcPct val="0"/>
              </a:spcBef>
              <a:spcAft>
                <a:spcPct val="0"/>
              </a:spcAft>
              <a:defRPr>
                <a:solidFill>
                  <a:schemeClr val="tx1"/>
                </a:solidFill>
                <a:latin typeface="Arial" charset="0"/>
                <a:ea typeface="ＭＳ Ｐゴシック" pitchFamily="34" charset="-128"/>
              </a:defRPr>
            </a:lvl8pPr>
            <a:lvl9pPr marL="3787879" indent="-222816" defTabSz="461106"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10</a:t>
            </a:fld>
            <a:endParaRPr lang="en-US" dirty="0"/>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9/10/2016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9/10/2016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9/10/2016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3089275"/>
            <a:ext cx="8443912" cy="1143000"/>
          </a:xfrm>
        </p:spPr>
        <p:txBody>
          <a:bodyPr/>
          <a:lstStyle/>
          <a:p>
            <a:pPr eaLnBrk="1" hangingPunct="1"/>
            <a:r>
              <a:rPr lang="en-US" sz="4000" b="1" dirty="0">
                <a:ea typeface="ＭＳ Ｐゴシック" pitchFamily="34" charset="-128"/>
              </a:rPr>
              <a:t>Working Group </a:t>
            </a:r>
            <a:r>
              <a:rPr lang="en-US" sz="4000" b="1" dirty="0" smtClean="0">
                <a:ea typeface="ＭＳ Ｐゴシック" pitchFamily="34" charset="-128"/>
              </a:rPr>
              <a:t>9: </a:t>
            </a:r>
            <a:br>
              <a:rPr lang="en-US" sz="4000" b="1" dirty="0" smtClean="0">
                <a:ea typeface="ＭＳ Ｐゴシック" pitchFamily="34" charset="-128"/>
              </a:rPr>
            </a:br>
            <a:r>
              <a:rPr lang="en-US" sz="4000" b="1" dirty="0" smtClean="0">
                <a:ea typeface="ＭＳ Ｐゴシック" pitchFamily="34" charset="-128"/>
              </a:rPr>
              <a:t>Wi-Fi Security</a:t>
            </a:r>
            <a:r>
              <a:rPr lang="en-US" sz="4000" b="1" dirty="0">
                <a:ea typeface="ＭＳ Ｐゴシック" pitchFamily="34" charset="-128"/>
              </a:rPr>
              <a:t/>
            </a:r>
            <a:br>
              <a:rPr lang="en-US" sz="4000" b="1" dirty="0">
                <a:ea typeface="ＭＳ Ｐゴシック" pitchFamily="34" charset="-128"/>
              </a:rPr>
            </a:br>
            <a:r>
              <a:rPr lang="en-US" sz="4000" b="1" dirty="0">
                <a:ea typeface="ＭＳ Ｐゴシック" pitchFamily="34" charset="-128"/>
              </a:rPr>
              <a:t/>
            </a:r>
            <a:br>
              <a:rPr lang="en-US" sz="4000" b="1" dirty="0">
                <a:ea typeface="ＭＳ Ｐゴシック" pitchFamily="34" charset="-128"/>
              </a:rPr>
            </a:br>
            <a:r>
              <a:rPr lang="en-US" sz="4000" b="1" dirty="0">
                <a:ea typeface="ＭＳ Ｐゴシック" pitchFamily="34" charset="-128"/>
              </a:rPr>
              <a:t>Status Update</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smtClean="0">
                <a:latin typeface="Calibri" pitchFamily="34" charset="0"/>
              </a:rPr>
              <a:t>September 14, </a:t>
            </a:r>
            <a:r>
              <a:rPr lang="en-US" sz="3200" dirty="0">
                <a:latin typeface="Calibri" pitchFamily="34" charset="0"/>
              </a:rPr>
              <a:t>2016</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smtClean="0">
                <a:latin typeface="Calibri" pitchFamily="34" charset="0"/>
              </a:rPr>
              <a:t>Brian K. Daly, AT&amp;T</a:t>
            </a:r>
            <a:r>
              <a:rPr lang="en-US" dirty="0">
                <a:latin typeface="Calibri" pitchFamily="34" charset="0"/>
              </a:rPr>
              <a:t>	</a:t>
            </a:r>
          </a:p>
          <a:p>
            <a:pPr eaLnBrk="1" hangingPunct="1"/>
            <a:endParaRPr lang="en-US" dirty="0">
              <a:latin typeface="Calibri" pitchFamily="34" charset="0"/>
            </a:endParaRP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605534">
            <a:off x="1925629" y="2987522"/>
            <a:ext cx="5559859" cy="707886"/>
          </a:xfrm>
          <a:prstGeom prst="rect">
            <a:avLst/>
          </a:prstGeom>
          <a:noFill/>
        </p:spPr>
        <p:txBody>
          <a:bodyPr wrap="square" lIns="91440" tIns="45720" rIns="91440" bIns="45720">
            <a:spAutoFit/>
          </a:bodyPr>
          <a:lstStyle/>
          <a:p>
            <a:pPr algn="ct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WORK IN PROGRESS</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244" name="Content Placeholder 2"/>
          <p:cNvSpPr>
            <a:spLocks noGrp="1"/>
          </p:cNvSpPr>
          <p:nvPr>
            <p:ph idx="4294967295"/>
          </p:nvPr>
        </p:nvSpPr>
        <p:spPr>
          <a:xfrm>
            <a:off x="630936" y="833122"/>
            <a:ext cx="8170164" cy="5152234"/>
          </a:xfrm>
        </p:spPr>
        <p:txBody>
          <a:bodyPr>
            <a:normAutofit fontScale="40000" lnSpcReduction="20000"/>
          </a:bodyPr>
          <a:lstStyle/>
          <a:p>
            <a:pPr marL="0" indent="0" eaLnBrk="1" hangingPunct="1">
              <a:lnSpc>
                <a:spcPct val="90000"/>
              </a:lnSpc>
              <a:spcBef>
                <a:spcPts val="600"/>
              </a:spcBef>
              <a:buNone/>
            </a:pPr>
            <a:r>
              <a:rPr lang="en-US" dirty="0">
                <a:ea typeface="ＭＳ Ｐゴシック" pitchFamily="34" charset="-128"/>
              </a:rPr>
              <a:t>Adversaries with different kinds of skills are able to attack a system in different </a:t>
            </a:r>
            <a:r>
              <a:rPr lang="en-US" dirty="0" smtClean="0">
                <a:ea typeface="ＭＳ Ｐゴシック" pitchFamily="34" charset="-128"/>
              </a:rPr>
              <a:t>ways:</a:t>
            </a:r>
          </a:p>
          <a:p>
            <a:pPr marL="0" indent="0" eaLnBrk="1" hangingPunct="1">
              <a:lnSpc>
                <a:spcPct val="90000"/>
              </a:lnSpc>
              <a:spcBef>
                <a:spcPts val="600"/>
              </a:spcBef>
              <a:buNone/>
            </a:pPr>
            <a:endParaRPr lang="en-US" dirty="0">
              <a:ea typeface="ＭＳ Ｐゴシック" pitchFamily="34" charset="-128"/>
            </a:endParaRPr>
          </a:p>
          <a:p>
            <a:pPr marL="514350" indent="-514350" eaLnBrk="1" hangingPunct="1">
              <a:lnSpc>
                <a:spcPct val="90000"/>
              </a:lnSpc>
              <a:spcBef>
                <a:spcPts val="600"/>
              </a:spcBef>
              <a:buFont typeface="+mj-lt"/>
              <a:buAutoNum type="arabicPeriod"/>
            </a:pPr>
            <a:r>
              <a:rPr lang="en-US" dirty="0" smtClean="0">
                <a:ea typeface="ＭＳ Ｐゴシック" pitchFamily="34" charset="-128"/>
              </a:rPr>
              <a:t>Network adversary</a:t>
            </a:r>
          </a:p>
          <a:p>
            <a:pPr lvl="1" eaLnBrk="1" hangingPunct="1">
              <a:lnSpc>
                <a:spcPct val="90000"/>
              </a:lnSpc>
              <a:spcBef>
                <a:spcPts val="600"/>
              </a:spcBef>
            </a:pPr>
            <a:r>
              <a:rPr lang="en-US" dirty="0" smtClean="0">
                <a:ea typeface="ＭＳ Ｐゴシック" pitchFamily="34" charset="-128"/>
              </a:rPr>
              <a:t>Eavesdrop </a:t>
            </a:r>
            <a:r>
              <a:rPr lang="en-US" dirty="0">
                <a:ea typeface="ＭＳ Ｐゴシック" pitchFamily="34" charset="-128"/>
              </a:rPr>
              <a:t>on any message sent over a communications channel, alter messages, inject messages, delay messages, reorder messages, </a:t>
            </a:r>
            <a:r>
              <a:rPr lang="en-US" dirty="0" err="1">
                <a:ea typeface="ＭＳ Ｐゴシック" pitchFamily="34" charset="-128"/>
              </a:rPr>
              <a:t>mis</a:t>
            </a:r>
            <a:r>
              <a:rPr lang="en-US" dirty="0">
                <a:ea typeface="ＭＳ Ｐゴシック" pitchFamily="34" charset="-128"/>
              </a:rPr>
              <a:t>-deliver messages, and delete messages.</a:t>
            </a:r>
          </a:p>
          <a:p>
            <a:pPr marL="514350" indent="-514350" eaLnBrk="1" hangingPunct="1">
              <a:lnSpc>
                <a:spcPct val="90000"/>
              </a:lnSpc>
              <a:spcBef>
                <a:spcPts val="600"/>
              </a:spcBef>
              <a:buFont typeface="+mj-lt"/>
              <a:buAutoNum type="arabicPeriod"/>
            </a:pPr>
            <a:r>
              <a:rPr lang="en-US" dirty="0" smtClean="0">
                <a:ea typeface="ＭＳ Ｐゴシック" pitchFamily="34" charset="-128"/>
              </a:rPr>
              <a:t>Software adversary</a:t>
            </a:r>
          </a:p>
          <a:p>
            <a:pPr lvl="1" eaLnBrk="1" hangingPunct="1">
              <a:lnSpc>
                <a:spcPct val="90000"/>
              </a:lnSpc>
              <a:spcBef>
                <a:spcPts val="600"/>
              </a:spcBef>
            </a:pPr>
            <a:r>
              <a:rPr lang="en-US" dirty="0" smtClean="0">
                <a:ea typeface="ＭＳ Ｐゴシック" pitchFamily="34" charset="-128"/>
              </a:rPr>
              <a:t>Read </a:t>
            </a:r>
            <a:r>
              <a:rPr lang="en-US" dirty="0">
                <a:ea typeface="ＭＳ Ｐゴシック" pitchFamily="34" charset="-128"/>
              </a:rPr>
              <a:t>from and write to the memory of running software, both code and data, and can alter both program control flow and data in arbitrary ways. This includes the ability to observe program state changes, reverse engineer the software, thereby revealing all of its functionality to the attacker.</a:t>
            </a:r>
          </a:p>
          <a:p>
            <a:pPr marL="514350" indent="-514350" eaLnBrk="1" hangingPunct="1">
              <a:lnSpc>
                <a:spcPct val="90000"/>
              </a:lnSpc>
              <a:spcBef>
                <a:spcPts val="600"/>
              </a:spcBef>
              <a:buFont typeface="+mj-lt"/>
              <a:buAutoNum type="arabicPeriod"/>
            </a:pPr>
            <a:r>
              <a:rPr lang="en-US" dirty="0" smtClean="0">
                <a:ea typeface="ＭＳ Ｐゴシック" pitchFamily="34" charset="-128"/>
              </a:rPr>
              <a:t>Simple </a:t>
            </a:r>
            <a:r>
              <a:rPr lang="en-US" dirty="0">
                <a:ea typeface="ＭＳ Ｐゴシック" pitchFamily="34" charset="-128"/>
              </a:rPr>
              <a:t>Hardware </a:t>
            </a:r>
            <a:r>
              <a:rPr lang="en-US" dirty="0" smtClean="0">
                <a:ea typeface="ＭＳ Ｐゴシック" pitchFamily="34" charset="-128"/>
              </a:rPr>
              <a:t>adversary</a:t>
            </a:r>
          </a:p>
          <a:p>
            <a:pPr lvl="1" eaLnBrk="1" hangingPunct="1">
              <a:lnSpc>
                <a:spcPct val="90000"/>
              </a:lnSpc>
              <a:spcBef>
                <a:spcPts val="600"/>
              </a:spcBef>
            </a:pPr>
            <a:r>
              <a:rPr lang="en-US" dirty="0" smtClean="0">
                <a:ea typeface="ＭＳ Ｐゴシック" pitchFamily="34" charset="-128"/>
              </a:rPr>
              <a:t>Can </a:t>
            </a:r>
            <a:r>
              <a:rPr lang="en-US" dirty="0">
                <a:ea typeface="ＭＳ Ｐゴシック" pitchFamily="34" charset="-128"/>
              </a:rPr>
              <a:t>add, remove, or replace components on a motherboard, can monitor and inject data and control exchanged between components, control the electrical and thermal characteristics of system’s environment, </a:t>
            </a:r>
            <a:r>
              <a:rPr lang="en-US" dirty="0" err="1">
                <a:ea typeface="ＭＳ Ｐゴシック" pitchFamily="34" charset="-128"/>
              </a:rPr>
              <a:t>reflash</a:t>
            </a:r>
            <a:r>
              <a:rPr lang="en-US" dirty="0">
                <a:ea typeface="ＭＳ Ｐゴシック" pitchFamily="34" charset="-128"/>
              </a:rPr>
              <a:t> BIOS and other firmware, and the like. A simple hardware adversary can, in short, transform an existing hardware platform into something with completely new capabilities and </a:t>
            </a:r>
            <a:r>
              <a:rPr lang="en-US" dirty="0" smtClean="0">
                <a:ea typeface="ＭＳ Ｐゴシック" pitchFamily="34" charset="-128"/>
              </a:rPr>
              <a:t>limitations.</a:t>
            </a:r>
          </a:p>
          <a:p>
            <a:pPr marL="571500" indent="-514350" eaLnBrk="1" hangingPunct="1">
              <a:lnSpc>
                <a:spcPct val="90000"/>
              </a:lnSpc>
              <a:spcBef>
                <a:spcPts val="600"/>
              </a:spcBef>
              <a:buFont typeface="+mj-lt"/>
              <a:buAutoNum type="arabicPeriod"/>
            </a:pPr>
            <a:r>
              <a:rPr lang="en-US" dirty="0" smtClean="0">
                <a:ea typeface="ＭＳ Ｐゴシック" pitchFamily="34" charset="-128"/>
              </a:rPr>
              <a:t>Sophisticated </a:t>
            </a:r>
            <a:r>
              <a:rPr lang="en-US" dirty="0">
                <a:ea typeface="ＭＳ Ｐゴシック" pitchFamily="34" charset="-128"/>
              </a:rPr>
              <a:t>hardware </a:t>
            </a:r>
            <a:r>
              <a:rPr lang="en-US" dirty="0" smtClean="0">
                <a:ea typeface="ＭＳ Ｐゴシック" pitchFamily="34" charset="-128"/>
              </a:rPr>
              <a:t>adversary</a:t>
            </a:r>
          </a:p>
          <a:p>
            <a:pPr lvl="1" eaLnBrk="1" hangingPunct="1">
              <a:lnSpc>
                <a:spcPct val="90000"/>
              </a:lnSpc>
              <a:spcBef>
                <a:spcPts val="600"/>
              </a:spcBef>
            </a:pPr>
            <a:r>
              <a:rPr lang="en-US" dirty="0" smtClean="0">
                <a:ea typeface="ＭＳ Ｐゴシック" pitchFamily="34" charset="-128"/>
              </a:rPr>
              <a:t>Can </a:t>
            </a:r>
            <a:r>
              <a:rPr lang="en-US" dirty="0">
                <a:ea typeface="ＭＳ Ｐゴシック" pitchFamily="34" charset="-128"/>
              </a:rPr>
              <a:t>monitor and reverse engineer operating silicon components, and can also cause the silicon components to operate outside of their specifications. Such an adversary can steal cryptographic keys from “secure” hardware and fundamentally alter the operation of any part.</a:t>
            </a:r>
          </a:p>
          <a:p>
            <a:pPr marL="514350" indent="-514350" eaLnBrk="1" hangingPunct="1">
              <a:lnSpc>
                <a:spcPct val="90000"/>
              </a:lnSpc>
              <a:spcBef>
                <a:spcPts val="600"/>
              </a:spcBef>
              <a:buFont typeface="+mj-lt"/>
              <a:buAutoNum type="arabicPeriod"/>
            </a:pPr>
            <a:r>
              <a:rPr lang="en-US" dirty="0" smtClean="0">
                <a:ea typeface="ＭＳ Ｐゴシック" pitchFamily="34" charset="-128"/>
              </a:rPr>
              <a:t>Supply </a:t>
            </a:r>
            <a:r>
              <a:rPr lang="en-US" dirty="0">
                <a:ea typeface="ＭＳ Ｐゴシック" pitchFamily="34" charset="-128"/>
              </a:rPr>
              <a:t>chain </a:t>
            </a:r>
            <a:r>
              <a:rPr lang="en-US" dirty="0" smtClean="0">
                <a:ea typeface="ＭＳ Ｐゴシック" pitchFamily="34" charset="-128"/>
              </a:rPr>
              <a:t>adversary</a:t>
            </a:r>
          </a:p>
          <a:p>
            <a:pPr lvl="1" eaLnBrk="1" hangingPunct="1">
              <a:lnSpc>
                <a:spcPct val="90000"/>
              </a:lnSpc>
              <a:spcBef>
                <a:spcPts val="600"/>
              </a:spcBef>
            </a:pPr>
            <a:r>
              <a:rPr lang="en-US" dirty="0" smtClean="0">
                <a:ea typeface="ＭＳ Ｐゴシック" pitchFamily="34" charset="-128"/>
              </a:rPr>
              <a:t>Can </a:t>
            </a:r>
            <a:r>
              <a:rPr lang="en-US" dirty="0">
                <a:ea typeface="ＭＳ Ｐゴシック" pitchFamily="34" charset="-128"/>
              </a:rPr>
              <a:t>inject backdoors and other weaknesses into components or software during design and manufacturing, and steal trade secrets and other proprietary information about how components and software are designed, manufactured, and function, information which other types of adversaries can consume to compromise deployed systems.</a:t>
            </a:r>
          </a:p>
          <a:p>
            <a:pPr marL="514350" indent="-514350" eaLnBrk="1" hangingPunct="1">
              <a:lnSpc>
                <a:spcPct val="90000"/>
              </a:lnSpc>
              <a:spcBef>
                <a:spcPts val="600"/>
              </a:spcBef>
              <a:buFont typeface="+mj-lt"/>
              <a:buAutoNum type="arabicPeriod"/>
            </a:pPr>
            <a:r>
              <a:rPr lang="en-US" dirty="0" smtClean="0">
                <a:ea typeface="ＭＳ Ｐゴシック" pitchFamily="34" charset="-128"/>
              </a:rPr>
              <a:t>Administrative adversary</a:t>
            </a:r>
          </a:p>
          <a:p>
            <a:pPr lvl="1" eaLnBrk="1" hangingPunct="1">
              <a:lnSpc>
                <a:spcPct val="90000"/>
              </a:lnSpc>
              <a:spcBef>
                <a:spcPts val="600"/>
              </a:spcBef>
            </a:pPr>
            <a:r>
              <a:rPr lang="en-US" dirty="0" smtClean="0">
                <a:ea typeface="ＭＳ Ｐゴシック" pitchFamily="34" charset="-128"/>
              </a:rPr>
              <a:t>Consists </a:t>
            </a:r>
            <a:r>
              <a:rPr lang="en-US" dirty="0">
                <a:ea typeface="ＭＳ Ｐゴシック" pitchFamily="34" charset="-128"/>
              </a:rPr>
              <a:t>of authorized personnel (aka “insiders”) who abuse their position by deploying, operating, or maintaining a system in a way that is outside of established policy. They can thereby illegally obtain personal information about system users, proprietary information about the organization using the system, </a:t>
            </a:r>
            <a:r>
              <a:rPr lang="en-US" dirty="0" err="1">
                <a:ea typeface="ＭＳ Ｐゴシック" pitchFamily="34" charset="-128"/>
              </a:rPr>
              <a:t>mis</a:t>
            </a:r>
            <a:r>
              <a:rPr lang="en-US" dirty="0">
                <a:ea typeface="ＭＳ Ｐゴシック" pitchFamily="34" charset="-128"/>
              </a:rPr>
              <a:t>-use the system for personal gain or revenge, etc.</a:t>
            </a:r>
          </a:p>
          <a:p>
            <a:pPr marL="514350" indent="-514350" eaLnBrk="1" hangingPunct="1">
              <a:lnSpc>
                <a:spcPct val="90000"/>
              </a:lnSpc>
              <a:spcBef>
                <a:spcPts val="600"/>
              </a:spcBef>
              <a:buFont typeface="+mj-lt"/>
              <a:buAutoNum type="arabicPeriod"/>
            </a:pPr>
            <a:r>
              <a:rPr lang="en-US" dirty="0" smtClean="0">
                <a:ea typeface="ＭＳ Ｐゴシック" pitchFamily="34" charset="-128"/>
              </a:rPr>
              <a:t>Social </a:t>
            </a:r>
            <a:r>
              <a:rPr lang="en-US" dirty="0">
                <a:ea typeface="ＭＳ Ｐゴシック" pitchFamily="34" charset="-128"/>
              </a:rPr>
              <a:t>engineering </a:t>
            </a:r>
            <a:r>
              <a:rPr lang="en-US" dirty="0" smtClean="0">
                <a:ea typeface="ＭＳ Ｐゴシック" pitchFamily="34" charset="-128"/>
              </a:rPr>
              <a:t>adversary</a:t>
            </a:r>
          </a:p>
          <a:p>
            <a:pPr lvl="1" eaLnBrk="1" hangingPunct="1">
              <a:lnSpc>
                <a:spcPct val="90000"/>
              </a:lnSpc>
              <a:spcBef>
                <a:spcPts val="600"/>
              </a:spcBef>
            </a:pPr>
            <a:r>
              <a:rPr lang="en-US" dirty="0" smtClean="0">
                <a:ea typeface="ＭＳ Ｐゴシック" pitchFamily="34" charset="-128"/>
              </a:rPr>
              <a:t>Can </a:t>
            </a:r>
            <a:r>
              <a:rPr lang="en-US" dirty="0">
                <a:ea typeface="ＭＳ Ｐゴシック" pitchFamily="34" charset="-128"/>
              </a:rPr>
              <a:t>exploit human relationships to gain unauthorized access to system resources. A classical social engineering attack is to simply ask a user for a password or some other access token, as a non-negligible percentage of user will comply with the request.</a:t>
            </a:r>
          </a:p>
          <a:p>
            <a:pPr marL="231775" indent="-231775" eaLnBrk="1" hangingPunct="1">
              <a:lnSpc>
                <a:spcPct val="90000"/>
              </a:lnSpc>
              <a:spcBef>
                <a:spcPts val="600"/>
              </a:spcBef>
            </a:pPr>
            <a:endParaRPr lang="en-US" dirty="0">
              <a:ea typeface="ＭＳ Ｐゴシック" pitchFamily="34" charset="-128"/>
            </a:endParaRPr>
          </a:p>
        </p:txBody>
      </p:sp>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10</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457200" y="208649"/>
            <a:ext cx="8229600" cy="583201"/>
          </a:xfrm>
        </p:spPr>
        <p:txBody>
          <a:bodyPr/>
          <a:lstStyle/>
          <a:p>
            <a:pPr eaLnBrk="1" hangingPunct="1"/>
            <a:r>
              <a:rPr lang="en-US" sz="2800" dirty="0" smtClean="0">
                <a:ea typeface="ＭＳ Ｐゴシック" pitchFamily="34" charset="-128"/>
              </a:rPr>
              <a:t>Identifying Potential Wi-Fi Adversaries</a:t>
            </a:r>
            <a:endParaRPr lang="en-US" sz="2800" dirty="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763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4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4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4">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4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4">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244">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244">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244">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244">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24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11</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457200" y="208649"/>
            <a:ext cx="8229600" cy="583201"/>
          </a:xfrm>
        </p:spPr>
        <p:txBody>
          <a:bodyPr/>
          <a:lstStyle/>
          <a:p>
            <a:pPr eaLnBrk="1" hangingPunct="1"/>
            <a:r>
              <a:rPr lang="en-US" sz="2800" dirty="0">
                <a:ea typeface="ＭＳ Ｐゴシック" pitchFamily="34" charset="-128"/>
              </a:rPr>
              <a:t>Wi-Fi </a:t>
            </a:r>
            <a:r>
              <a:rPr lang="en-US" sz="2800" dirty="0" smtClean="0">
                <a:ea typeface="ＭＳ Ｐゴシック" pitchFamily="34" charset="-128"/>
              </a:rPr>
              <a:t>Adversaries Can Inflict Damage Against a System</a:t>
            </a:r>
            <a:endParaRPr lang="en-US" sz="2800" dirty="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rot="19605534">
            <a:off x="2078029" y="3190721"/>
            <a:ext cx="5559859" cy="707886"/>
          </a:xfrm>
          <a:prstGeom prst="rect">
            <a:avLst/>
          </a:prstGeom>
          <a:noFill/>
        </p:spPr>
        <p:txBody>
          <a:bodyPr wrap="square" lIns="91440" tIns="45720" rIns="91440" bIns="45720">
            <a:spAutoFit/>
          </a:bodyPr>
          <a:lstStyle/>
          <a:p>
            <a:pPr algn="ct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WORK IN PROGRESS</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244" name="Content Placeholder 2"/>
          <p:cNvSpPr>
            <a:spLocks noGrp="1"/>
          </p:cNvSpPr>
          <p:nvPr>
            <p:ph idx="4294967295"/>
          </p:nvPr>
        </p:nvSpPr>
        <p:spPr>
          <a:xfrm>
            <a:off x="630936" y="981072"/>
            <a:ext cx="8055864" cy="4759327"/>
          </a:xfrm>
        </p:spPr>
        <p:txBody>
          <a:bodyPr>
            <a:normAutofit fontScale="62500" lnSpcReduction="20000"/>
          </a:bodyPr>
          <a:lstStyle/>
          <a:p>
            <a:pPr marL="0" indent="0" eaLnBrk="1" hangingPunct="1">
              <a:lnSpc>
                <a:spcPct val="90000"/>
              </a:lnSpc>
              <a:spcBef>
                <a:spcPts val="600"/>
              </a:spcBef>
              <a:buNone/>
            </a:pPr>
            <a:r>
              <a:rPr lang="en-US" dirty="0" smtClean="0">
                <a:ea typeface="ＭＳ Ｐゴシック" pitchFamily="34" charset="-128"/>
              </a:rPr>
              <a:t>Any </a:t>
            </a:r>
            <a:r>
              <a:rPr lang="en-US" dirty="0">
                <a:ea typeface="ＭＳ Ｐゴシック" pitchFamily="34" charset="-128"/>
              </a:rPr>
              <a:t>one of our adversary models can inflict three types of damage against a system</a:t>
            </a:r>
            <a:r>
              <a:rPr lang="en-US" dirty="0" smtClean="0">
                <a:ea typeface="ＭＳ Ｐゴシック" pitchFamily="34" charset="-128"/>
              </a:rPr>
              <a:t>:</a:t>
            </a:r>
          </a:p>
          <a:p>
            <a:pPr marL="0" indent="0" eaLnBrk="1" hangingPunct="1">
              <a:lnSpc>
                <a:spcPct val="90000"/>
              </a:lnSpc>
              <a:spcBef>
                <a:spcPts val="600"/>
              </a:spcBef>
              <a:buNone/>
            </a:pPr>
            <a:endParaRPr lang="en-US" dirty="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Confidentiality compromises</a:t>
            </a:r>
          </a:p>
          <a:p>
            <a:pPr marL="631825" lvl="1" indent="-231775" eaLnBrk="1" hangingPunct="1">
              <a:lnSpc>
                <a:spcPct val="90000"/>
              </a:lnSpc>
              <a:spcBef>
                <a:spcPts val="600"/>
              </a:spcBef>
            </a:pPr>
            <a:r>
              <a:rPr lang="en-US" dirty="0" smtClean="0">
                <a:ea typeface="ＭＳ Ｐゴシック" pitchFamily="34" charset="-128"/>
              </a:rPr>
              <a:t>The </a:t>
            </a:r>
            <a:r>
              <a:rPr lang="en-US" dirty="0">
                <a:ea typeface="ＭＳ Ｐゴシック" pitchFamily="34" charset="-128"/>
              </a:rPr>
              <a:t>adversary can conduct unauthorized eavesdropping on data and control flows, to learn information about the system or its data which is not intended. T</a:t>
            </a:r>
            <a:r>
              <a:rPr lang="en-US" dirty="0" smtClean="0">
                <a:ea typeface="ＭＳ Ｐゴシック" pitchFamily="34" charset="-128"/>
              </a:rPr>
              <a:t>his </a:t>
            </a:r>
            <a:r>
              <a:rPr lang="en-US" dirty="0">
                <a:ea typeface="ＭＳ Ｐゴシック" pitchFamily="34" charset="-128"/>
              </a:rPr>
              <a:t>corresponds to a network adversary’s assumed ability to eavesdrop on </a:t>
            </a:r>
            <a:r>
              <a:rPr lang="en-US" dirty="0" smtClean="0">
                <a:ea typeface="ＭＳ Ｐゴシック" pitchFamily="34" charset="-128"/>
              </a:rPr>
              <a:t>communications</a:t>
            </a:r>
          </a:p>
          <a:p>
            <a:pPr marL="631825" lvl="1" indent="-231775" eaLnBrk="1" hangingPunct="1">
              <a:lnSpc>
                <a:spcPct val="90000"/>
              </a:lnSpc>
              <a:spcBef>
                <a:spcPts val="600"/>
              </a:spcBef>
            </a:pPr>
            <a:endParaRPr lang="en-US" dirty="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Integrity compromises</a:t>
            </a:r>
          </a:p>
          <a:p>
            <a:pPr marL="631825" lvl="1" indent="-231775" eaLnBrk="1" hangingPunct="1">
              <a:lnSpc>
                <a:spcPct val="90000"/>
              </a:lnSpc>
              <a:spcBef>
                <a:spcPts val="600"/>
              </a:spcBef>
            </a:pPr>
            <a:r>
              <a:rPr lang="en-US" dirty="0" smtClean="0">
                <a:ea typeface="ＭＳ Ｐゴシック" pitchFamily="34" charset="-128"/>
              </a:rPr>
              <a:t>The </a:t>
            </a:r>
            <a:r>
              <a:rPr lang="en-US" dirty="0">
                <a:ea typeface="ＭＳ Ｐゴシック" pitchFamily="34" charset="-128"/>
              </a:rPr>
              <a:t>adversary can inject unauthorized data and control into the system, and modify legitimate data and control flows, to make the system act contrary to its purpose. </a:t>
            </a:r>
            <a:r>
              <a:rPr lang="en-US" dirty="0" smtClean="0">
                <a:ea typeface="ＭＳ Ｐゴシック" pitchFamily="34" charset="-128"/>
              </a:rPr>
              <a:t>This </a:t>
            </a:r>
            <a:r>
              <a:rPr lang="en-US" dirty="0">
                <a:ea typeface="ＭＳ Ｐゴシック" pitchFamily="34" charset="-128"/>
              </a:rPr>
              <a:t>corresponds to a network adversary’s assumed ability to alter, inject, delay, reorder, and </a:t>
            </a:r>
            <a:r>
              <a:rPr lang="en-US" dirty="0" err="1">
                <a:ea typeface="ＭＳ Ｐゴシック" pitchFamily="34" charset="-128"/>
              </a:rPr>
              <a:t>mis</a:t>
            </a:r>
            <a:r>
              <a:rPr lang="en-US" dirty="0">
                <a:ea typeface="ＭＳ Ｐゴシック" pitchFamily="34" charset="-128"/>
              </a:rPr>
              <a:t>-deliver </a:t>
            </a:r>
            <a:r>
              <a:rPr lang="en-US" dirty="0" smtClean="0">
                <a:ea typeface="ＭＳ Ｐゴシック" pitchFamily="34" charset="-128"/>
              </a:rPr>
              <a:t>messages</a:t>
            </a:r>
          </a:p>
          <a:p>
            <a:pPr marL="631825" lvl="1" indent="-231775" eaLnBrk="1" hangingPunct="1">
              <a:lnSpc>
                <a:spcPct val="90000"/>
              </a:lnSpc>
              <a:spcBef>
                <a:spcPts val="600"/>
              </a:spcBef>
            </a:pPr>
            <a:endParaRPr lang="en-US" dirty="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Availability compromises</a:t>
            </a:r>
          </a:p>
          <a:p>
            <a:pPr marL="631825" lvl="1" indent="-231775" eaLnBrk="1" hangingPunct="1">
              <a:lnSpc>
                <a:spcPct val="90000"/>
              </a:lnSpc>
              <a:spcBef>
                <a:spcPts val="600"/>
              </a:spcBef>
            </a:pPr>
            <a:r>
              <a:rPr lang="en-US" dirty="0" smtClean="0">
                <a:ea typeface="ＭＳ Ｐゴシック" pitchFamily="34" charset="-128"/>
              </a:rPr>
              <a:t>The </a:t>
            </a:r>
            <a:r>
              <a:rPr lang="en-US" dirty="0">
                <a:ea typeface="ＭＳ Ｐゴシック" pitchFamily="34" charset="-128"/>
              </a:rPr>
              <a:t>adversary can disrupt the services the system provides. This corresponds to a network adversary’s assumed ability to delete messages from a communications channel.</a:t>
            </a:r>
          </a:p>
          <a:p>
            <a:pPr marL="231775" indent="-231775" eaLnBrk="1" hangingPunct="1">
              <a:lnSpc>
                <a:spcPct val="90000"/>
              </a:lnSpc>
              <a:spcBef>
                <a:spcPts val="600"/>
              </a:spcBef>
            </a:pPr>
            <a:endParaRPr lang="en-US" dirty="0">
              <a:ea typeface="ＭＳ Ｐゴシック" pitchFamily="34" charset="-128"/>
            </a:endParaRPr>
          </a:p>
        </p:txBody>
      </p:sp>
    </p:spTree>
    <p:extLst>
      <p:ext uri="{BB962C8B-B14F-4D97-AF65-F5344CB8AC3E}">
        <p14:creationId xmlns:p14="http://schemas.microsoft.com/office/powerpoint/2010/main" val="60027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4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4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12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4000" dirty="0" smtClean="0">
                <a:ea typeface="ＭＳ Ｐゴシック" pitchFamily="34" charset="-128"/>
              </a:rPr>
              <a:t>Observations on Wi-Fi Compromises</a:t>
            </a:r>
            <a:endParaRPr lang="en-US" sz="4000"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rot="19605534">
            <a:off x="1925629" y="2987522"/>
            <a:ext cx="5559859" cy="707886"/>
          </a:xfrm>
          <a:prstGeom prst="rect">
            <a:avLst/>
          </a:prstGeom>
          <a:noFill/>
        </p:spPr>
        <p:txBody>
          <a:bodyPr wrap="square" lIns="91440" tIns="45720" rIns="91440" bIns="45720">
            <a:spAutoFit/>
          </a:bodyPr>
          <a:lstStyle/>
          <a:p>
            <a:pPr algn="ct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WORK IN PROGRESS</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076" name="Content Placeholder 2"/>
          <p:cNvSpPr>
            <a:spLocks noGrp="1"/>
          </p:cNvSpPr>
          <p:nvPr>
            <p:ph idx="1"/>
          </p:nvPr>
        </p:nvSpPr>
        <p:spPr>
          <a:xfrm>
            <a:off x="867103" y="1417638"/>
            <a:ext cx="7220608" cy="4602161"/>
          </a:xfrm>
        </p:spPr>
        <p:txBody>
          <a:bodyPr>
            <a:normAutofit fontScale="40000" lnSpcReduction="20000"/>
          </a:bodyPr>
          <a:lstStyle/>
          <a:p>
            <a:pPr marL="0" indent="0">
              <a:buNone/>
            </a:pPr>
            <a:r>
              <a:rPr lang="en-US" dirty="0"/>
              <a:t>Wi-Fi enhances a network adversary’s ability to accomplish all three types of compromises:</a:t>
            </a:r>
          </a:p>
          <a:p>
            <a:pPr marL="914400" lvl="1" indent="-514350">
              <a:buFont typeface="+mj-lt"/>
              <a:buAutoNum type="arabicPeriod"/>
            </a:pPr>
            <a:r>
              <a:rPr lang="en-US" dirty="0" smtClean="0"/>
              <a:t>Anyone </a:t>
            </a:r>
            <a:r>
              <a:rPr lang="en-US" dirty="0"/>
              <a:t>with a radio receiver tuned to the right frequency and within about 100 meters of a Wi-Fi transmitter can capture messages sent over the channel.</a:t>
            </a:r>
          </a:p>
          <a:p>
            <a:pPr marL="914400" lvl="1" indent="-514350">
              <a:buFont typeface="+mj-lt"/>
              <a:buAutoNum type="arabicPeriod"/>
            </a:pPr>
            <a:r>
              <a:rPr lang="en-US" dirty="0" smtClean="0"/>
              <a:t>Anyone </a:t>
            </a:r>
            <a:r>
              <a:rPr lang="en-US" dirty="0"/>
              <a:t>with a radio transmitter and within about 100 meters of a Wi-Fi receiver can send messages on the channel.</a:t>
            </a:r>
          </a:p>
          <a:p>
            <a:pPr marL="914400" lvl="1" indent="-514350">
              <a:buFont typeface="+mj-lt"/>
              <a:buAutoNum type="arabicPeriod"/>
            </a:pPr>
            <a:r>
              <a:rPr lang="en-US" dirty="0" smtClean="0"/>
              <a:t>Anyone </a:t>
            </a:r>
            <a:r>
              <a:rPr lang="en-US" dirty="0"/>
              <a:t>with a radio transmitter can jam a Wi-Fi channel used by other devices within about 100 meters</a:t>
            </a:r>
            <a:r>
              <a:rPr lang="en-US" dirty="0" smtClean="0"/>
              <a:t>.</a:t>
            </a:r>
          </a:p>
          <a:p>
            <a:pPr marL="514350" indent="-514350">
              <a:buFont typeface="+mj-lt"/>
              <a:buAutoNum type="arabicPeriod"/>
            </a:pPr>
            <a:endParaRPr lang="en-US" dirty="0"/>
          </a:p>
          <a:p>
            <a:r>
              <a:rPr lang="en-US" dirty="0"/>
              <a:t>Many non-security professionals rank the threat against Wi-Fi’s confidentiality as the one requiring the most urgent </a:t>
            </a:r>
            <a:r>
              <a:rPr lang="en-US" dirty="0" smtClean="0"/>
              <a:t>attention</a:t>
            </a:r>
          </a:p>
          <a:p>
            <a:pPr lvl="1"/>
            <a:r>
              <a:rPr lang="en-US" dirty="0" smtClean="0"/>
              <a:t>Wi-Fi </a:t>
            </a:r>
            <a:r>
              <a:rPr lang="en-US" dirty="0"/>
              <a:t>uses encryption to provide confidentiality, but encryption provides no integrity protection, and is more easily compromised by active attackers who create message forgeries than by a passive </a:t>
            </a:r>
            <a:r>
              <a:rPr lang="en-US" dirty="0" smtClean="0"/>
              <a:t>listener</a:t>
            </a:r>
            <a:endParaRPr lang="en-US" dirty="0"/>
          </a:p>
          <a:p>
            <a:pPr lvl="1"/>
            <a:endParaRPr lang="en-US" dirty="0" smtClean="0"/>
          </a:p>
          <a:p>
            <a:r>
              <a:rPr lang="en-US" dirty="0" smtClean="0"/>
              <a:t>Maintaining message integrity is the central design goal for Wi-Fi security, with confidentiality a secondary goal, and denial-of-service mitigation may not be a goal at all</a:t>
            </a:r>
          </a:p>
          <a:p>
            <a:pPr lvl="1"/>
            <a:r>
              <a:rPr lang="en-US" dirty="0" smtClean="0"/>
              <a:t>Defending against denial-of-service has never been viewed as a practical problem, as launching a jamming attack has a low-cost, and the known message integrity mechanisms intentionally transform forgery attacks into denial-of-service attacks</a:t>
            </a:r>
          </a:p>
          <a:p>
            <a:pPr lvl="1"/>
            <a:r>
              <a:rPr lang="en-US" dirty="0" smtClean="0"/>
              <a:t>Existing Wi-Fi devices are often mobile, and so can be moved away from a jamming source, and can then reconnect when they come within range of an access point whose signal strength is stronger than the jammer’s.</a:t>
            </a:r>
          </a:p>
          <a:p>
            <a:pPr lvl="1"/>
            <a:r>
              <a:rPr lang="en-US" dirty="0" smtClean="0"/>
              <a:t>It is reasonably easy to locate and then disable a jamming device</a:t>
            </a:r>
          </a:p>
          <a:p>
            <a:pPr marL="457200" lvl="1" indent="0">
              <a:buNone/>
            </a:pPr>
            <a:endParaRPr lang="en-US" dirty="0" smtClean="0"/>
          </a:p>
          <a:p>
            <a:r>
              <a:rPr lang="en-US" dirty="0" smtClean="0"/>
              <a:t>Neither the “flight” nor the “search-and-destroy” strategy may work with some types of Internet of Things applications</a:t>
            </a:r>
            <a:endParaRPr lang="en-US" dirty="0"/>
          </a:p>
        </p:txBody>
      </p:sp>
    </p:spTree>
    <p:extLst>
      <p:ext uri="{BB962C8B-B14F-4D97-AF65-F5344CB8AC3E}">
        <p14:creationId xmlns:p14="http://schemas.microsoft.com/office/powerpoint/2010/main" val="27059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6">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13</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457200" y="208649"/>
            <a:ext cx="8229600" cy="583201"/>
          </a:xfrm>
        </p:spPr>
        <p:txBody>
          <a:bodyPr/>
          <a:lstStyle/>
          <a:p>
            <a:pPr eaLnBrk="1" hangingPunct="1"/>
            <a:r>
              <a:rPr lang="en-US" dirty="0" smtClean="0">
                <a:ea typeface="ＭＳ Ｐゴシック" pitchFamily="34" charset="-128"/>
              </a:rPr>
              <a:t>WG9 </a:t>
            </a:r>
            <a:r>
              <a:rPr lang="en-US" dirty="0">
                <a:ea typeface="ＭＳ Ｐゴシック" pitchFamily="34" charset="-128"/>
              </a:rPr>
              <a:t>Next Steps</a:t>
            </a:r>
          </a:p>
        </p:txBody>
      </p:sp>
      <p:sp>
        <p:nvSpPr>
          <p:cNvPr id="10244" name="Content Placeholder 2"/>
          <p:cNvSpPr>
            <a:spLocks noGrp="1"/>
          </p:cNvSpPr>
          <p:nvPr>
            <p:ph idx="4294967295"/>
          </p:nvPr>
        </p:nvSpPr>
        <p:spPr>
          <a:xfrm>
            <a:off x="630936" y="981073"/>
            <a:ext cx="8055864" cy="4443984"/>
          </a:xfrm>
        </p:spPr>
        <p:txBody>
          <a:bodyPr/>
          <a:lstStyle/>
          <a:p>
            <a:pPr marL="231775" indent="-231775" eaLnBrk="1" hangingPunct="1">
              <a:lnSpc>
                <a:spcPct val="90000"/>
              </a:lnSpc>
              <a:spcBef>
                <a:spcPts val="600"/>
              </a:spcBef>
            </a:pPr>
            <a:r>
              <a:rPr lang="en-US" dirty="0">
                <a:ea typeface="ＭＳ Ｐゴシック" pitchFamily="34" charset="-128"/>
              </a:rPr>
              <a:t>Continue work to accomplish the CSRIC V </a:t>
            </a:r>
            <a:r>
              <a:rPr lang="en-US" dirty="0" smtClean="0">
                <a:ea typeface="ＭＳ Ｐゴシック" pitchFamily="34" charset="-128"/>
              </a:rPr>
              <a:t>mission, </a:t>
            </a:r>
            <a:r>
              <a:rPr lang="en-US" dirty="0">
                <a:ea typeface="ＭＳ Ｐゴシック" pitchFamily="34" charset="-128"/>
              </a:rPr>
              <a:t>based on </a:t>
            </a:r>
            <a:r>
              <a:rPr lang="en-US" dirty="0" smtClean="0">
                <a:ea typeface="ＭＳ Ｐゴシック" pitchFamily="34" charset="-128"/>
              </a:rPr>
              <a:t>WG9 </a:t>
            </a:r>
            <a:r>
              <a:rPr lang="en-US" dirty="0">
                <a:ea typeface="ＭＳ Ｐゴシック" pitchFamily="34" charset="-128"/>
              </a:rPr>
              <a:t>members’ subject matter expertise</a:t>
            </a:r>
          </a:p>
          <a:p>
            <a:pPr marL="231775" indent="-231775" eaLnBrk="1" hangingPunct="1">
              <a:lnSpc>
                <a:spcPct val="90000"/>
              </a:lnSpc>
              <a:spcBef>
                <a:spcPts val="600"/>
              </a:spcBef>
            </a:pPr>
            <a:r>
              <a:rPr lang="en-US" dirty="0" smtClean="0">
                <a:ea typeface="ＭＳ Ｐゴシック" pitchFamily="34" charset="-128"/>
              </a:rPr>
              <a:t>Continue </a:t>
            </a:r>
            <a:r>
              <a:rPr lang="en-US" dirty="0">
                <a:ea typeface="ＭＳ Ｐゴシック" pitchFamily="34" charset="-128"/>
              </a:rPr>
              <a:t>working group </a:t>
            </a:r>
            <a:r>
              <a:rPr lang="en-US" dirty="0" smtClean="0">
                <a:ea typeface="ＭＳ Ｐゴシック" pitchFamily="34" charset="-128"/>
              </a:rPr>
              <a:t>calls</a:t>
            </a:r>
          </a:p>
          <a:p>
            <a:pPr marL="231775" indent="-231775" eaLnBrk="1" hangingPunct="1">
              <a:lnSpc>
                <a:spcPct val="90000"/>
              </a:lnSpc>
              <a:spcBef>
                <a:spcPts val="600"/>
              </a:spcBef>
            </a:pPr>
            <a:r>
              <a:rPr lang="en-US" dirty="0" smtClean="0">
                <a:ea typeface="ＭＳ Ｐゴシック" pitchFamily="34" charset="-128"/>
              </a:rPr>
              <a:t>Continue email discussions </a:t>
            </a:r>
            <a:endParaRPr lang="en-US" dirty="0">
              <a:ea typeface="ＭＳ Ｐゴシック" pitchFamily="34" charset="-128"/>
            </a:endParaRPr>
          </a:p>
          <a:p>
            <a:pPr marL="231775" indent="-231775" eaLnBrk="1" hangingPunct="1">
              <a:lnSpc>
                <a:spcPct val="90000"/>
              </a:lnSpc>
              <a:spcBef>
                <a:spcPts val="600"/>
              </a:spcBef>
            </a:pPr>
            <a:r>
              <a:rPr lang="en-US" dirty="0">
                <a:ea typeface="ＭＳ Ｐゴシック" pitchFamily="34" charset="-128"/>
              </a:rPr>
              <a:t>Provide periodic status updates to Steering Committee and Council</a:t>
            </a:r>
          </a:p>
          <a:p>
            <a:pPr marL="231775" indent="-231775" eaLnBrk="1" hangingPunct="1">
              <a:lnSpc>
                <a:spcPct val="90000"/>
              </a:lnSpc>
              <a:spcBef>
                <a:spcPts val="600"/>
              </a:spcBef>
            </a:pPr>
            <a:r>
              <a:rPr lang="en-US" dirty="0">
                <a:ea typeface="ＭＳ Ｐゴシック" pitchFamily="34" charset="-128"/>
              </a:rPr>
              <a:t>Delivering </a:t>
            </a:r>
            <a:r>
              <a:rPr lang="en-US" dirty="0" smtClean="0">
                <a:ea typeface="ＭＳ Ｐゴシック" pitchFamily="34" charset="-128"/>
              </a:rPr>
              <a:t>final report </a:t>
            </a:r>
            <a:r>
              <a:rPr lang="en-US" dirty="0">
                <a:ea typeface="ＭＳ Ｐゴシック" pitchFamily="34" charset="-128"/>
              </a:rPr>
              <a:t>in </a:t>
            </a:r>
            <a:r>
              <a:rPr lang="en-US" dirty="0" smtClean="0">
                <a:ea typeface="ＭＳ Ｐゴシック" pitchFamily="34" charset="-128"/>
              </a:rPr>
              <a:t>March 2017</a:t>
            </a:r>
            <a:endParaRPr lang="en-US" dirty="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14</a:t>
            </a:fld>
            <a:endParaRPr lang="en-US" dirty="0">
              <a:solidFill>
                <a:srgbClr val="898989"/>
              </a:solidFill>
              <a:latin typeface="Calibri" pitchFamily="34" charset="0"/>
            </a:endParaRPr>
          </a:p>
        </p:txBody>
      </p:sp>
      <p:sp>
        <p:nvSpPr>
          <p:cNvPr id="9220" name="Title 1"/>
          <p:cNvSpPr>
            <a:spLocks/>
          </p:cNvSpPr>
          <p:nvPr/>
        </p:nvSpPr>
        <p:spPr bwMode="auto">
          <a:xfrm>
            <a:off x="64008" y="1423539"/>
            <a:ext cx="8988552" cy="282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a:latin typeface="Calibri" pitchFamily="34" charset="0"/>
              </a:rPr>
              <a:t>Thank You</a:t>
            </a:r>
          </a:p>
          <a:p>
            <a:pPr algn="ctr"/>
            <a:endParaRPr lang="en-US" sz="4400" dirty="0">
              <a:latin typeface="Calibri" pitchFamily="34" charset="0"/>
            </a:endParaRPr>
          </a:p>
          <a:p>
            <a:pPr algn="ctr"/>
            <a:endParaRPr lang="en-US" sz="4400" dirty="0">
              <a:latin typeface="Calibri" pitchFamily="34" charset="0"/>
            </a:endParaRPr>
          </a:p>
          <a:p>
            <a:pPr algn="ctr"/>
            <a:r>
              <a:rPr lang="en-US" sz="4400" dirty="0">
                <a:latin typeface="Calibri" pitchFamily="34" charset="0"/>
              </a:rPr>
              <a:t>Questions??</a:t>
            </a: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9475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a:xfrm>
            <a:off x="457200" y="1600201"/>
            <a:ext cx="8229600" cy="3163824"/>
          </a:xfrm>
        </p:spPr>
        <p:txBody>
          <a:bodyPr/>
          <a:lstStyle/>
          <a:p>
            <a:r>
              <a:rPr lang="en-US" dirty="0"/>
              <a:t>Brief </a:t>
            </a:r>
            <a:r>
              <a:rPr lang="en-US" dirty="0" smtClean="0"/>
              <a:t>WG9 </a:t>
            </a:r>
            <a:r>
              <a:rPr lang="en-US" dirty="0"/>
              <a:t>Background</a:t>
            </a:r>
          </a:p>
          <a:p>
            <a:pPr lvl="1"/>
            <a:r>
              <a:rPr lang="en-US" dirty="0" smtClean="0"/>
              <a:t>Including Objectives, </a:t>
            </a:r>
            <a:r>
              <a:rPr lang="en-US" dirty="0"/>
              <a:t>Deliverables, Membership</a:t>
            </a:r>
          </a:p>
          <a:p>
            <a:r>
              <a:rPr lang="en-US" dirty="0"/>
              <a:t>Status update</a:t>
            </a:r>
          </a:p>
          <a:p>
            <a:r>
              <a:rPr lang="en-US" dirty="0" smtClean="0"/>
              <a:t>Next Steps</a:t>
            </a:r>
            <a:endParaRPr lang="en-US"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2</a:t>
            </a:fld>
            <a:endParaRPr lang="en-US" dirty="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273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smtClean="0">
                <a:ea typeface="ＭＳ Ｐゴシック" pitchFamily="34" charset="-128"/>
              </a:rPr>
              <a:t>WG9 </a:t>
            </a:r>
            <a:r>
              <a:rPr lang="en-US" dirty="0">
                <a:ea typeface="ＭＳ Ｐゴシック" pitchFamily="34" charset="-128"/>
              </a:rPr>
              <a:t>Objectives </a:t>
            </a:r>
            <a:r>
              <a:rPr lang="en-US" dirty="0" smtClean="0">
                <a:ea typeface="ＭＳ Ｐゴシック" pitchFamily="34" charset="-128"/>
              </a:rPr>
              <a:t>&amp; Deliverable</a:t>
            </a:r>
            <a:endParaRPr lang="en-US" dirty="0">
              <a:ea typeface="ＭＳ Ｐゴシック" pitchFamily="34" charset="-128"/>
            </a:endParaRPr>
          </a:p>
        </p:txBody>
      </p:sp>
      <p:sp>
        <p:nvSpPr>
          <p:cNvPr id="3076" name="Content Placeholder 2"/>
          <p:cNvSpPr>
            <a:spLocks noGrp="1"/>
          </p:cNvSpPr>
          <p:nvPr>
            <p:ph idx="1"/>
          </p:nvPr>
        </p:nvSpPr>
        <p:spPr>
          <a:xfrm>
            <a:off x="594848" y="1328343"/>
            <a:ext cx="8229600" cy="4361689"/>
          </a:xfrm>
        </p:spPr>
        <p:txBody>
          <a:bodyPr>
            <a:normAutofit fontScale="55000" lnSpcReduction="20000"/>
          </a:bodyPr>
          <a:lstStyle/>
          <a:p>
            <a:pPr marL="0" indent="0" eaLnBrk="1" hangingPunct="1">
              <a:spcBef>
                <a:spcPts val="600"/>
              </a:spcBef>
              <a:buFont typeface="Arial" charset="0"/>
              <a:buNone/>
            </a:pPr>
            <a:r>
              <a:rPr lang="en-US" sz="1600" b="1" dirty="0">
                <a:ea typeface="ＭＳ Ｐゴシック" pitchFamily="34" charset="-128"/>
              </a:rPr>
              <a:t> </a:t>
            </a:r>
            <a:r>
              <a:rPr lang="en-US" b="1" dirty="0" smtClean="0">
                <a:ea typeface="ＭＳ Ｐゴシック" pitchFamily="34" charset="-128"/>
              </a:rPr>
              <a:t>Working </a:t>
            </a:r>
            <a:r>
              <a:rPr lang="en-US" b="1" dirty="0">
                <a:ea typeface="ＭＳ Ｐゴシック" pitchFamily="34" charset="-128"/>
              </a:rPr>
              <a:t>Group Description:  </a:t>
            </a:r>
          </a:p>
          <a:p>
            <a:r>
              <a:rPr lang="en-US" sz="2800" dirty="0" smtClean="0"/>
              <a:t>WG9 will </a:t>
            </a:r>
            <a:r>
              <a:rPr lang="en-US" sz="2800" dirty="0"/>
              <a:t>develop, for CSRIC’s consideration, recommended best practices for promoting security in networks and devices utilizing Wi-Fi spectrum bands.  </a:t>
            </a:r>
            <a:endParaRPr lang="en-US" sz="2800" dirty="0" smtClean="0"/>
          </a:p>
          <a:p>
            <a:r>
              <a:rPr lang="en-US" sz="2800" dirty="0" smtClean="0"/>
              <a:t>Security </a:t>
            </a:r>
            <a:r>
              <a:rPr lang="en-US" sz="2800" dirty="0"/>
              <a:t>concerns threaten entities utilizing Wi-Fi devices and spectrum.  Currently, enterprises utilizing Wi-Fi spectrum rely on numerous methods to secure their networks and connected devices from malicious attacks. </a:t>
            </a:r>
            <a:endParaRPr lang="en-US" sz="2800" dirty="0" smtClean="0"/>
          </a:p>
          <a:p>
            <a:r>
              <a:rPr lang="en-US" sz="2800" dirty="0" smtClean="0"/>
              <a:t>Working </a:t>
            </a:r>
            <a:r>
              <a:rPr lang="en-US" sz="2800" dirty="0"/>
              <a:t>Group 9 will identify, for CSRIC’s consideration when, and under what circumstances, the use of a variety of advanced security techniques are appropriate.  </a:t>
            </a:r>
            <a:endParaRPr lang="en-US" sz="2800" dirty="0" smtClean="0"/>
          </a:p>
          <a:p>
            <a:r>
              <a:rPr lang="en-US" sz="2800" dirty="0" smtClean="0"/>
              <a:t>Specifically </a:t>
            </a:r>
            <a:r>
              <a:rPr lang="en-US" sz="2800" dirty="0"/>
              <a:t>the Working Group will identify, for CSRIC’s consideration: </a:t>
            </a:r>
            <a:endParaRPr lang="en-US" sz="2800" dirty="0" smtClean="0"/>
          </a:p>
          <a:p>
            <a:pPr marL="914400" lvl="1" indent="-514350">
              <a:buFont typeface="+mj-lt"/>
              <a:buAutoNum type="arabicPeriod"/>
            </a:pPr>
            <a:r>
              <a:rPr lang="en-US" sz="2400" dirty="0"/>
              <a:t>T</a:t>
            </a:r>
            <a:r>
              <a:rPr lang="en-US" sz="2400" dirty="0" smtClean="0"/>
              <a:t>he </a:t>
            </a:r>
            <a:r>
              <a:rPr lang="en-US" sz="2400" dirty="0"/>
              <a:t>threats most consistently facing Wi-Fi network operators and users; </a:t>
            </a:r>
            <a:endParaRPr lang="en-US" sz="2400" dirty="0" smtClean="0"/>
          </a:p>
          <a:p>
            <a:pPr marL="914400" lvl="1" indent="-514350">
              <a:buFont typeface="+mj-lt"/>
              <a:buAutoNum type="arabicPeriod"/>
            </a:pPr>
            <a:r>
              <a:rPr lang="en-US" sz="2400" dirty="0" smtClean="0"/>
              <a:t>The </a:t>
            </a:r>
            <a:r>
              <a:rPr lang="en-US" sz="2400" dirty="0"/>
              <a:t>available security techniques to prevent and/or remediate the threats; </a:t>
            </a:r>
            <a:endParaRPr lang="en-US" sz="2400" dirty="0" smtClean="0"/>
          </a:p>
          <a:p>
            <a:pPr marL="914400" lvl="1" indent="-514350">
              <a:buFont typeface="+mj-lt"/>
              <a:buAutoNum type="arabicPeriod"/>
            </a:pPr>
            <a:r>
              <a:rPr lang="en-US" sz="2400" dirty="0" smtClean="0"/>
              <a:t>The </a:t>
            </a:r>
            <a:r>
              <a:rPr lang="en-US" sz="2400" dirty="0"/>
              <a:t>extent to which each technique is effective against specific threats, avoids interference with legitimate activity, is easily deployed, and is currently deployed</a:t>
            </a:r>
            <a:r>
              <a:rPr lang="en-US" sz="2400" dirty="0" smtClean="0"/>
              <a:t>.</a:t>
            </a:r>
          </a:p>
          <a:p>
            <a:pPr marL="914400" lvl="1" indent="-514350">
              <a:buFont typeface="+mj-lt"/>
              <a:buAutoNum type="arabicPeriod"/>
            </a:pPr>
            <a:endParaRPr lang="en-US" sz="2400" dirty="0"/>
          </a:p>
          <a:p>
            <a:pPr marL="0" indent="0">
              <a:buNone/>
            </a:pPr>
            <a:r>
              <a:rPr lang="en-US" b="1" dirty="0" smtClean="0"/>
              <a:t>Working Group Deliverable:</a:t>
            </a:r>
          </a:p>
          <a:p>
            <a:r>
              <a:rPr lang="en-US" dirty="0"/>
              <a:t>Prepare and present recommended security best practices for Wi-Fi operators, users, and consumers. – March 2017</a:t>
            </a:r>
          </a:p>
          <a:p>
            <a:pPr marL="0" indent="0">
              <a:buNone/>
            </a:pPr>
            <a:r>
              <a:rPr lang="en-US" dirty="0" smtClean="0"/>
              <a:t> </a:t>
            </a: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half" idx="1"/>
          </p:nvPr>
        </p:nvSpPr>
        <p:spPr>
          <a:xfrm>
            <a:off x="457200" y="1600200"/>
            <a:ext cx="2768600" cy="4525963"/>
          </a:xfrm>
        </p:spPr>
        <p:txBody>
          <a:bodyPr/>
          <a:lstStyle/>
          <a:p>
            <a:pPr marL="231775" indent="-231775" eaLnBrk="1" hangingPunct="1">
              <a:lnSpc>
                <a:spcPct val="90000"/>
              </a:lnSpc>
              <a:spcBef>
                <a:spcPts val="0"/>
              </a:spcBef>
              <a:spcAft>
                <a:spcPts val="600"/>
              </a:spcAft>
            </a:pPr>
            <a:r>
              <a:rPr lang="en-US" sz="2000" dirty="0" smtClean="0">
                <a:ea typeface="ＭＳ Ｐゴシック" pitchFamily="34" charset="-128"/>
              </a:rPr>
              <a:t>WG9 Chair: </a:t>
            </a:r>
          </a:p>
          <a:p>
            <a:pPr marL="631825" lvl="1" indent="-231775" eaLnBrk="1" hangingPunct="1">
              <a:lnSpc>
                <a:spcPct val="90000"/>
              </a:lnSpc>
              <a:spcBef>
                <a:spcPts val="0"/>
              </a:spcBef>
              <a:spcAft>
                <a:spcPts val="600"/>
              </a:spcAft>
            </a:pPr>
            <a:r>
              <a:rPr lang="en-US" sz="1600" dirty="0" smtClean="0">
                <a:ea typeface="ＭＳ Ｐゴシック" pitchFamily="34" charset="-128"/>
              </a:rPr>
              <a:t>Brian K. Daly, AT&amp;T</a:t>
            </a:r>
          </a:p>
          <a:p>
            <a:pPr marL="231775" indent="-231775" eaLnBrk="1" hangingPunct="1">
              <a:lnSpc>
                <a:spcPct val="90000"/>
              </a:lnSpc>
              <a:spcBef>
                <a:spcPts val="0"/>
              </a:spcBef>
              <a:spcAft>
                <a:spcPts val="600"/>
              </a:spcAft>
            </a:pPr>
            <a:endParaRPr lang="en-US" sz="2000" dirty="0">
              <a:ea typeface="ＭＳ Ｐゴシック" pitchFamily="34" charset="-128"/>
            </a:endParaRPr>
          </a:p>
          <a:p>
            <a:pPr marL="231775" indent="-231775" eaLnBrk="1" hangingPunct="1">
              <a:lnSpc>
                <a:spcPct val="90000"/>
              </a:lnSpc>
              <a:spcBef>
                <a:spcPts val="0"/>
              </a:spcBef>
              <a:spcAft>
                <a:spcPts val="600"/>
              </a:spcAft>
            </a:pPr>
            <a:r>
              <a:rPr lang="en-US" sz="2000" dirty="0" smtClean="0">
                <a:ea typeface="ＭＳ Ｐゴシック" pitchFamily="34" charset="-128"/>
              </a:rPr>
              <a:t>FCC Liaisons:</a:t>
            </a:r>
          </a:p>
          <a:p>
            <a:pPr marL="631825" lvl="1" indent="-231775" eaLnBrk="1" hangingPunct="1">
              <a:lnSpc>
                <a:spcPct val="90000"/>
              </a:lnSpc>
              <a:spcBef>
                <a:spcPts val="0"/>
              </a:spcBef>
              <a:spcAft>
                <a:spcPts val="600"/>
              </a:spcAft>
            </a:pPr>
            <a:r>
              <a:rPr lang="en-US" sz="1600" dirty="0" smtClean="0">
                <a:ea typeface="ＭＳ Ｐゴシック" pitchFamily="34" charset="-128"/>
              </a:rPr>
              <a:t>Peter </a:t>
            </a:r>
            <a:r>
              <a:rPr lang="en-US" sz="1600" dirty="0" err="1" smtClean="0">
                <a:ea typeface="ＭＳ Ｐゴシック" pitchFamily="34" charset="-128"/>
              </a:rPr>
              <a:t>Shroyer</a:t>
            </a:r>
            <a:endParaRPr lang="en-US" sz="1600" dirty="0" smtClean="0">
              <a:ea typeface="ＭＳ Ｐゴシック" pitchFamily="34" charset="-128"/>
            </a:endParaRPr>
          </a:p>
          <a:p>
            <a:pPr marL="631825" lvl="1" indent="-231775" eaLnBrk="1" hangingPunct="1">
              <a:lnSpc>
                <a:spcPct val="90000"/>
              </a:lnSpc>
              <a:spcBef>
                <a:spcPts val="0"/>
              </a:spcBef>
              <a:spcAft>
                <a:spcPts val="600"/>
              </a:spcAft>
            </a:pPr>
            <a:r>
              <a:rPr lang="en-US" sz="1600" dirty="0" smtClean="0">
                <a:ea typeface="ＭＳ Ｐゴシック" pitchFamily="34" charset="-128"/>
              </a:rPr>
              <a:t>Kurian Jacob</a:t>
            </a:r>
          </a:p>
          <a:p>
            <a:pPr marL="631825" lvl="1" indent="-231775" eaLnBrk="1" hangingPunct="1">
              <a:lnSpc>
                <a:spcPct val="90000"/>
              </a:lnSpc>
              <a:spcBef>
                <a:spcPts val="0"/>
              </a:spcBef>
              <a:spcAft>
                <a:spcPts val="600"/>
              </a:spcAft>
            </a:pPr>
            <a:endParaRPr lang="en-US" sz="1600" dirty="0">
              <a:ea typeface="ＭＳ Ｐゴシック" pitchFamily="34" charset="-128"/>
            </a:endParaRPr>
          </a:p>
          <a:p>
            <a:pPr marL="231775" indent="-231775" eaLnBrk="1" hangingPunct="1">
              <a:lnSpc>
                <a:spcPct val="90000"/>
              </a:lnSpc>
              <a:spcBef>
                <a:spcPts val="0"/>
              </a:spcBef>
              <a:spcAft>
                <a:spcPts val="600"/>
              </a:spcAft>
            </a:pPr>
            <a:r>
              <a:rPr lang="en-US" sz="2000" dirty="0" smtClean="0">
                <a:ea typeface="ＭＳ Ｐゴシック" pitchFamily="34" charset="-128"/>
              </a:rPr>
              <a:t>WG Editor</a:t>
            </a:r>
          </a:p>
          <a:p>
            <a:pPr marL="631825" lvl="1" indent="-231775" eaLnBrk="1" hangingPunct="1">
              <a:lnSpc>
                <a:spcPct val="90000"/>
              </a:lnSpc>
              <a:spcBef>
                <a:spcPts val="0"/>
              </a:spcBef>
              <a:spcAft>
                <a:spcPts val="600"/>
              </a:spcAft>
            </a:pPr>
            <a:r>
              <a:rPr lang="en-US" sz="1600" dirty="0" smtClean="0">
                <a:ea typeface="ＭＳ Ｐゴシック" pitchFamily="34" charset="-128"/>
              </a:rPr>
              <a:t>DeWayne Sennett, AT&amp;T</a:t>
            </a:r>
            <a:endParaRPr lang="en-US" sz="1600" dirty="0">
              <a:ea typeface="ＭＳ Ｐゴシック" pitchFamily="34" charset="-128"/>
            </a:endParaRPr>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3117684814"/>
              </p:ext>
            </p:extLst>
          </p:nvPr>
        </p:nvGraphicFramePr>
        <p:xfrm>
          <a:off x="3225800" y="1042804"/>
          <a:ext cx="5435600" cy="5447652"/>
        </p:xfrm>
        <a:graphic>
          <a:graphicData uri="http://schemas.openxmlformats.org/drawingml/2006/table">
            <a:tbl>
              <a:tblPr>
                <a:tableStyleId>{5C22544A-7EE6-4342-B048-85BDC9FD1C3A}</a:tableStyleId>
              </a:tblPr>
              <a:tblGrid>
                <a:gridCol w="2097951"/>
                <a:gridCol w="3337649"/>
              </a:tblGrid>
              <a:tr h="259412">
                <a:tc>
                  <a:txBody>
                    <a:bodyPr/>
                    <a:lstStyle/>
                    <a:p>
                      <a:pPr algn="l" fontAlgn="b"/>
                      <a:r>
                        <a:rPr lang="en-US" sz="1200" b="1" u="none" strike="noStrike" dirty="0">
                          <a:effectLst/>
                        </a:rPr>
                        <a:t>NAME</a:t>
                      </a:r>
                      <a:endParaRPr lang="en-US" sz="1200" b="1" i="0" u="none" strike="noStrike" dirty="0">
                        <a:solidFill>
                          <a:srgbClr val="000000"/>
                        </a:solidFill>
                        <a:effectLst/>
                        <a:latin typeface="Arial Black"/>
                      </a:endParaRPr>
                    </a:p>
                  </a:txBody>
                  <a:tcPr marL="6420" marR="6420" marT="6420" marB="0" anchor="b"/>
                </a:tc>
                <a:tc>
                  <a:txBody>
                    <a:bodyPr/>
                    <a:lstStyle/>
                    <a:p>
                      <a:pPr algn="l" fontAlgn="b"/>
                      <a:r>
                        <a:rPr lang="en-US" sz="1200" b="1" u="none" strike="noStrike" dirty="0" smtClean="0">
                          <a:effectLst/>
                        </a:rPr>
                        <a:t>COMPANY/AFFILIATION</a:t>
                      </a:r>
                      <a:endParaRPr lang="en-US" sz="1200" b="1" i="0" u="none" strike="noStrike" dirty="0">
                        <a:solidFill>
                          <a:srgbClr val="000000"/>
                        </a:solidFill>
                        <a:effectLst/>
                        <a:latin typeface="Arial Black"/>
                      </a:endParaRPr>
                    </a:p>
                  </a:txBody>
                  <a:tcPr marL="6420" marR="6420" marT="6420" marB="0" anchor="b"/>
                </a:tc>
              </a:tr>
              <a:tr h="259412">
                <a:tc>
                  <a:txBody>
                    <a:bodyPr/>
                    <a:lstStyle/>
                    <a:p>
                      <a:pPr algn="l" fontAlgn="ctr"/>
                      <a:r>
                        <a:rPr lang="en-US" sz="1200" u="none" strike="noStrike" dirty="0">
                          <a:effectLst/>
                        </a:rPr>
                        <a:t>Paul Hancock</a:t>
                      </a:r>
                      <a:endParaRPr lang="en-US" sz="1200" b="0" i="0" u="none" strike="noStrike" dirty="0">
                        <a:solidFill>
                          <a:srgbClr val="000000"/>
                        </a:solidFill>
                        <a:effectLst/>
                        <a:latin typeface="Times New Roman"/>
                      </a:endParaRPr>
                    </a:p>
                  </a:txBody>
                  <a:tcPr marL="6420" marR="6420" marT="6420" marB="0" anchor="ctr"/>
                </a:tc>
                <a:tc>
                  <a:txBody>
                    <a:bodyPr/>
                    <a:lstStyle/>
                    <a:p>
                      <a:pPr algn="l" fontAlgn="b"/>
                      <a:r>
                        <a:rPr lang="en-US" sz="1200" u="none" strike="noStrike" dirty="0">
                          <a:effectLst/>
                        </a:rPr>
                        <a:t>AT&amp;T Services, Inc.</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Robert Mayer</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err="1">
                          <a:effectLst/>
                        </a:rPr>
                        <a:t>USTelecom</a:t>
                      </a:r>
                      <a:r>
                        <a:rPr lang="en-US" sz="1200" u="none" strike="noStrike" dirty="0">
                          <a:effectLst/>
                        </a:rPr>
                        <a:t> Association</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Phil Levis</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a:effectLst/>
                        </a:rPr>
                        <a:t>Stanford</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Jon Green</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a:effectLst/>
                        </a:rPr>
                        <a:t>Aruba </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b="0" i="0" u="none" strike="noStrike" dirty="0">
                          <a:solidFill>
                            <a:srgbClr val="000000"/>
                          </a:solidFill>
                          <a:effectLst/>
                          <a:latin typeface="+mn-lt"/>
                        </a:rPr>
                        <a:t>Mohammad Khaled</a:t>
                      </a:r>
                    </a:p>
                  </a:txBody>
                  <a:tcPr marL="9525" marR="9525" marT="9525" marB="0" anchor="b"/>
                </a:tc>
                <a:tc>
                  <a:txBody>
                    <a:bodyPr/>
                    <a:lstStyle/>
                    <a:p>
                      <a:pPr algn="l" fontAlgn="b"/>
                      <a:r>
                        <a:rPr lang="en-US" sz="1200" b="0" i="0" u="none" strike="noStrike" dirty="0">
                          <a:solidFill>
                            <a:srgbClr val="000000"/>
                          </a:solidFill>
                          <a:effectLst/>
                          <a:latin typeface="+mn-lt"/>
                        </a:rPr>
                        <a:t>Nokia</a:t>
                      </a:r>
                    </a:p>
                  </a:txBody>
                  <a:tcPr marL="9525" marR="9525" marT="9525" marB="0" anchor="b"/>
                </a:tc>
              </a:tr>
              <a:tr h="259412">
                <a:tc>
                  <a:txBody>
                    <a:bodyPr/>
                    <a:lstStyle/>
                    <a:p>
                      <a:pPr algn="l" fontAlgn="b"/>
                      <a:r>
                        <a:rPr lang="en-US" sz="1200" u="none" strike="noStrike" dirty="0">
                          <a:effectLst/>
                        </a:rPr>
                        <a:t>Stephen Orr</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a:effectLst/>
                        </a:rPr>
                        <a:t>Cisco</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Bing Yang</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err="1">
                          <a:effectLst/>
                        </a:rPr>
                        <a:t>Uconn</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Miles Green</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a:effectLst/>
                        </a:rPr>
                        <a:t>Intersection (</a:t>
                      </a:r>
                      <a:r>
                        <a:rPr lang="en-US" sz="1200" u="none" strike="noStrike" dirty="0" err="1">
                          <a:effectLst/>
                        </a:rPr>
                        <a:t>LinkNYC</a:t>
                      </a:r>
                      <a:r>
                        <a:rPr lang="en-US" sz="1200" u="none" strike="noStrike" dirty="0">
                          <a:effectLst/>
                        </a:rPr>
                        <a:t>)</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David Savage</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a:effectLst/>
                        </a:rPr>
                        <a:t>Boeing</a:t>
                      </a:r>
                      <a:endParaRPr lang="en-US" sz="1200" b="0" i="0" u="none" strike="noStrike">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Pat Walsh</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dirty="0" err="1">
                          <a:effectLst/>
                        </a:rPr>
                        <a:t>Gogo</a:t>
                      </a:r>
                      <a:r>
                        <a:rPr lang="en-US" sz="1200" u="none" strike="noStrike" dirty="0">
                          <a:effectLst/>
                        </a:rPr>
                        <a:t> Inflight</a:t>
                      </a:r>
                      <a:endParaRPr lang="en-US" sz="1200" b="0" i="0" u="none" strike="noStrike" dirty="0">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Joe McManus</a:t>
                      </a:r>
                      <a:endParaRPr lang="en-US" sz="1200" b="0" i="0" u="none" strike="noStrike" dirty="0">
                        <a:solidFill>
                          <a:srgbClr val="000000"/>
                        </a:solidFill>
                        <a:effectLst/>
                        <a:latin typeface="Times New Roman"/>
                      </a:endParaRPr>
                    </a:p>
                  </a:txBody>
                  <a:tcPr marL="6420" marR="6420" marT="6420" marB="0" anchor="b"/>
                </a:tc>
                <a:tc>
                  <a:txBody>
                    <a:bodyPr/>
                    <a:lstStyle/>
                    <a:p>
                      <a:pPr algn="l" fontAlgn="b"/>
                      <a:r>
                        <a:rPr lang="en-US" sz="1200" u="none" strike="noStrike">
                          <a:effectLst/>
                        </a:rPr>
                        <a:t>CU Boulder</a:t>
                      </a:r>
                      <a:endParaRPr lang="en-US" sz="1200" b="0" i="0" u="none" strike="noStrike">
                        <a:solidFill>
                          <a:srgbClr val="000000"/>
                        </a:solidFill>
                        <a:effectLst/>
                        <a:latin typeface="Times New Roman"/>
                      </a:endParaRPr>
                    </a:p>
                  </a:txBody>
                  <a:tcPr marL="6420" marR="6420" marT="6420" marB="0" anchor="b"/>
                </a:tc>
              </a:tr>
              <a:tr h="259412">
                <a:tc>
                  <a:txBody>
                    <a:bodyPr/>
                    <a:lstStyle/>
                    <a:p>
                      <a:pPr algn="l" fontAlgn="b"/>
                      <a:r>
                        <a:rPr lang="en-US" sz="1200" u="none" strike="noStrike" dirty="0">
                          <a:effectLst/>
                        </a:rPr>
                        <a:t>Craig Cowden</a:t>
                      </a:r>
                      <a:endParaRPr lang="en-US" sz="1200" b="0" i="0" u="none" strike="noStrike" dirty="0">
                        <a:solidFill>
                          <a:srgbClr val="000000"/>
                        </a:solidFill>
                        <a:effectLst/>
                        <a:latin typeface="Calibri"/>
                      </a:endParaRPr>
                    </a:p>
                  </a:txBody>
                  <a:tcPr marL="6420" marR="6420" marT="6420" marB="0" anchor="b"/>
                </a:tc>
                <a:tc>
                  <a:txBody>
                    <a:bodyPr/>
                    <a:lstStyle/>
                    <a:p>
                      <a:pPr algn="l" fontAlgn="b"/>
                      <a:r>
                        <a:rPr lang="en-US" sz="1200" u="none" strike="noStrike" dirty="0">
                          <a:effectLst/>
                        </a:rPr>
                        <a:t>Charter Communications</a:t>
                      </a:r>
                      <a:endParaRPr lang="en-US" sz="1200" b="0" i="0" u="none" strike="noStrike" dirty="0">
                        <a:solidFill>
                          <a:srgbClr val="000000"/>
                        </a:solidFill>
                        <a:effectLst/>
                        <a:latin typeface="Calibri"/>
                      </a:endParaRPr>
                    </a:p>
                  </a:txBody>
                  <a:tcPr marL="6420" marR="6420" marT="6420" marB="0" anchor="b"/>
                </a:tc>
              </a:tr>
              <a:tr h="259412">
                <a:tc>
                  <a:txBody>
                    <a:bodyPr/>
                    <a:lstStyle/>
                    <a:p>
                      <a:pPr algn="l" fontAlgn="b"/>
                      <a:r>
                        <a:rPr lang="en-US" sz="1200" u="none" strike="noStrike" dirty="0">
                          <a:effectLst/>
                        </a:rPr>
                        <a:t>Jesse Walker</a:t>
                      </a:r>
                      <a:endParaRPr lang="en-US" sz="1200" b="0" i="0" u="none" strike="noStrike" dirty="0">
                        <a:solidFill>
                          <a:srgbClr val="000000"/>
                        </a:solidFill>
                        <a:effectLst/>
                        <a:latin typeface="Calibri"/>
                      </a:endParaRPr>
                    </a:p>
                  </a:txBody>
                  <a:tcPr marL="6420" marR="6420" marT="6420" marB="0" anchor="b"/>
                </a:tc>
                <a:tc>
                  <a:txBody>
                    <a:bodyPr/>
                    <a:lstStyle/>
                    <a:p>
                      <a:pPr algn="l" fontAlgn="b"/>
                      <a:r>
                        <a:rPr lang="en-US" sz="1200" u="none" strike="noStrike" dirty="0">
                          <a:effectLst/>
                        </a:rPr>
                        <a:t>Intel</a:t>
                      </a:r>
                      <a:endParaRPr lang="en-US" sz="1200" b="0" i="0" u="none" strike="noStrike" dirty="0">
                        <a:solidFill>
                          <a:srgbClr val="000000"/>
                        </a:solidFill>
                        <a:effectLst/>
                        <a:latin typeface="Calibri"/>
                      </a:endParaRPr>
                    </a:p>
                  </a:txBody>
                  <a:tcPr marL="6420" marR="6420" marT="6420" marB="0" anchor="b"/>
                </a:tc>
              </a:tr>
              <a:tr h="259412">
                <a:tc>
                  <a:txBody>
                    <a:bodyPr/>
                    <a:lstStyle/>
                    <a:p>
                      <a:pPr algn="l" fontAlgn="b"/>
                      <a:r>
                        <a:rPr lang="en-US" sz="1200" u="none" strike="noStrike" dirty="0">
                          <a:effectLst/>
                        </a:rPr>
                        <a:t>Jose </a:t>
                      </a:r>
                      <a:r>
                        <a:rPr lang="en-US" sz="1200" u="none" strike="noStrike" dirty="0" err="1">
                          <a:effectLst/>
                        </a:rPr>
                        <a:t>Jiminez</a:t>
                      </a:r>
                      <a:endParaRPr lang="en-US" sz="1200" b="0" i="0" u="none" strike="noStrike" dirty="0">
                        <a:solidFill>
                          <a:srgbClr val="000000"/>
                        </a:solidFill>
                        <a:effectLst/>
                        <a:latin typeface="Calibri"/>
                      </a:endParaRPr>
                    </a:p>
                  </a:txBody>
                  <a:tcPr marL="6420" marR="6420" marT="6420" marB="0" anchor="b"/>
                </a:tc>
                <a:tc>
                  <a:txBody>
                    <a:bodyPr/>
                    <a:lstStyle/>
                    <a:p>
                      <a:pPr algn="l" fontAlgn="b"/>
                      <a:r>
                        <a:rPr lang="en-US" sz="1200" u="none" strike="noStrike" dirty="0">
                          <a:effectLst/>
                        </a:rPr>
                        <a:t>Cox</a:t>
                      </a:r>
                      <a:endParaRPr lang="en-US" sz="1200" b="0" i="0" u="none" strike="noStrike" dirty="0">
                        <a:solidFill>
                          <a:srgbClr val="000000"/>
                        </a:solidFill>
                        <a:effectLst/>
                        <a:latin typeface="Calibri"/>
                      </a:endParaRPr>
                    </a:p>
                  </a:txBody>
                  <a:tcPr marL="6420" marR="6420" marT="6420" marB="0" anchor="b"/>
                </a:tc>
              </a:tr>
              <a:tr h="259412">
                <a:tc>
                  <a:txBody>
                    <a:bodyPr/>
                    <a:lstStyle/>
                    <a:p>
                      <a:pPr algn="l" fontAlgn="b"/>
                      <a:r>
                        <a:rPr lang="en-US" sz="1200" u="none" strike="noStrike" dirty="0">
                          <a:effectLst/>
                          <a:latin typeface="+mn-lt"/>
                        </a:rPr>
                        <a:t>Brian Scarpelli</a:t>
                      </a:r>
                      <a:endParaRPr lang="en-US" sz="1200" b="0" i="0" u="none" strike="noStrike" dirty="0">
                        <a:solidFill>
                          <a:srgbClr val="000000"/>
                        </a:solidFill>
                        <a:effectLst/>
                        <a:latin typeface="+mn-lt"/>
                      </a:endParaRPr>
                    </a:p>
                  </a:txBody>
                  <a:tcPr marL="6420" marR="6420" marT="6420" marB="0" anchor="b"/>
                </a:tc>
                <a:tc>
                  <a:txBody>
                    <a:bodyPr/>
                    <a:lstStyle/>
                    <a:p>
                      <a:pPr algn="l" fontAlgn="b"/>
                      <a:r>
                        <a:rPr lang="en-US" sz="1200" u="none" strike="noStrike" dirty="0" smtClean="0">
                          <a:effectLst/>
                          <a:latin typeface="+mn-lt"/>
                        </a:rPr>
                        <a:t>ACT</a:t>
                      </a:r>
                      <a:endParaRPr lang="en-US" sz="1200" b="0" i="0" u="none" strike="noStrike" dirty="0">
                        <a:solidFill>
                          <a:srgbClr val="000000"/>
                        </a:solidFill>
                        <a:effectLst/>
                        <a:latin typeface="+mn-lt"/>
                      </a:endParaRPr>
                    </a:p>
                  </a:txBody>
                  <a:tcPr marL="6420" marR="6420" marT="6420" marB="0" anchor="b"/>
                </a:tc>
              </a:tr>
              <a:tr h="259412">
                <a:tc>
                  <a:txBody>
                    <a:bodyPr/>
                    <a:lstStyle/>
                    <a:p>
                      <a:pPr algn="l" fontAlgn="b"/>
                      <a:r>
                        <a:rPr lang="en-US" sz="1200" b="0" i="0" u="none" strike="noStrike" dirty="0">
                          <a:solidFill>
                            <a:srgbClr val="000000"/>
                          </a:solidFill>
                          <a:effectLst/>
                          <a:latin typeface="+mn-lt"/>
                        </a:rPr>
                        <a:t>Scott Craighead</a:t>
                      </a:r>
                    </a:p>
                  </a:txBody>
                  <a:tcPr marL="9525" marR="9525" marT="9525" marB="0" anchor="b"/>
                </a:tc>
                <a:tc>
                  <a:txBody>
                    <a:bodyPr/>
                    <a:lstStyle/>
                    <a:p>
                      <a:pPr algn="l" fontAlgn="b"/>
                      <a:r>
                        <a:rPr lang="en-US" sz="1200" b="0" i="0" u="none" strike="noStrike" dirty="0" smtClean="0">
                          <a:solidFill>
                            <a:srgbClr val="000000"/>
                          </a:solidFill>
                          <a:effectLst/>
                          <a:latin typeface="+mn-lt"/>
                        </a:rPr>
                        <a:t>IAEE</a:t>
                      </a:r>
                      <a:endParaRPr lang="en-US" sz="1200" b="0" i="0" u="none" strike="noStrike" dirty="0">
                        <a:solidFill>
                          <a:srgbClr val="000000"/>
                        </a:solidFill>
                        <a:effectLst/>
                        <a:latin typeface="+mn-lt"/>
                      </a:endParaRPr>
                    </a:p>
                  </a:txBody>
                  <a:tcPr marL="9525" marR="9525" marT="9525" marB="0" anchor="b"/>
                </a:tc>
              </a:tr>
              <a:tr h="259412">
                <a:tc>
                  <a:txBody>
                    <a:bodyPr/>
                    <a:lstStyle/>
                    <a:p>
                      <a:pPr algn="l" fontAlgn="b"/>
                      <a:r>
                        <a:rPr lang="en-US" sz="1200" b="0" i="0" u="none" strike="noStrike" dirty="0">
                          <a:solidFill>
                            <a:srgbClr val="000000"/>
                          </a:solidFill>
                          <a:effectLst/>
                          <a:latin typeface="+mn-lt"/>
                        </a:rPr>
                        <a:t>Sameer Khan                 </a:t>
                      </a:r>
                    </a:p>
                  </a:txBody>
                  <a:tcPr marL="9525" marR="9525" marT="9525" marB="0" anchor="b"/>
                </a:tc>
                <a:tc>
                  <a:txBody>
                    <a:bodyPr/>
                    <a:lstStyle/>
                    <a:p>
                      <a:pPr algn="l" fontAlgn="b"/>
                      <a:r>
                        <a:rPr lang="en-US" sz="1200" b="0" i="0" u="none" strike="noStrike" dirty="0">
                          <a:solidFill>
                            <a:srgbClr val="000000"/>
                          </a:solidFill>
                          <a:effectLst/>
                          <a:latin typeface="+mn-lt"/>
                        </a:rPr>
                        <a:t>Sprint</a:t>
                      </a:r>
                    </a:p>
                  </a:txBody>
                  <a:tcPr marL="9525" marR="9525" marT="9525" marB="0" anchor="b"/>
                </a:tc>
              </a:tr>
              <a:tr h="259412">
                <a:tc>
                  <a:txBody>
                    <a:bodyPr/>
                    <a:lstStyle/>
                    <a:p>
                      <a:pPr algn="l" fontAlgn="b"/>
                      <a:r>
                        <a:rPr lang="en-US" sz="1200" b="0" i="0" u="none" strike="noStrike" dirty="0" smtClean="0">
                          <a:solidFill>
                            <a:srgbClr val="000000"/>
                          </a:solidFill>
                          <a:effectLst/>
                          <a:latin typeface="+mn-lt"/>
                        </a:rPr>
                        <a:t>Mark S.  Sims</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err="1" smtClean="0">
                          <a:solidFill>
                            <a:srgbClr val="000000"/>
                          </a:solidFill>
                          <a:effectLst/>
                          <a:latin typeface="+mn-lt"/>
                        </a:rPr>
                        <a:t>Javits</a:t>
                      </a:r>
                      <a:r>
                        <a:rPr lang="en-US" sz="1200" b="0" i="0" u="none" strike="noStrike" dirty="0" smtClean="0">
                          <a:solidFill>
                            <a:srgbClr val="000000"/>
                          </a:solidFill>
                          <a:effectLst/>
                          <a:latin typeface="+mn-lt"/>
                        </a:rPr>
                        <a:t> Convention Center</a:t>
                      </a:r>
                      <a:endParaRPr lang="en-US" sz="1200" b="0" i="0" u="none" strike="noStrike" dirty="0">
                        <a:solidFill>
                          <a:srgbClr val="000000"/>
                        </a:solidFill>
                        <a:effectLst/>
                        <a:latin typeface="+mn-lt"/>
                      </a:endParaRPr>
                    </a:p>
                  </a:txBody>
                  <a:tcPr marL="9525" marR="9525" marT="9525" marB="0" anchor="b"/>
                </a:tc>
              </a:tr>
              <a:tr h="259412">
                <a:tc>
                  <a:txBody>
                    <a:bodyPr/>
                    <a:lstStyle/>
                    <a:p>
                      <a:pPr algn="l" fontAlgn="b"/>
                      <a:r>
                        <a:rPr lang="en-US" sz="1200" b="0" i="0" u="none" strike="noStrike" dirty="0" smtClean="0">
                          <a:solidFill>
                            <a:srgbClr val="000000"/>
                          </a:solidFill>
                          <a:effectLst/>
                          <a:latin typeface="+mn-lt"/>
                        </a:rPr>
                        <a:t>Mark Haley</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smtClean="0">
                          <a:solidFill>
                            <a:srgbClr val="000000"/>
                          </a:solidFill>
                          <a:effectLst/>
                          <a:latin typeface="+mn-lt"/>
                        </a:rPr>
                        <a:t>Smart City</a:t>
                      </a:r>
                      <a:endParaRPr lang="en-US" sz="1200" b="0" i="0" u="none" strike="noStrike" dirty="0">
                        <a:solidFill>
                          <a:srgbClr val="000000"/>
                        </a:solidFill>
                        <a:effectLst/>
                        <a:latin typeface="+mn-lt"/>
                      </a:endParaRPr>
                    </a:p>
                  </a:txBody>
                  <a:tcPr marL="9525" marR="9525" marT="9525" marB="0" anchor="b"/>
                </a:tc>
              </a:tr>
              <a:tr h="259412">
                <a:tc>
                  <a:txBody>
                    <a:bodyPr/>
                    <a:lstStyle/>
                    <a:p>
                      <a:pPr algn="l" fontAlgn="b"/>
                      <a:r>
                        <a:rPr lang="en-US" sz="1200" b="0" i="0" u="none" strike="noStrike" dirty="0" smtClean="0">
                          <a:solidFill>
                            <a:srgbClr val="000000"/>
                          </a:solidFill>
                          <a:effectLst/>
                          <a:latin typeface="+mn-lt"/>
                        </a:rPr>
                        <a:t>Brad </a:t>
                      </a:r>
                      <a:r>
                        <a:rPr lang="en-US" sz="1200" b="0" i="0" u="none" strike="noStrike" dirty="0" err="1" smtClean="0">
                          <a:solidFill>
                            <a:srgbClr val="000000"/>
                          </a:solidFill>
                          <a:effectLst/>
                          <a:latin typeface="+mn-lt"/>
                        </a:rPr>
                        <a:t>Mayne</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smtClean="0">
                          <a:solidFill>
                            <a:srgbClr val="000000"/>
                          </a:solidFill>
                          <a:effectLst/>
                          <a:latin typeface="+mn-lt"/>
                        </a:rPr>
                        <a:t>International Association of Venue Management</a:t>
                      </a:r>
                      <a:endParaRPr lang="en-US" sz="1200" b="0" i="0" u="none" strike="noStrike" dirty="0">
                        <a:solidFill>
                          <a:srgbClr val="000000"/>
                        </a:solidFill>
                        <a:effectLst/>
                        <a:latin typeface="+mn-lt"/>
                      </a:endParaRPr>
                    </a:p>
                  </a:txBody>
                  <a:tcPr marL="9525" marR="9525" marT="9525" marB="0" anchor="b"/>
                </a:tc>
              </a:tr>
            </a:tbl>
          </a:graphicData>
        </a:graphic>
      </p:graphicFrame>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7172" name="Title 1"/>
          <p:cNvSpPr>
            <a:spLocks/>
          </p:cNvSpPr>
          <p:nvPr/>
        </p:nvSpPr>
        <p:spPr bwMode="auto">
          <a:xfrm>
            <a:off x="609600" y="128175"/>
            <a:ext cx="8229600" cy="767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WG9 Membership</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753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5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824440" y="1375849"/>
            <a:ext cx="7862360" cy="4019111"/>
          </a:xfrm>
        </p:spPr>
        <p:txBody>
          <a:bodyPr/>
          <a:lstStyle/>
          <a:p>
            <a:pPr marL="231775" indent="-231775" eaLnBrk="1" hangingPunct="1">
              <a:lnSpc>
                <a:spcPct val="90000"/>
              </a:lnSpc>
              <a:spcBef>
                <a:spcPts val="0"/>
              </a:spcBef>
              <a:spcAft>
                <a:spcPts val="600"/>
              </a:spcAft>
            </a:pPr>
            <a:r>
              <a:rPr lang="en-US" dirty="0">
                <a:ea typeface="ＭＳ Ｐゴシック" pitchFamily="34" charset="-128"/>
              </a:rPr>
              <a:t>Work </a:t>
            </a:r>
            <a:r>
              <a:rPr lang="en-US" dirty="0" smtClean="0">
                <a:ea typeface="ＭＳ Ｐゴシック" pitchFamily="34" charset="-128"/>
              </a:rPr>
              <a:t>in progress </a:t>
            </a:r>
            <a:r>
              <a:rPr lang="en-US" dirty="0">
                <a:ea typeface="ＭＳ Ｐゴシック" pitchFamily="34" charset="-128"/>
              </a:rPr>
              <a:t>on </a:t>
            </a:r>
            <a:r>
              <a:rPr lang="en-US" dirty="0" smtClean="0">
                <a:ea typeface="ＭＳ Ｐゴシック" pitchFamily="34" charset="-128"/>
              </a:rPr>
              <a:t>the deliverable</a:t>
            </a:r>
          </a:p>
          <a:p>
            <a:pPr marL="631825" lvl="1" indent="-231775" eaLnBrk="1" hangingPunct="1">
              <a:lnSpc>
                <a:spcPct val="90000"/>
              </a:lnSpc>
              <a:spcBef>
                <a:spcPts val="0"/>
              </a:spcBef>
              <a:spcAft>
                <a:spcPts val="600"/>
              </a:spcAft>
            </a:pPr>
            <a:r>
              <a:rPr lang="en-US" sz="2000" dirty="0" smtClean="0">
                <a:ea typeface="ＭＳ Ｐゴシック" pitchFamily="34" charset="-128"/>
              </a:rPr>
              <a:t>Outline developed</a:t>
            </a:r>
          </a:p>
          <a:p>
            <a:pPr marL="631825" lvl="1" indent="-231775" eaLnBrk="1" hangingPunct="1">
              <a:lnSpc>
                <a:spcPct val="90000"/>
              </a:lnSpc>
              <a:spcBef>
                <a:spcPts val="0"/>
              </a:spcBef>
              <a:spcAft>
                <a:spcPts val="600"/>
              </a:spcAft>
            </a:pPr>
            <a:r>
              <a:rPr lang="en-US" sz="2000" dirty="0" smtClean="0">
                <a:ea typeface="ＭＳ Ｐゴシック" pitchFamily="34" charset="-128"/>
              </a:rPr>
              <a:t>Contributions and discussions</a:t>
            </a:r>
          </a:p>
          <a:p>
            <a:pPr marL="1031875" lvl="2" indent="-231775" eaLnBrk="1" hangingPunct="1">
              <a:lnSpc>
                <a:spcPct val="90000"/>
              </a:lnSpc>
              <a:spcBef>
                <a:spcPts val="0"/>
              </a:spcBef>
              <a:spcAft>
                <a:spcPts val="600"/>
              </a:spcAft>
            </a:pPr>
            <a:r>
              <a:rPr lang="en-US" sz="1600" dirty="0" smtClean="0">
                <a:ea typeface="ＭＳ Ｐゴシック" pitchFamily="34" charset="-128"/>
              </a:rPr>
              <a:t>Biweekly calls</a:t>
            </a:r>
          </a:p>
          <a:p>
            <a:pPr marL="1031875" lvl="2" indent="-231775" eaLnBrk="1" hangingPunct="1">
              <a:lnSpc>
                <a:spcPct val="90000"/>
              </a:lnSpc>
              <a:spcBef>
                <a:spcPts val="0"/>
              </a:spcBef>
              <a:spcAft>
                <a:spcPts val="600"/>
              </a:spcAft>
            </a:pPr>
            <a:r>
              <a:rPr lang="en-US" sz="1600" dirty="0" smtClean="0">
                <a:ea typeface="ＭＳ Ｐゴシック" pitchFamily="34" charset="-128"/>
              </a:rPr>
              <a:t>Email </a:t>
            </a:r>
            <a:r>
              <a:rPr lang="en-US" sz="1600" dirty="0" smtClean="0">
                <a:ea typeface="ＭＳ Ｐゴシック" pitchFamily="34" charset="-128"/>
              </a:rPr>
              <a:t>discussions</a:t>
            </a:r>
          </a:p>
          <a:p>
            <a:pPr marL="631825" lvl="1" indent="-231775" eaLnBrk="1" hangingPunct="1">
              <a:lnSpc>
                <a:spcPct val="90000"/>
              </a:lnSpc>
              <a:spcBef>
                <a:spcPts val="0"/>
              </a:spcBef>
              <a:spcAft>
                <a:spcPts val="600"/>
              </a:spcAft>
            </a:pPr>
            <a:r>
              <a:rPr lang="en-US" sz="2000" dirty="0" smtClean="0">
                <a:ea typeface="ＭＳ Ｐゴシック" pitchFamily="34" charset="-128"/>
              </a:rPr>
              <a:t>Discussion include:</a:t>
            </a:r>
            <a:endParaRPr lang="en-US" sz="2000" dirty="0" smtClean="0">
              <a:ea typeface="ＭＳ Ｐゴシック" pitchFamily="34" charset="-128"/>
            </a:endParaRPr>
          </a:p>
          <a:p>
            <a:pPr marL="1031875" lvl="2" indent="-231775" eaLnBrk="1" hangingPunct="1">
              <a:lnSpc>
                <a:spcPct val="90000"/>
              </a:lnSpc>
              <a:spcBef>
                <a:spcPts val="0"/>
              </a:spcBef>
              <a:spcAft>
                <a:spcPts val="600"/>
              </a:spcAft>
            </a:pPr>
            <a:r>
              <a:rPr lang="en-US" sz="1600" dirty="0">
                <a:ea typeface="ＭＳ Ｐゴシック" pitchFamily="34" charset="-128"/>
              </a:rPr>
              <a:t>Use Cases &amp; potential Wi-Fi Security Threats</a:t>
            </a:r>
            <a:endParaRPr lang="en-US" sz="1600" dirty="0" smtClean="0">
              <a:ea typeface="ＭＳ Ｐゴシック" pitchFamily="34" charset="-128"/>
            </a:endParaRPr>
          </a:p>
          <a:p>
            <a:pPr marL="1031875" lvl="2" indent="-231775" eaLnBrk="1" hangingPunct="1">
              <a:lnSpc>
                <a:spcPct val="90000"/>
              </a:lnSpc>
              <a:spcBef>
                <a:spcPts val="0"/>
              </a:spcBef>
              <a:spcAft>
                <a:spcPts val="600"/>
              </a:spcAft>
            </a:pPr>
            <a:r>
              <a:rPr lang="en-US" sz="1600" dirty="0" smtClean="0">
                <a:ea typeface="ＭＳ Ｐゴシック" pitchFamily="34" charset="-128"/>
              </a:rPr>
              <a:t>Identifying </a:t>
            </a:r>
            <a:r>
              <a:rPr lang="en-US" sz="1600" dirty="0">
                <a:ea typeface="ＭＳ Ｐゴシック" pitchFamily="34" charset="-128"/>
              </a:rPr>
              <a:t>Potential Wi-Fi </a:t>
            </a:r>
            <a:r>
              <a:rPr lang="en-US" sz="1600" dirty="0" smtClean="0">
                <a:ea typeface="ＭＳ Ｐゴシック" pitchFamily="34" charset="-128"/>
              </a:rPr>
              <a:t>Adversaries</a:t>
            </a:r>
          </a:p>
          <a:p>
            <a:pPr marL="1031875" lvl="2" indent="-231775" eaLnBrk="1" hangingPunct="1">
              <a:lnSpc>
                <a:spcPct val="90000"/>
              </a:lnSpc>
              <a:spcBef>
                <a:spcPts val="0"/>
              </a:spcBef>
              <a:spcAft>
                <a:spcPts val="600"/>
              </a:spcAft>
            </a:pPr>
            <a:r>
              <a:rPr lang="en-US" sz="1600" dirty="0">
                <a:ea typeface="ＭＳ Ｐゴシック" pitchFamily="34" charset="-128"/>
              </a:rPr>
              <a:t>Wi-Fi Adversaries Can Inflict Damage Against a </a:t>
            </a:r>
            <a:r>
              <a:rPr lang="en-US" sz="1600" dirty="0" smtClean="0">
                <a:ea typeface="ＭＳ Ｐゴシック" pitchFamily="34" charset="-128"/>
              </a:rPr>
              <a:t>System</a:t>
            </a:r>
          </a:p>
          <a:p>
            <a:pPr marL="1031875" lvl="2" indent="-231775" eaLnBrk="1" hangingPunct="1">
              <a:lnSpc>
                <a:spcPct val="90000"/>
              </a:lnSpc>
              <a:spcBef>
                <a:spcPts val="0"/>
              </a:spcBef>
              <a:spcAft>
                <a:spcPts val="600"/>
              </a:spcAft>
            </a:pPr>
            <a:r>
              <a:rPr lang="en-US" sz="1600" dirty="0">
                <a:ea typeface="ＭＳ Ｐゴシック" pitchFamily="34" charset="-128"/>
              </a:rPr>
              <a:t>Observations on Wi-Fi Compromises</a:t>
            </a:r>
            <a:endParaRPr lang="en-US" sz="1600" dirty="0">
              <a:ea typeface="ＭＳ Ｐゴシック" pitchFamily="34" charset="-128"/>
            </a:endParaRPr>
          </a:p>
        </p:txBody>
      </p:sp>
      <p:sp>
        <p:nvSpPr>
          <p:cNvPr id="7172" name="Title 1"/>
          <p:cNvSpPr>
            <a:spLocks/>
          </p:cNvSpPr>
          <p:nvPr/>
        </p:nvSpPr>
        <p:spPr bwMode="auto">
          <a:xfrm>
            <a:off x="609600" y="128175"/>
            <a:ext cx="8229600" cy="767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WG9 </a:t>
            </a:r>
            <a:r>
              <a:rPr lang="en-US" sz="4400" dirty="0">
                <a:latin typeface="Calibri" pitchFamily="34" charset="0"/>
              </a:rPr>
              <a:t>Status</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half" idx="1"/>
          </p:nvPr>
        </p:nvSpPr>
        <p:spPr>
          <a:xfrm>
            <a:off x="457200" y="1066800"/>
            <a:ext cx="4191000" cy="5059363"/>
          </a:xfrm>
        </p:spPr>
        <p:txBody>
          <a:bodyPr>
            <a:normAutofit fontScale="32500" lnSpcReduction="20000"/>
          </a:bodyPr>
          <a:lstStyle/>
          <a:p>
            <a:pPr marL="0" indent="0">
              <a:buNone/>
            </a:pPr>
            <a:r>
              <a:rPr lang="en-US" sz="4900" dirty="0" smtClean="0"/>
              <a:t>1</a:t>
            </a:r>
            <a:r>
              <a:rPr lang="en-US" sz="4900" dirty="0"/>
              <a:t>	Results in </a:t>
            </a:r>
            <a:r>
              <a:rPr lang="en-US" sz="4900" dirty="0" smtClean="0"/>
              <a:t>Brief</a:t>
            </a:r>
            <a:endParaRPr lang="en-US" sz="4900" dirty="0"/>
          </a:p>
          <a:p>
            <a:pPr marL="400050" lvl="1" indent="0">
              <a:buNone/>
            </a:pPr>
            <a:r>
              <a:rPr lang="en-US" sz="4500" dirty="0"/>
              <a:t>1.1	Executive </a:t>
            </a:r>
            <a:r>
              <a:rPr lang="en-US" sz="4500" dirty="0" smtClean="0"/>
              <a:t>Summary</a:t>
            </a:r>
            <a:endParaRPr lang="en-US" sz="4500" dirty="0"/>
          </a:p>
          <a:p>
            <a:pPr marL="0" indent="0">
              <a:buNone/>
            </a:pPr>
            <a:r>
              <a:rPr lang="en-US" sz="4900" dirty="0"/>
              <a:t>2	Introduction	</a:t>
            </a:r>
          </a:p>
          <a:p>
            <a:pPr marL="400050" lvl="1" indent="0">
              <a:buNone/>
            </a:pPr>
            <a:r>
              <a:rPr lang="en-US" sz="4500" dirty="0"/>
              <a:t>2.1	CSRIC Structure	</a:t>
            </a:r>
          </a:p>
          <a:p>
            <a:pPr marL="400050" lvl="1" indent="0">
              <a:buNone/>
            </a:pPr>
            <a:r>
              <a:rPr lang="en-US" sz="4500" dirty="0"/>
              <a:t>2.2	Working Group 9 Team Members	</a:t>
            </a:r>
          </a:p>
          <a:p>
            <a:pPr marL="0" indent="0">
              <a:buNone/>
            </a:pPr>
            <a:r>
              <a:rPr lang="en-US" sz="4900" dirty="0"/>
              <a:t>3	Objective, Scope, and Methodology	</a:t>
            </a:r>
          </a:p>
          <a:p>
            <a:pPr marL="400050" lvl="1" indent="0">
              <a:buNone/>
            </a:pPr>
            <a:r>
              <a:rPr lang="en-US" sz="4500" dirty="0"/>
              <a:t>3.1	Objective	</a:t>
            </a:r>
          </a:p>
          <a:p>
            <a:pPr marL="400050" lvl="1" indent="0">
              <a:buNone/>
            </a:pPr>
            <a:r>
              <a:rPr lang="en-US" sz="4500" dirty="0"/>
              <a:t>3.2	Scope	</a:t>
            </a:r>
          </a:p>
          <a:p>
            <a:pPr marL="400050" lvl="1" indent="0">
              <a:buNone/>
            </a:pPr>
            <a:r>
              <a:rPr lang="en-US" sz="4500" dirty="0"/>
              <a:t>3.3	Methodology	</a:t>
            </a:r>
          </a:p>
          <a:p>
            <a:pPr marL="0" indent="0">
              <a:buNone/>
            </a:pPr>
            <a:r>
              <a:rPr lang="en-US" sz="4900" dirty="0"/>
              <a:t>4	Current Security Weaknesses in Wi-Fi	</a:t>
            </a:r>
          </a:p>
          <a:p>
            <a:pPr marL="400050" lvl="1" indent="0">
              <a:buNone/>
            </a:pPr>
            <a:r>
              <a:rPr lang="en-US" sz="4500" dirty="0"/>
              <a:t>4.1	Wi-Fi Threats Discussion Paper	</a:t>
            </a:r>
          </a:p>
          <a:p>
            <a:pPr marL="400050" lvl="1" indent="0">
              <a:buNone/>
            </a:pPr>
            <a:r>
              <a:rPr lang="en-US" sz="4500" dirty="0"/>
              <a:t>4.1.1	Background and Context	</a:t>
            </a:r>
          </a:p>
          <a:p>
            <a:pPr marL="400050" lvl="1" indent="0">
              <a:buNone/>
            </a:pPr>
            <a:r>
              <a:rPr lang="en-US" sz="4500" dirty="0"/>
              <a:t>4.1.2	Wi-Fi Threats	</a:t>
            </a:r>
          </a:p>
          <a:p>
            <a:pPr marL="400050" lvl="1" indent="0">
              <a:buNone/>
            </a:pPr>
            <a:r>
              <a:rPr lang="en-US" sz="4500" dirty="0"/>
              <a:t>4.1.3	Discussion	</a:t>
            </a:r>
            <a:endParaRPr lang="en-US" sz="4500" dirty="0" smtClean="0"/>
          </a:p>
          <a:p>
            <a:pPr marL="0" indent="0">
              <a:buNone/>
            </a:pPr>
            <a:r>
              <a:rPr lang="en-US" sz="4900" dirty="0"/>
              <a:t>5	Definition of Potential Wi-Fi Security </a:t>
            </a:r>
            <a:r>
              <a:rPr lang="en-US" sz="4900" dirty="0" smtClean="0"/>
              <a:t>	Threats</a:t>
            </a:r>
            <a:r>
              <a:rPr lang="en-US" sz="4900" dirty="0"/>
              <a:t>	</a:t>
            </a:r>
          </a:p>
          <a:p>
            <a:endParaRPr lang="en-US" sz="2000" dirty="0"/>
          </a:p>
          <a:p>
            <a:pPr marL="231775" indent="-231775" eaLnBrk="1" hangingPunct="1">
              <a:lnSpc>
                <a:spcPct val="90000"/>
              </a:lnSpc>
              <a:spcBef>
                <a:spcPts val="0"/>
              </a:spcBef>
              <a:spcAft>
                <a:spcPts val="600"/>
              </a:spcAft>
            </a:pPr>
            <a:endParaRPr lang="en-US" sz="2000" dirty="0">
              <a:ea typeface="ＭＳ Ｐゴシック" pitchFamily="34" charset="-128"/>
            </a:endParaRPr>
          </a:p>
        </p:txBody>
      </p:sp>
      <p:sp>
        <p:nvSpPr>
          <p:cNvPr id="8" name="Content Placeholder 7"/>
          <p:cNvSpPr>
            <a:spLocks noGrp="1"/>
          </p:cNvSpPr>
          <p:nvPr>
            <p:ph sz="half" idx="2"/>
          </p:nvPr>
        </p:nvSpPr>
        <p:spPr>
          <a:xfrm>
            <a:off x="4413250" y="1066800"/>
            <a:ext cx="4279900" cy="5059363"/>
          </a:xfrm>
        </p:spPr>
        <p:txBody>
          <a:bodyPr>
            <a:normAutofit fontScale="32500" lnSpcReduction="20000"/>
          </a:bodyPr>
          <a:lstStyle/>
          <a:p>
            <a:pPr marL="0" indent="0">
              <a:buNone/>
            </a:pPr>
            <a:r>
              <a:rPr lang="en-US" sz="4900" dirty="0"/>
              <a:t>6	Use Cases &amp; Threats Most Consistently </a:t>
            </a:r>
            <a:r>
              <a:rPr lang="en-US" sz="4900" dirty="0" smtClean="0"/>
              <a:t>	Facing </a:t>
            </a:r>
            <a:r>
              <a:rPr lang="en-US" sz="4900" dirty="0"/>
              <a:t>Wi-Fi Network Operators and Users	</a:t>
            </a:r>
          </a:p>
          <a:p>
            <a:pPr marL="400050" lvl="1" indent="0">
              <a:buNone/>
            </a:pPr>
            <a:r>
              <a:rPr lang="en-US" sz="4500" dirty="0"/>
              <a:t>6.1	In-Home Wi-Fi Network Use Case	</a:t>
            </a:r>
          </a:p>
          <a:p>
            <a:pPr marL="400050" lvl="1" indent="0">
              <a:buNone/>
            </a:pPr>
            <a:r>
              <a:rPr lang="en-US" sz="4500" dirty="0"/>
              <a:t>6.2	In-Vehicle Wi-Fi Network Use Case	</a:t>
            </a:r>
          </a:p>
          <a:p>
            <a:pPr marL="400050" lvl="1" indent="0">
              <a:buNone/>
            </a:pPr>
            <a:r>
              <a:rPr lang="en-US" sz="4500" dirty="0"/>
              <a:t>6.3	In-Flight Wi-Fi Network Use Case	</a:t>
            </a:r>
          </a:p>
          <a:p>
            <a:pPr marL="400050" lvl="1" indent="0">
              <a:buNone/>
            </a:pPr>
            <a:r>
              <a:rPr lang="en-US" sz="4500" dirty="0"/>
              <a:t>6.4	Public Municipal Wi-Fi Network Use </a:t>
            </a:r>
            <a:r>
              <a:rPr lang="en-US" sz="4500" dirty="0" smtClean="0"/>
              <a:t>Case</a:t>
            </a:r>
            <a:endParaRPr lang="en-US" sz="4500" dirty="0"/>
          </a:p>
          <a:p>
            <a:pPr marL="400050" lvl="1" indent="0">
              <a:buNone/>
            </a:pPr>
            <a:r>
              <a:rPr lang="en-US" sz="4500" dirty="0"/>
              <a:t>6.5	Commercial </a:t>
            </a:r>
            <a:r>
              <a:rPr lang="en-US" sz="4500" dirty="0" smtClean="0"/>
              <a:t>Subscription/Fee-Based		Wi-Fi </a:t>
            </a:r>
            <a:r>
              <a:rPr lang="en-US" sz="4500" dirty="0"/>
              <a:t>Network Use Case	</a:t>
            </a:r>
          </a:p>
          <a:p>
            <a:pPr marL="400050" lvl="1" indent="0">
              <a:buNone/>
            </a:pPr>
            <a:r>
              <a:rPr lang="en-US" sz="4500" dirty="0"/>
              <a:t>6.6	Hotel Wi-Fi Network Use Case	</a:t>
            </a:r>
          </a:p>
          <a:p>
            <a:pPr marL="400050" lvl="1" indent="0">
              <a:buNone/>
            </a:pPr>
            <a:r>
              <a:rPr lang="en-US" sz="4500" dirty="0"/>
              <a:t>6.7	Convention Center/Public Venue Wi-Fi </a:t>
            </a:r>
            <a:r>
              <a:rPr lang="en-US" sz="4500" dirty="0" smtClean="0"/>
              <a:t>		Network </a:t>
            </a:r>
            <a:r>
              <a:rPr lang="en-US" sz="4500" dirty="0"/>
              <a:t>Use Case	</a:t>
            </a:r>
          </a:p>
          <a:p>
            <a:pPr marL="400050" lvl="1" indent="0">
              <a:buNone/>
            </a:pPr>
            <a:r>
              <a:rPr lang="en-US" sz="4500" dirty="0"/>
              <a:t>6.8	Private Enterprise Network Use </a:t>
            </a:r>
            <a:r>
              <a:rPr lang="en-US" sz="4500" dirty="0" smtClean="0"/>
              <a:t>Case</a:t>
            </a:r>
            <a:endParaRPr lang="en-US" sz="4500" dirty="0"/>
          </a:p>
          <a:p>
            <a:pPr marL="400050" lvl="1" indent="0">
              <a:buNone/>
            </a:pPr>
            <a:r>
              <a:rPr lang="en-US" sz="4500" dirty="0"/>
              <a:t>6.9	Use Cases for Connected IoT </a:t>
            </a:r>
            <a:r>
              <a:rPr lang="en-US" sz="4500" dirty="0" smtClean="0"/>
              <a:t>Devices</a:t>
            </a:r>
            <a:endParaRPr lang="en-US" sz="4500" dirty="0"/>
          </a:p>
          <a:p>
            <a:pPr marL="400050" lvl="1" indent="0">
              <a:buNone/>
            </a:pPr>
            <a:r>
              <a:rPr lang="en-US" sz="4500" dirty="0"/>
              <a:t>6.9.1	Connected Home IoT Devices Use </a:t>
            </a:r>
            <a:r>
              <a:rPr lang="en-US" sz="4500" dirty="0" smtClean="0"/>
              <a:t>Case</a:t>
            </a:r>
            <a:endParaRPr lang="en-US" sz="4500" dirty="0"/>
          </a:p>
          <a:p>
            <a:pPr marL="400050" lvl="1" indent="0">
              <a:buNone/>
            </a:pPr>
            <a:r>
              <a:rPr lang="en-US" sz="4500" dirty="0"/>
              <a:t>6.9.2	Wearable IoT Devices Use Case	</a:t>
            </a:r>
          </a:p>
          <a:p>
            <a:pPr marL="400050" lvl="1" indent="0">
              <a:buNone/>
            </a:pPr>
            <a:r>
              <a:rPr lang="en-US" sz="4500" dirty="0"/>
              <a:t>6.9.3	Connected Medical IoT Devices Use Case</a:t>
            </a:r>
            <a:endParaRPr lang="en-US" dirty="0"/>
          </a:p>
        </p:txBody>
      </p:sp>
      <p:sp>
        <p:nvSpPr>
          <p:cNvPr id="7170"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6729FCF1-003C-4E1E-BDB8-D51394F52A88}" type="slidenum">
              <a:rPr lang="en-US" smtClean="0"/>
              <a:pPr/>
              <a:t>6</a:t>
            </a:fld>
            <a:endParaRPr lang="en-US" dirty="0"/>
          </a:p>
        </p:txBody>
      </p:sp>
      <p:sp>
        <p:nvSpPr>
          <p:cNvPr id="7172" name="Title 1"/>
          <p:cNvSpPr>
            <a:spLocks/>
          </p:cNvSpPr>
          <p:nvPr/>
        </p:nvSpPr>
        <p:spPr bwMode="auto">
          <a:xfrm>
            <a:off x="609600" y="128175"/>
            <a:ext cx="8229600" cy="767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WG9 Draft Deliverable Outline</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125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5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5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59">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459">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459">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59">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5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920946"/>
            <a:ext cx="7962900" cy="4665467"/>
          </a:xfrm>
        </p:spPr>
        <p:txBody>
          <a:bodyPr>
            <a:normAutofit fontScale="32500" lnSpcReduction="20000"/>
          </a:bodyPr>
          <a:lstStyle/>
          <a:p>
            <a:pPr marL="0" indent="0">
              <a:buNone/>
            </a:pPr>
            <a:r>
              <a:rPr lang="en-US" sz="4500" dirty="0"/>
              <a:t>	</a:t>
            </a:r>
          </a:p>
          <a:p>
            <a:pPr marL="0" indent="0">
              <a:buNone/>
            </a:pPr>
            <a:r>
              <a:rPr lang="en-US" sz="4900" dirty="0"/>
              <a:t>7	Summary of Threats Most Consistently Facing Wi-Fi Network </a:t>
            </a:r>
            <a:r>
              <a:rPr lang="en-US" sz="4900" dirty="0" smtClean="0"/>
              <a:t>Operators </a:t>
            </a:r>
            <a:r>
              <a:rPr lang="en-US" sz="4900" dirty="0"/>
              <a:t>and Users	</a:t>
            </a:r>
          </a:p>
          <a:p>
            <a:pPr marL="0" indent="0">
              <a:buNone/>
            </a:pPr>
            <a:r>
              <a:rPr lang="en-US" sz="4900" dirty="0"/>
              <a:t>8	Security Technique Effectiveness, Interference, Ease of Deployment, &amp; </a:t>
            </a:r>
            <a:r>
              <a:rPr lang="en-US" sz="4900" dirty="0" smtClean="0"/>
              <a:t>	Deployment 	Status</a:t>
            </a:r>
            <a:r>
              <a:rPr lang="en-US" sz="4900" dirty="0"/>
              <a:t>	</a:t>
            </a:r>
          </a:p>
          <a:p>
            <a:pPr marL="0" indent="0">
              <a:buNone/>
            </a:pPr>
            <a:r>
              <a:rPr lang="en-US" sz="4900" dirty="0"/>
              <a:t>9	End User Experience with Wi-Fi Security	</a:t>
            </a:r>
          </a:p>
          <a:p>
            <a:pPr marL="0" indent="0">
              <a:buNone/>
            </a:pPr>
            <a:r>
              <a:rPr lang="en-US" sz="4900" dirty="0"/>
              <a:t>10	Conclusions	</a:t>
            </a:r>
          </a:p>
          <a:p>
            <a:pPr marL="0" indent="0">
              <a:buNone/>
            </a:pPr>
            <a:r>
              <a:rPr lang="en-US" sz="4900" dirty="0"/>
              <a:t>11	Recommended Security Best Practices for Wi-Fi Operators, Users, and </a:t>
            </a:r>
            <a:r>
              <a:rPr lang="en-US" sz="4900" dirty="0" smtClean="0"/>
              <a:t>Consumers</a:t>
            </a:r>
            <a:r>
              <a:rPr lang="en-US" sz="4900" dirty="0"/>
              <a:t>	</a:t>
            </a:r>
          </a:p>
          <a:p>
            <a:pPr marL="0" indent="0">
              <a:buNone/>
            </a:pPr>
            <a:endParaRPr lang="en-US" sz="4900" dirty="0" smtClean="0"/>
          </a:p>
          <a:p>
            <a:pPr marL="0" indent="0">
              <a:buNone/>
            </a:pPr>
            <a:r>
              <a:rPr lang="en-US" sz="4900" dirty="0" smtClean="0"/>
              <a:t>Appendix </a:t>
            </a:r>
            <a:r>
              <a:rPr lang="en-US" sz="4900" dirty="0"/>
              <a:t>A:  Summary of CSRIC WG2A Cyber Security Best Practices Report	</a:t>
            </a:r>
          </a:p>
          <a:p>
            <a:pPr marL="0" indent="0">
              <a:buNone/>
            </a:pPr>
            <a:r>
              <a:rPr lang="en-US" sz="4900" dirty="0"/>
              <a:t>Appendix B:  Summary of NIST Establishing Wireless Robust Security Networks Report	</a:t>
            </a:r>
          </a:p>
          <a:p>
            <a:pPr marL="0" indent="0">
              <a:buNone/>
            </a:pPr>
            <a:r>
              <a:rPr lang="en-US" sz="4900" dirty="0"/>
              <a:t>Appendix C:  Suggested Background Reading	</a:t>
            </a:r>
          </a:p>
          <a:p>
            <a:pPr marL="0" indent="0">
              <a:buNone/>
            </a:pPr>
            <a:r>
              <a:rPr lang="en-US" sz="4900" dirty="0"/>
              <a:t>Appendix D:  Acronyms	</a:t>
            </a:r>
          </a:p>
          <a:p>
            <a:pPr marL="0" indent="0">
              <a:buNone/>
            </a:pPr>
            <a:r>
              <a:rPr lang="en-US" sz="4900" dirty="0"/>
              <a:t>Appendix E:  References	</a:t>
            </a:r>
          </a:p>
          <a:p>
            <a:pPr marL="0" indent="0">
              <a:buNone/>
            </a:pPr>
            <a:r>
              <a:rPr lang="en-US" sz="4900" dirty="0"/>
              <a:t>Revision History	</a:t>
            </a:r>
          </a:p>
          <a:p>
            <a:endParaRPr lang="en-US" dirty="0"/>
          </a:p>
        </p:txBody>
      </p:sp>
      <p:sp>
        <p:nvSpPr>
          <p:cNvPr id="7170"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6729FCF1-003C-4E1E-BDB8-D51394F52A88}" type="slidenum">
              <a:rPr lang="en-US" smtClean="0"/>
              <a:pPr/>
              <a:t>7</a:t>
            </a:fld>
            <a:endParaRPr lang="en-US" dirty="0"/>
          </a:p>
        </p:txBody>
      </p:sp>
      <p:sp>
        <p:nvSpPr>
          <p:cNvPr id="7172" name="Title 1"/>
          <p:cNvSpPr>
            <a:spLocks/>
          </p:cNvSpPr>
          <p:nvPr/>
        </p:nvSpPr>
        <p:spPr bwMode="auto">
          <a:xfrm>
            <a:off x="609600" y="128175"/>
            <a:ext cx="8229600" cy="767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WG9 Draft Deliverable Outline</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2563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pPr eaLnBrk="1" hangingPunct="1"/>
            <a:r>
              <a:rPr lang="en-US" dirty="0" smtClean="0">
                <a:ea typeface="ＭＳ Ｐゴシック" pitchFamily="34" charset="-128"/>
              </a:rPr>
              <a:t>WG9 Initial Discussions</a:t>
            </a:r>
            <a:endParaRPr lang="en-US" dirty="0">
              <a:ea typeface="ＭＳ Ｐゴシック" pitchFamily="34" charset="-128"/>
            </a:endParaRPr>
          </a:p>
        </p:txBody>
      </p:sp>
      <p:sp>
        <p:nvSpPr>
          <p:cNvPr id="10244" name="Content Placeholder 2"/>
          <p:cNvSpPr>
            <a:spLocks noGrp="1"/>
          </p:cNvSpPr>
          <p:nvPr>
            <p:ph idx="1"/>
          </p:nvPr>
        </p:nvSpPr>
        <p:spPr>
          <a:xfrm>
            <a:off x="457200" y="1600201"/>
            <a:ext cx="8229600" cy="4089400"/>
          </a:xfrm>
        </p:spPr>
        <p:txBody>
          <a:bodyPr>
            <a:normAutofit fontScale="47500" lnSpcReduction="20000"/>
          </a:bodyPr>
          <a:lstStyle/>
          <a:p>
            <a:pPr marL="231775" indent="-231775" eaLnBrk="1" hangingPunct="1">
              <a:lnSpc>
                <a:spcPct val="90000"/>
              </a:lnSpc>
              <a:spcBef>
                <a:spcPts val="600"/>
              </a:spcBef>
            </a:pPr>
            <a:r>
              <a:rPr lang="en-US" dirty="0">
                <a:ea typeface="ＭＳ Ｐゴシック" pitchFamily="34" charset="-128"/>
              </a:rPr>
              <a:t>Wi-Fi </a:t>
            </a:r>
            <a:r>
              <a:rPr lang="en-US" dirty="0" smtClean="0">
                <a:ea typeface="ＭＳ Ｐゴシック" pitchFamily="34" charset="-128"/>
              </a:rPr>
              <a:t>specifications call </a:t>
            </a:r>
            <a:r>
              <a:rPr lang="en-US" dirty="0">
                <a:ea typeface="ＭＳ Ｐゴシック" pitchFamily="34" charset="-128"/>
              </a:rPr>
              <a:t>for a Wi-Fi device to send messages to another by broadcasting over a radio channel, with the goal of emulating a point-to-point link between the </a:t>
            </a:r>
            <a:r>
              <a:rPr lang="en-US" dirty="0" smtClean="0">
                <a:ea typeface="ＭＳ Ｐゴシック" pitchFamily="34" charset="-128"/>
              </a:rPr>
              <a:t>two</a:t>
            </a:r>
          </a:p>
          <a:p>
            <a:pPr marL="231775" indent="-231775" eaLnBrk="1" hangingPunct="1">
              <a:lnSpc>
                <a:spcPct val="90000"/>
              </a:lnSpc>
              <a:spcBef>
                <a:spcPts val="600"/>
              </a:spcBef>
            </a:pPr>
            <a:endParaRPr lang="en-US" dirty="0" smtClean="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However</a:t>
            </a:r>
            <a:r>
              <a:rPr lang="en-US" dirty="0">
                <a:ea typeface="ＭＳ Ｐゴシック" pitchFamily="34" charset="-128"/>
              </a:rPr>
              <a:t>, any other radio receiver listening on the same broadcast channel can receive the </a:t>
            </a:r>
            <a:r>
              <a:rPr lang="en-US" dirty="0" smtClean="0">
                <a:ea typeface="ＭＳ Ｐゴシック" pitchFamily="34" charset="-128"/>
              </a:rPr>
              <a:t>message</a:t>
            </a:r>
          </a:p>
          <a:p>
            <a:pPr marL="631825" lvl="1" indent="-231775" eaLnBrk="1" hangingPunct="1">
              <a:lnSpc>
                <a:spcPct val="90000"/>
              </a:lnSpc>
              <a:spcBef>
                <a:spcPts val="600"/>
              </a:spcBef>
            </a:pPr>
            <a:r>
              <a:rPr lang="en-US" dirty="0" smtClean="0">
                <a:ea typeface="ＭＳ Ｐゴシック" pitchFamily="34" charset="-128"/>
              </a:rPr>
              <a:t> behavior </a:t>
            </a:r>
            <a:r>
              <a:rPr lang="en-US" dirty="0">
                <a:ea typeface="ＭＳ Ｐゴシック" pitchFamily="34" charset="-128"/>
              </a:rPr>
              <a:t>that is not intended by the Wi-Fi </a:t>
            </a:r>
            <a:r>
              <a:rPr lang="en-US" dirty="0" smtClean="0">
                <a:ea typeface="ＭＳ Ｐゴシック" pitchFamily="34" charset="-128"/>
              </a:rPr>
              <a:t>specification</a:t>
            </a:r>
          </a:p>
          <a:p>
            <a:pPr marL="231775" indent="-231775" eaLnBrk="1" hangingPunct="1">
              <a:lnSpc>
                <a:spcPct val="90000"/>
              </a:lnSpc>
              <a:spcBef>
                <a:spcPts val="600"/>
              </a:spcBef>
            </a:pPr>
            <a:endParaRPr lang="en-US" dirty="0" smtClean="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An </a:t>
            </a:r>
            <a:r>
              <a:rPr lang="en-US" dirty="0">
                <a:ea typeface="ＭＳ Ｐゴシック" pitchFamily="34" charset="-128"/>
              </a:rPr>
              <a:t>easy attack against unsecured Wi-Fi is to utilize this unintended behavior to eavesdrop on messages exchanged among </a:t>
            </a:r>
            <a:r>
              <a:rPr lang="en-US" dirty="0" smtClean="0">
                <a:ea typeface="ＭＳ Ｐゴシック" pitchFamily="34" charset="-128"/>
              </a:rPr>
              <a:t>devices</a:t>
            </a:r>
          </a:p>
          <a:p>
            <a:pPr marL="231775" indent="-231775" eaLnBrk="1" hangingPunct="1">
              <a:lnSpc>
                <a:spcPct val="90000"/>
              </a:lnSpc>
              <a:spcBef>
                <a:spcPts val="600"/>
              </a:spcBef>
            </a:pPr>
            <a:endParaRPr lang="en-US" dirty="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Off-the-shelf</a:t>
            </a:r>
            <a:r>
              <a:rPr lang="en-US" dirty="0">
                <a:ea typeface="ＭＳ Ｐゴシック" pitchFamily="34" charset="-128"/>
              </a:rPr>
              <a:t>, easy-to-use, and low-cost tools exist to launch attacks against Wi-Fi confidentiality, integrity, and </a:t>
            </a:r>
            <a:r>
              <a:rPr lang="en-US" dirty="0" smtClean="0">
                <a:ea typeface="ＭＳ Ｐゴシック" pitchFamily="34" charset="-128"/>
              </a:rPr>
              <a:t>availability</a:t>
            </a:r>
          </a:p>
          <a:p>
            <a:pPr marL="231775" indent="-231775" eaLnBrk="1" hangingPunct="1">
              <a:lnSpc>
                <a:spcPct val="90000"/>
              </a:lnSpc>
              <a:spcBef>
                <a:spcPts val="600"/>
              </a:spcBef>
            </a:pPr>
            <a:endParaRPr lang="en-US" dirty="0" smtClean="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Given </a:t>
            </a:r>
            <a:r>
              <a:rPr lang="en-US" dirty="0">
                <a:ea typeface="ＭＳ Ｐゴシック" pitchFamily="34" charset="-128"/>
              </a:rPr>
              <a:t>the relative ease of launching successful attack against a Wi-Fi network that has not been secured against integrity and confidentiality threats, it seems prudent to utilize Wi-Fi security mechanisms as much as </a:t>
            </a:r>
            <a:r>
              <a:rPr lang="en-US" dirty="0" smtClean="0">
                <a:ea typeface="ＭＳ Ｐゴシック" pitchFamily="34" charset="-128"/>
              </a:rPr>
              <a:t>possible</a:t>
            </a:r>
          </a:p>
          <a:p>
            <a:pPr marL="231775" indent="-231775" eaLnBrk="1" hangingPunct="1">
              <a:lnSpc>
                <a:spcPct val="90000"/>
              </a:lnSpc>
              <a:spcBef>
                <a:spcPts val="600"/>
              </a:spcBef>
            </a:pPr>
            <a:endParaRPr lang="en-US" dirty="0" smtClean="0">
              <a:ea typeface="ＭＳ Ｐゴシック" pitchFamily="34" charset="-128"/>
            </a:endParaRPr>
          </a:p>
          <a:p>
            <a:pPr marL="231775" indent="-231775" eaLnBrk="1" hangingPunct="1">
              <a:lnSpc>
                <a:spcPct val="90000"/>
              </a:lnSpc>
              <a:spcBef>
                <a:spcPts val="600"/>
              </a:spcBef>
            </a:pPr>
            <a:r>
              <a:rPr lang="en-US" dirty="0" smtClean="0">
                <a:ea typeface="ＭＳ Ｐゴシック" pitchFamily="34" charset="-128"/>
              </a:rPr>
              <a:t>The </a:t>
            </a:r>
            <a:r>
              <a:rPr lang="en-US" dirty="0">
                <a:ea typeface="ＭＳ Ｐゴシック" pitchFamily="34" charset="-128"/>
              </a:rPr>
              <a:t>locality constraint on Wi-Fi attacks makes it difficult for a criminal enterprise to build a global business model based exclusively on Wi-Fi vulnerabilities, so we should expect attacks against Wi-Fi should be opportunistic and at most one tool inside a larger attacker tool set</a:t>
            </a:r>
            <a:endParaRPr lang="en-US" dirty="0" smtClean="0">
              <a:ea typeface="ＭＳ Ｐゴシック" pitchFamily="34" charset="-128"/>
            </a:endParaRPr>
          </a:p>
        </p:txBody>
      </p:sp>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46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44">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pPr eaLnBrk="1" hangingPunct="1"/>
            <a:r>
              <a:rPr lang="en-US" dirty="0" smtClean="0">
                <a:ea typeface="ＭＳ Ｐゴシック" pitchFamily="34" charset="-128"/>
              </a:rPr>
              <a:t>WG9 Initial Discussions</a:t>
            </a:r>
            <a:endParaRPr lang="en-US" dirty="0">
              <a:ea typeface="ＭＳ Ｐゴシック" pitchFamily="34" charset="-128"/>
            </a:endParaRPr>
          </a:p>
        </p:txBody>
      </p:sp>
      <p:sp>
        <p:nvSpPr>
          <p:cNvPr id="2" name="Content Placeholder 1"/>
          <p:cNvSpPr>
            <a:spLocks noGrp="1"/>
          </p:cNvSpPr>
          <p:nvPr>
            <p:ph idx="1"/>
          </p:nvPr>
        </p:nvSpPr>
        <p:spPr>
          <a:xfrm>
            <a:off x="457200" y="1320801"/>
            <a:ext cx="8229600" cy="673099"/>
          </a:xfrm>
        </p:spPr>
        <p:txBody>
          <a:bodyPr>
            <a:normAutofit fontScale="85000" lnSpcReduction="10000"/>
          </a:bodyPr>
          <a:lstStyle/>
          <a:p>
            <a:pPr marL="0" indent="0" eaLnBrk="1" hangingPunct="1">
              <a:lnSpc>
                <a:spcPct val="90000"/>
              </a:lnSpc>
              <a:spcBef>
                <a:spcPts val="600"/>
              </a:spcBef>
              <a:buNone/>
            </a:pPr>
            <a:r>
              <a:rPr lang="en-US" dirty="0" smtClean="0">
                <a:ea typeface="ＭＳ Ｐゴシック" pitchFamily="34" charset="-128"/>
              </a:rPr>
              <a:t>WG </a:t>
            </a:r>
            <a:r>
              <a:rPr lang="en-US" dirty="0" smtClean="0">
                <a:ea typeface="ＭＳ Ｐゴシック" pitchFamily="34" charset="-128"/>
              </a:rPr>
              <a:t>defining </a:t>
            </a:r>
            <a:r>
              <a:rPr lang="en-US" dirty="0">
                <a:ea typeface="ＭＳ Ｐゴシック" pitchFamily="34" charset="-128"/>
              </a:rPr>
              <a:t>Use Cases </a:t>
            </a:r>
            <a:r>
              <a:rPr lang="en-US" dirty="0" smtClean="0">
                <a:ea typeface="ＭＳ Ｐゴシック" pitchFamily="34" charset="-128"/>
              </a:rPr>
              <a:t>&amp; potential </a:t>
            </a:r>
            <a:r>
              <a:rPr lang="en-US" dirty="0">
                <a:ea typeface="ＭＳ Ｐゴシック" pitchFamily="34" charset="-128"/>
              </a:rPr>
              <a:t>Wi-Fi Security </a:t>
            </a:r>
            <a:r>
              <a:rPr lang="en-US" dirty="0" smtClean="0">
                <a:ea typeface="ＭＳ Ｐゴシック" pitchFamily="34" charset="-128"/>
              </a:rPr>
              <a:t>Threats:</a:t>
            </a:r>
            <a:endParaRPr lang="en-US" dirty="0">
              <a:ea typeface="ＭＳ Ｐゴシック" pitchFamily="34" charset="-128"/>
            </a:endParaRPr>
          </a:p>
          <a:p>
            <a:endParaRPr lang="en-US" dirty="0"/>
          </a:p>
        </p:txBody>
      </p:sp>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1"/>
          <p:cNvSpPr txBox="1">
            <a:spLocks/>
          </p:cNvSpPr>
          <p:nvPr/>
        </p:nvSpPr>
        <p:spPr bwMode="auto">
          <a:xfrm>
            <a:off x="4711700" y="1993900"/>
            <a:ext cx="368300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1775" indent="-231775" eaLnBrk="1" hangingPunct="1">
              <a:lnSpc>
                <a:spcPct val="90000"/>
              </a:lnSpc>
              <a:spcBef>
                <a:spcPts val="600"/>
              </a:spcBef>
            </a:pPr>
            <a:r>
              <a:rPr lang="en-US" dirty="0" smtClean="0">
                <a:ea typeface="ＭＳ Ｐゴシック" pitchFamily="34" charset="-128"/>
              </a:rPr>
              <a:t>Potential Threats:</a:t>
            </a:r>
          </a:p>
          <a:p>
            <a:pPr marL="631825" lvl="1" indent="-231775" eaLnBrk="1" hangingPunct="1">
              <a:lnSpc>
                <a:spcPct val="90000"/>
              </a:lnSpc>
              <a:spcBef>
                <a:spcPts val="600"/>
              </a:spcBef>
            </a:pPr>
            <a:r>
              <a:rPr lang="en-US" dirty="0" smtClean="0">
                <a:ea typeface="ＭＳ Ｐゴシック" pitchFamily="34" charset="-128"/>
              </a:rPr>
              <a:t>Ad </a:t>
            </a:r>
            <a:r>
              <a:rPr lang="en-US" dirty="0" err="1" smtClean="0">
                <a:ea typeface="ＭＳ Ｐゴシック" pitchFamily="34" charset="-128"/>
              </a:rPr>
              <a:t>Hocs</a:t>
            </a:r>
            <a:r>
              <a:rPr lang="en-US" dirty="0" smtClean="0">
                <a:ea typeface="ＭＳ Ｐゴシック" pitchFamily="34" charset="-128"/>
              </a:rPr>
              <a:t> and Soft APs </a:t>
            </a:r>
          </a:p>
          <a:p>
            <a:pPr marL="631825" lvl="1" indent="-231775" eaLnBrk="1" hangingPunct="1">
              <a:lnSpc>
                <a:spcPct val="90000"/>
              </a:lnSpc>
              <a:spcBef>
                <a:spcPts val="600"/>
              </a:spcBef>
            </a:pPr>
            <a:r>
              <a:rPr lang="en-US" dirty="0" smtClean="0">
                <a:ea typeface="ＭＳ Ｐゴシック" pitchFamily="34" charset="-128"/>
              </a:rPr>
              <a:t>AP Security including software</a:t>
            </a:r>
          </a:p>
          <a:p>
            <a:pPr marL="631825" lvl="1" indent="-231775" eaLnBrk="1" hangingPunct="1">
              <a:lnSpc>
                <a:spcPct val="90000"/>
              </a:lnSpc>
              <a:spcBef>
                <a:spcPts val="600"/>
              </a:spcBef>
            </a:pPr>
            <a:r>
              <a:rPr lang="en-US" dirty="0" smtClean="0">
                <a:ea typeface="ＭＳ Ｐゴシック" pitchFamily="34" charset="-128"/>
              </a:rPr>
              <a:t>Data Interception </a:t>
            </a:r>
          </a:p>
          <a:p>
            <a:pPr marL="631825" lvl="1" indent="-231775" eaLnBrk="1" hangingPunct="1">
              <a:lnSpc>
                <a:spcPct val="90000"/>
              </a:lnSpc>
              <a:spcBef>
                <a:spcPts val="600"/>
              </a:spcBef>
            </a:pPr>
            <a:r>
              <a:rPr lang="en-US" dirty="0" smtClean="0">
                <a:ea typeface="ＭＳ Ｐゴシック" pitchFamily="34" charset="-128"/>
              </a:rPr>
              <a:t>Denial of Service </a:t>
            </a:r>
          </a:p>
          <a:p>
            <a:pPr marL="631825" lvl="1" indent="-231775" eaLnBrk="1" hangingPunct="1">
              <a:lnSpc>
                <a:spcPct val="90000"/>
              </a:lnSpc>
              <a:spcBef>
                <a:spcPts val="600"/>
              </a:spcBef>
            </a:pPr>
            <a:r>
              <a:rPr lang="en-US" dirty="0" smtClean="0">
                <a:ea typeface="ＭＳ Ｐゴシック" pitchFamily="34" charset="-128"/>
              </a:rPr>
              <a:t>Endpoint Attacks</a:t>
            </a:r>
          </a:p>
          <a:p>
            <a:pPr marL="631825" lvl="1" indent="-231775" eaLnBrk="1" hangingPunct="1">
              <a:lnSpc>
                <a:spcPct val="90000"/>
              </a:lnSpc>
              <a:spcBef>
                <a:spcPts val="600"/>
              </a:spcBef>
            </a:pPr>
            <a:r>
              <a:rPr lang="en-US" dirty="0" smtClean="0">
                <a:ea typeface="ＭＳ Ｐゴシック" pitchFamily="34" charset="-128"/>
              </a:rPr>
              <a:t>Evil Twin</a:t>
            </a:r>
          </a:p>
          <a:p>
            <a:pPr marL="631825" lvl="1" indent="-231775" eaLnBrk="1" hangingPunct="1">
              <a:lnSpc>
                <a:spcPct val="90000"/>
              </a:lnSpc>
              <a:spcBef>
                <a:spcPts val="600"/>
              </a:spcBef>
            </a:pPr>
            <a:r>
              <a:rPr lang="en-US" dirty="0" smtClean="0">
                <a:ea typeface="ＭＳ Ｐゴシック" pitchFamily="34" charset="-128"/>
              </a:rPr>
              <a:t>Hack into Other Systems via Wi-Fi</a:t>
            </a:r>
          </a:p>
          <a:p>
            <a:pPr marL="631825" lvl="1" indent="-231775" eaLnBrk="1" hangingPunct="1">
              <a:lnSpc>
                <a:spcPct val="90000"/>
              </a:lnSpc>
              <a:spcBef>
                <a:spcPts val="600"/>
              </a:spcBef>
            </a:pPr>
            <a:r>
              <a:rPr lang="en-US" dirty="0" smtClean="0">
                <a:ea typeface="ＭＳ Ｐゴシック" pitchFamily="34" charset="-128"/>
              </a:rPr>
              <a:t>Malware Distribution</a:t>
            </a:r>
          </a:p>
          <a:p>
            <a:pPr marL="631825" lvl="1" indent="-231775" eaLnBrk="1" hangingPunct="1">
              <a:lnSpc>
                <a:spcPct val="90000"/>
              </a:lnSpc>
              <a:spcBef>
                <a:spcPts val="600"/>
              </a:spcBef>
            </a:pPr>
            <a:r>
              <a:rPr lang="en-US" dirty="0" smtClean="0">
                <a:ea typeface="ＭＳ Ｐゴシック" pitchFamily="34" charset="-128"/>
              </a:rPr>
              <a:t>Man in the Middle </a:t>
            </a:r>
          </a:p>
          <a:p>
            <a:pPr marL="631825" lvl="1" indent="-231775" eaLnBrk="1" hangingPunct="1">
              <a:lnSpc>
                <a:spcPct val="90000"/>
              </a:lnSpc>
              <a:spcBef>
                <a:spcPts val="600"/>
              </a:spcBef>
            </a:pPr>
            <a:r>
              <a:rPr lang="en-US" dirty="0" smtClean="0">
                <a:ea typeface="ＭＳ Ｐゴシック" pitchFamily="34" charset="-128"/>
              </a:rPr>
              <a:t>Misbehaving Clients </a:t>
            </a:r>
          </a:p>
          <a:p>
            <a:pPr marL="631825" lvl="1" indent="-231775" eaLnBrk="1" hangingPunct="1">
              <a:lnSpc>
                <a:spcPct val="90000"/>
              </a:lnSpc>
              <a:spcBef>
                <a:spcPts val="600"/>
              </a:spcBef>
            </a:pPr>
            <a:r>
              <a:rPr lang="en-US" dirty="0" smtClean="0">
                <a:ea typeface="ＭＳ Ｐゴシック" pitchFamily="34" charset="-128"/>
              </a:rPr>
              <a:t>Misconfigured APs</a:t>
            </a:r>
          </a:p>
          <a:p>
            <a:pPr marL="631825" lvl="1" indent="-231775" eaLnBrk="1" hangingPunct="1">
              <a:lnSpc>
                <a:spcPct val="90000"/>
              </a:lnSpc>
              <a:spcBef>
                <a:spcPts val="600"/>
              </a:spcBef>
            </a:pPr>
            <a:r>
              <a:rPr lang="en-US" dirty="0" smtClean="0">
                <a:ea typeface="ＭＳ Ｐゴシック" pitchFamily="34" charset="-128"/>
              </a:rPr>
              <a:t>Multiple Domain Issue</a:t>
            </a:r>
          </a:p>
          <a:p>
            <a:pPr marL="631825" lvl="1" indent="-231775" eaLnBrk="1" hangingPunct="1">
              <a:lnSpc>
                <a:spcPct val="90000"/>
              </a:lnSpc>
              <a:spcBef>
                <a:spcPts val="600"/>
              </a:spcBef>
            </a:pPr>
            <a:r>
              <a:rPr lang="en-US" dirty="0" smtClean="0">
                <a:ea typeface="ＭＳ Ｐゴシック" pitchFamily="34" charset="-128"/>
              </a:rPr>
              <a:t>Misuse of Wi-Fi networks for threatening or intimidation reasons</a:t>
            </a:r>
          </a:p>
          <a:p>
            <a:pPr marL="631825" lvl="1" indent="-231775" eaLnBrk="1" hangingPunct="1">
              <a:lnSpc>
                <a:spcPct val="90000"/>
              </a:lnSpc>
              <a:spcBef>
                <a:spcPts val="600"/>
              </a:spcBef>
            </a:pPr>
            <a:r>
              <a:rPr lang="en-US" dirty="0" smtClean="0">
                <a:ea typeface="ＭＳ Ｐゴシック" pitchFamily="34" charset="-128"/>
              </a:rPr>
              <a:t>Privacy</a:t>
            </a:r>
          </a:p>
          <a:p>
            <a:pPr marL="631825" lvl="1" indent="-231775" eaLnBrk="1" hangingPunct="1">
              <a:lnSpc>
                <a:spcPct val="90000"/>
              </a:lnSpc>
              <a:spcBef>
                <a:spcPts val="600"/>
              </a:spcBef>
            </a:pPr>
            <a:r>
              <a:rPr lang="en-US" dirty="0" smtClean="0">
                <a:ea typeface="ＭＳ Ｐゴシック" pitchFamily="34" charset="-128"/>
              </a:rPr>
              <a:t>Rogue APs </a:t>
            </a:r>
          </a:p>
          <a:p>
            <a:pPr marL="631825" lvl="1" indent="-231775" eaLnBrk="1" hangingPunct="1">
              <a:lnSpc>
                <a:spcPct val="90000"/>
              </a:lnSpc>
              <a:spcBef>
                <a:spcPts val="600"/>
              </a:spcBef>
            </a:pPr>
            <a:r>
              <a:rPr lang="en-US" dirty="0" smtClean="0">
                <a:ea typeface="ＭＳ Ｐゴシック" pitchFamily="34" charset="-128"/>
              </a:rPr>
              <a:t>Wireless Intruders </a:t>
            </a:r>
          </a:p>
          <a:p>
            <a:pPr marL="631825" lvl="1" indent="-231775" eaLnBrk="1" hangingPunct="1">
              <a:lnSpc>
                <a:spcPct val="90000"/>
              </a:lnSpc>
              <a:spcBef>
                <a:spcPts val="600"/>
              </a:spcBef>
            </a:pPr>
            <a:r>
              <a:rPr lang="en-US" dirty="0" smtClean="0">
                <a:ea typeface="ＭＳ Ｐゴシック" pitchFamily="34" charset="-128"/>
              </a:rPr>
              <a:t>Wireless Phishing</a:t>
            </a:r>
          </a:p>
          <a:p>
            <a:endParaRPr lang="en-US" dirty="0"/>
          </a:p>
        </p:txBody>
      </p:sp>
      <p:sp>
        <p:nvSpPr>
          <p:cNvPr id="9" name="Content Placeholder 1"/>
          <p:cNvSpPr txBox="1">
            <a:spLocks/>
          </p:cNvSpPr>
          <p:nvPr/>
        </p:nvSpPr>
        <p:spPr bwMode="auto">
          <a:xfrm>
            <a:off x="457200" y="2005806"/>
            <a:ext cx="4381500" cy="3950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1775" indent="-231775" eaLnBrk="1" hangingPunct="1">
              <a:lnSpc>
                <a:spcPct val="90000"/>
              </a:lnSpc>
              <a:spcBef>
                <a:spcPts val="600"/>
              </a:spcBef>
            </a:pPr>
            <a:r>
              <a:rPr lang="en-US" sz="3800" dirty="0" smtClean="0">
                <a:ea typeface="ＭＳ Ｐゴシック" pitchFamily="34" charset="-128"/>
              </a:rPr>
              <a:t>Use Cases:</a:t>
            </a:r>
          </a:p>
          <a:p>
            <a:pPr marL="631825" lvl="1" indent="-231775" eaLnBrk="1" hangingPunct="1">
              <a:lnSpc>
                <a:spcPct val="90000"/>
              </a:lnSpc>
              <a:spcBef>
                <a:spcPts val="600"/>
              </a:spcBef>
            </a:pPr>
            <a:r>
              <a:rPr lang="en-US" dirty="0">
                <a:ea typeface="ＭＳ Ｐゴシック" pitchFamily="34" charset="-128"/>
              </a:rPr>
              <a:t>In-Home Wi-Fi Network Use Case	</a:t>
            </a:r>
          </a:p>
          <a:p>
            <a:pPr marL="631825" lvl="1" indent="-231775" eaLnBrk="1" hangingPunct="1">
              <a:lnSpc>
                <a:spcPct val="90000"/>
              </a:lnSpc>
              <a:spcBef>
                <a:spcPts val="600"/>
              </a:spcBef>
            </a:pPr>
            <a:r>
              <a:rPr lang="en-US" dirty="0" smtClean="0">
                <a:ea typeface="ＭＳ Ｐゴシック" pitchFamily="34" charset="-128"/>
              </a:rPr>
              <a:t>In-Vehicle </a:t>
            </a:r>
            <a:r>
              <a:rPr lang="en-US" dirty="0">
                <a:ea typeface="ＭＳ Ｐゴシック" pitchFamily="34" charset="-128"/>
              </a:rPr>
              <a:t>Wi-Fi Network Use Case	</a:t>
            </a:r>
          </a:p>
          <a:p>
            <a:pPr marL="631825" lvl="1" indent="-231775" eaLnBrk="1" hangingPunct="1">
              <a:lnSpc>
                <a:spcPct val="90000"/>
              </a:lnSpc>
              <a:spcBef>
                <a:spcPts val="600"/>
              </a:spcBef>
            </a:pPr>
            <a:r>
              <a:rPr lang="en-US" dirty="0" smtClean="0">
                <a:ea typeface="ＭＳ Ｐゴシック" pitchFamily="34" charset="-128"/>
              </a:rPr>
              <a:t>In-Flight </a:t>
            </a:r>
            <a:r>
              <a:rPr lang="en-US" dirty="0">
                <a:ea typeface="ＭＳ Ｐゴシック" pitchFamily="34" charset="-128"/>
              </a:rPr>
              <a:t>Wi-Fi Network Use Case	</a:t>
            </a:r>
          </a:p>
          <a:p>
            <a:pPr marL="631825" lvl="1" indent="-231775" eaLnBrk="1" hangingPunct="1">
              <a:lnSpc>
                <a:spcPct val="90000"/>
              </a:lnSpc>
              <a:spcBef>
                <a:spcPts val="600"/>
              </a:spcBef>
            </a:pPr>
            <a:r>
              <a:rPr lang="en-US" dirty="0" smtClean="0">
                <a:ea typeface="ＭＳ Ｐゴシック" pitchFamily="34" charset="-128"/>
              </a:rPr>
              <a:t>Public </a:t>
            </a:r>
            <a:r>
              <a:rPr lang="en-US" dirty="0">
                <a:ea typeface="ＭＳ Ｐゴシック" pitchFamily="34" charset="-128"/>
              </a:rPr>
              <a:t>Municipal Wi-Fi Network Use Case</a:t>
            </a:r>
          </a:p>
          <a:p>
            <a:pPr marL="631825" lvl="1" indent="-231775" eaLnBrk="1" hangingPunct="1">
              <a:lnSpc>
                <a:spcPct val="90000"/>
              </a:lnSpc>
              <a:spcBef>
                <a:spcPts val="600"/>
              </a:spcBef>
            </a:pPr>
            <a:r>
              <a:rPr lang="en-US" dirty="0" smtClean="0">
                <a:ea typeface="ＭＳ Ｐゴシック" pitchFamily="34" charset="-128"/>
              </a:rPr>
              <a:t>Commercial </a:t>
            </a:r>
            <a:r>
              <a:rPr lang="en-US" dirty="0">
                <a:ea typeface="ＭＳ Ｐゴシック" pitchFamily="34" charset="-128"/>
              </a:rPr>
              <a:t>Subscription/Fee-Based		Wi-Fi Network Use Case	</a:t>
            </a:r>
          </a:p>
          <a:p>
            <a:pPr marL="631825" lvl="1" indent="-231775" eaLnBrk="1" hangingPunct="1">
              <a:lnSpc>
                <a:spcPct val="90000"/>
              </a:lnSpc>
              <a:spcBef>
                <a:spcPts val="600"/>
              </a:spcBef>
            </a:pPr>
            <a:r>
              <a:rPr lang="en-US" dirty="0" smtClean="0">
                <a:ea typeface="ＭＳ Ｐゴシック" pitchFamily="34" charset="-128"/>
              </a:rPr>
              <a:t>Hotel </a:t>
            </a:r>
            <a:r>
              <a:rPr lang="en-US" dirty="0">
                <a:ea typeface="ＭＳ Ｐゴシック" pitchFamily="34" charset="-128"/>
              </a:rPr>
              <a:t>Wi-Fi Network Use Case	</a:t>
            </a:r>
          </a:p>
          <a:p>
            <a:pPr marL="631825" lvl="1" indent="-231775" eaLnBrk="1" hangingPunct="1">
              <a:lnSpc>
                <a:spcPct val="90000"/>
              </a:lnSpc>
              <a:spcBef>
                <a:spcPts val="600"/>
              </a:spcBef>
            </a:pPr>
            <a:r>
              <a:rPr lang="en-US" dirty="0" smtClean="0">
                <a:ea typeface="ＭＳ Ｐゴシック" pitchFamily="34" charset="-128"/>
              </a:rPr>
              <a:t>Convention </a:t>
            </a:r>
            <a:r>
              <a:rPr lang="en-US" dirty="0">
                <a:ea typeface="ＭＳ Ｐゴシック" pitchFamily="34" charset="-128"/>
              </a:rPr>
              <a:t>Center/Public Venue Wi-Fi 		Network Use Case	</a:t>
            </a:r>
          </a:p>
          <a:p>
            <a:pPr marL="631825" lvl="1" indent="-231775" eaLnBrk="1" hangingPunct="1">
              <a:lnSpc>
                <a:spcPct val="90000"/>
              </a:lnSpc>
              <a:spcBef>
                <a:spcPts val="600"/>
              </a:spcBef>
            </a:pPr>
            <a:r>
              <a:rPr lang="en-US" dirty="0" smtClean="0">
                <a:ea typeface="ＭＳ Ｐゴシック" pitchFamily="34" charset="-128"/>
              </a:rPr>
              <a:t>Private </a:t>
            </a:r>
            <a:r>
              <a:rPr lang="en-US" dirty="0">
                <a:ea typeface="ＭＳ Ｐゴシック" pitchFamily="34" charset="-128"/>
              </a:rPr>
              <a:t>Enterprise Network Use Case</a:t>
            </a:r>
          </a:p>
          <a:p>
            <a:pPr marL="631825" lvl="1" indent="-231775" eaLnBrk="1" hangingPunct="1">
              <a:lnSpc>
                <a:spcPct val="90000"/>
              </a:lnSpc>
              <a:spcBef>
                <a:spcPts val="600"/>
              </a:spcBef>
            </a:pPr>
            <a:r>
              <a:rPr lang="en-US" dirty="0" smtClean="0">
                <a:ea typeface="ＭＳ Ｐゴシック" pitchFamily="34" charset="-128"/>
              </a:rPr>
              <a:t>Use </a:t>
            </a:r>
            <a:r>
              <a:rPr lang="en-US" dirty="0">
                <a:ea typeface="ＭＳ Ｐゴシック" pitchFamily="34" charset="-128"/>
              </a:rPr>
              <a:t>Cases for Connected IoT Devices</a:t>
            </a:r>
          </a:p>
          <a:p>
            <a:pPr marL="631825" lvl="1" indent="-231775" eaLnBrk="1" hangingPunct="1">
              <a:lnSpc>
                <a:spcPct val="90000"/>
              </a:lnSpc>
              <a:spcBef>
                <a:spcPts val="600"/>
              </a:spcBef>
            </a:pPr>
            <a:r>
              <a:rPr lang="en-US" dirty="0" smtClean="0">
                <a:ea typeface="ＭＳ Ｐゴシック" pitchFamily="34" charset="-128"/>
              </a:rPr>
              <a:t>Connected </a:t>
            </a:r>
            <a:r>
              <a:rPr lang="en-US" dirty="0">
                <a:ea typeface="ＭＳ Ｐゴシック" pitchFamily="34" charset="-128"/>
              </a:rPr>
              <a:t>Home IoT Devices Use Case</a:t>
            </a:r>
          </a:p>
          <a:p>
            <a:pPr marL="631825" lvl="1" indent="-231775" eaLnBrk="1" hangingPunct="1">
              <a:lnSpc>
                <a:spcPct val="90000"/>
              </a:lnSpc>
              <a:spcBef>
                <a:spcPts val="600"/>
              </a:spcBef>
            </a:pPr>
            <a:r>
              <a:rPr lang="en-US" dirty="0" smtClean="0">
                <a:ea typeface="ＭＳ Ｐゴシック" pitchFamily="34" charset="-128"/>
              </a:rPr>
              <a:t>Wearable </a:t>
            </a:r>
            <a:r>
              <a:rPr lang="en-US" dirty="0">
                <a:ea typeface="ＭＳ Ｐゴシック" pitchFamily="34" charset="-128"/>
              </a:rPr>
              <a:t>IoT Devices Use Case	</a:t>
            </a:r>
          </a:p>
          <a:p>
            <a:pPr marL="631825" lvl="1" indent="-231775" eaLnBrk="1" hangingPunct="1">
              <a:lnSpc>
                <a:spcPct val="90000"/>
              </a:lnSpc>
              <a:spcBef>
                <a:spcPts val="600"/>
              </a:spcBef>
            </a:pPr>
            <a:r>
              <a:rPr lang="en-US" dirty="0" smtClean="0">
                <a:ea typeface="ＭＳ Ｐゴシック" pitchFamily="34" charset="-128"/>
              </a:rPr>
              <a:t>Connected </a:t>
            </a:r>
            <a:r>
              <a:rPr lang="en-US" dirty="0">
                <a:ea typeface="ＭＳ Ｐゴシック" pitchFamily="34" charset="-128"/>
              </a:rPr>
              <a:t>Medical IoT Devices Use Case</a:t>
            </a:r>
          </a:p>
          <a:p>
            <a:endParaRPr lang="en-US" dirty="0"/>
          </a:p>
        </p:txBody>
      </p:sp>
    </p:spTree>
    <p:extLst>
      <p:ext uri="{BB962C8B-B14F-4D97-AF65-F5344CB8AC3E}">
        <p14:creationId xmlns:p14="http://schemas.microsoft.com/office/powerpoint/2010/main" val="115524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1326</Words>
  <Application>Microsoft Office PowerPoint</Application>
  <PresentationFormat>On-screen Show (4:3)</PresentationFormat>
  <Paragraphs>257</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Working Group 9:  Wi-Fi Security  Status Update </vt:lpstr>
      <vt:lpstr>TOPICS</vt:lpstr>
      <vt:lpstr>WG9 Objectives &amp; Deliverable</vt:lpstr>
      <vt:lpstr>PowerPoint Presentation</vt:lpstr>
      <vt:lpstr>PowerPoint Presentation</vt:lpstr>
      <vt:lpstr>PowerPoint Presentation</vt:lpstr>
      <vt:lpstr>PowerPoint Presentation</vt:lpstr>
      <vt:lpstr>WG9 Initial Discussions</vt:lpstr>
      <vt:lpstr>WG9 Initial Discussions</vt:lpstr>
      <vt:lpstr>Identifying Potential Wi-Fi Adversaries</vt:lpstr>
      <vt:lpstr>Wi-Fi Adversaries Can Inflict Damage Against a System</vt:lpstr>
      <vt:lpstr>Observations on Wi-Fi Compromises</vt:lpstr>
      <vt:lpstr>WG9 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2016-09-10T18:10:28Z</dcterms:modified>
</cp:coreProperties>
</file>