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sldIdLst>
    <p:sldId id="264" r:id="rId2"/>
    <p:sldId id="258" r:id="rId3"/>
    <p:sldId id="273" r:id="rId4"/>
    <p:sldId id="286" r:id="rId5"/>
    <p:sldId id="292" r:id="rId6"/>
    <p:sldId id="293" r:id="rId7"/>
    <p:sldId id="294" r:id="rId8"/>
    <p:sldId id="295" r:id="rId9"/>
    <p:sldId id="296" r:id="rId10"/>
    <p:sldId id="267" r:id="rId11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 snapToGrid="0" snapToObjects="1">
      <p:cViewPr>
        <p:scale>
          <a:sx n="100" d="100"/>
          <a:sy n="100" d="100"/>
        </p:scale>
        <p:origin x="946" y="-192"/>
      </p:cViewPr>
      <p:guideLst>
        <p:guide orient="horz" pos="1082"/>
        <p:guide pos="2880"/>
      </p:guideLst>
    </p:cSldViewPr>
  </p:slideViewPr>
  <p:outlineViewPr>
    <p:cViewPr>
      <p:scale>
        <a:sx n="33" d="100"/>
        <a:sy n="33" d="100"/>
      </p:scale>
      <p:origin x="0" y="1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>
            <a:lvl1pPr defTabSz="4730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>
            <a:lvl1pPr algn="r" defTabSz="473075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A01D63-E203-4FF4-9B2E-E2F1869AEEB6}" type="datetimeFigureOut">
              <a:rPr lang="en-US"/>
              <a:pPr>
                <a:defRPr/>
              </a:pPr>
              <a:t>12/19/2016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b" anchorCtr="0" compatLnSpc="1">
            <a:prstTxWarp prst="textNoShape">
              <a:avLst/>
            </a:prstTxWarp>
          </a:bodyPr>
          <a:lstStyle>
            <a:lvl1pPr defTabSz="4730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b" anchorCtr="0" compatLnSpc="1">
            <a:prstTxWarp prst="textNoShape">
              <a:avLst/>
            </a:prstTxWarp>
          </a:bodyPr>
          <a:lstStyle>
            <a:lvl1pPr algn="r" defTabSz="473075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0171797-BFF1-4A9B-B558-E10D01A67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83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0775F46-6EDC-4E15-9CF5-B1296021CEE0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6787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E3C0B31-DCB6-4633-A0F4-64EAAFAA1E10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525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527087-30D7-4142-BE6D-919A412224ED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573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91C045F-F956-462B-92B7-A0204F80DE27}" type="slidenum">
              <a:rPr lang="en-US" smtClean="0"/>
              <a:pPr eaLnBrk="1" hangingPunct="1"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9495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527087-30D7-4142-BE6D-919A412224ED}" type="slidenum">
              <a:rPr lang="en-US" smtClean="0"/>
              <a:pPr eaLnBrk="1" hangingPunct="1"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0017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DEB6168-C929-41BE-9E06-E4573AD736B3}" type="slidenum">
              <a:rPr lang="en-US" smtClean="0"/>
              <a:pPr eaLnBrk="1" hangingPunct="1"/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5137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45AA-9B8C-4E04-81A3-0A463E7B26EC}" type="datetime1">
              <a:rPr lang="en-US"/>
              <a:pPr>
                <a:defRPr/>
              </a:pPr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E696-F705-4D96-928B-E5C4D4D67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1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6209-5C84-4F9A-9492-EFD88AD0AEDA}" type="datetime1">
              <a:rPr lang="en-US"/>
              <a:pPr>
                <a:defRPr/>
              </a:pPr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DA15-72A8-45AA-B7F7-577551102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EDD3-1977-49CF-85D7-32DE8FCEC26C}" type="datetime1">
              <a:rPr lang="en-US"/>
              <a:pPr>
                <a:defRPr/>
              </a:pPr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90CD-A595-4A03-B3B0-6D2458F85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5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E61E-AF42-4921-9C6A-474ED1D94C0E}" type="datetime1">
              <a:rPr lang="en-US"/>
              <a:pPr>
                <a:defRPr/>
              </a:pPr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501-A59C-492B-A4C7-04A4F75D5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8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7C00-BD36-49C4-8D15-675F4CEAC481}" type="datetime1">
              <a:rPr lang="en-US"/>
              <a:pPr>
                <a:defRPr/>
              </a:pPr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D6F1-B411-4A30-8CE9-38ED6E030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6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A6BAA-08CC-48B5-8AC5-FD6D6BAB7B07}" type="datetime1">
              <a:rPr lang="en-US"/>
              <a:pPr>
                <a:defRPr/>
              </a:pPr>
              <a:t>12/19/2016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52A5-7399-4EE1-9575-EC2EB4221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6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5D4F1-E24F-4B20-B5AF-4D5D1BA45F9A}" type="datetime1">
              <a:rPr lang="en-US"/>
              <a:pPr>
                <a:defRPr/>
              </a:pPr>
              <a:t>12/19/2016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045BA-22A3-4720-A26C-3FB6B56F3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1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F903-4F7D-4A2F-864A-8E9C169B4384}" type="datetime1">
              <a:rPr lang="en-US"/>
              <a:pPr>
                <a:defRPr/>
              </a:pPr>
              <a:t>12/19/2016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01C7-0027-49B3-AB16-7BF3B6FA8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6C03-A480-408D-A103-97344BB9EAB4}" type="datetime1">
              <a:rPr lang="en-US"/>
              <a:pPr>
                <a:defRPr/>
              </a:pPr>
              <a:t>12/19/2016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33F2-7EE2-4519-8D13-CB9CFFD5F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1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8BFD-9B95-4DAB-9072-776CE8770272}" type="datetime1">
              <a:rPr lang="en-US"/>
              <a:pPr>
                <a:defRPr/>
              </a:pPr>
              <a:t>12/19/2016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876D-8247-4334-AF22-1F06F8695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5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3168-2D20-4208-A06C-B942ABD0214A}" type="datetime1">
              <a:rPr lang="en-US"/>
              <a:pPr>
                <a:defRPr/>
              </a:pPr>
              <a:t>12/19/2016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FE86-5D11-4A53-960B-CC46CA97A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48D049E-70A5-43CC-9ADB-E28D1CD9224F}" type="datetime1">
              <a:rPr lang="en-US"/>
              <a:pPr>
                <a:defRPr/>
              </a:pPr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513A13E-D7EB-457B-A864-35757E8BC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01638" y="3089275"/>
            <a:ext cx="8443912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Working Group 8	: Priority Services</a:t>
            </a:r>
            <a:br>
              <a:rPr lang="en-US" sz="4000" b="1" dirty="0" smtClean="0">
                <a:ea typeface="ＭＳ Ｐゴシック" pitchFamily="34" charset="-128"/>
              </a:rPr>
            </a:br>
            <a:r>
              <a:rPr lang="en-US" sz="4000" b="1" dirty="0" smtClean="0">
                <a:ea typeface="ＭＳ Ｐゴシック" pitchFamily="34" charset="-128"/>
              </a:rPr>
              <a:t/>
            </a:r>
            <a:br>
              <a:rPr lang="en-US" sz="4000" b="1" dirty="0" smtClean="0">
                <a:ea typeface="ＭＳ Ｐゴシック" pitchFamily="34" charset="-128"/>
              </a:rPr>
            </a:br>
            <a:r>
              <a:rPr lang="en-US" sz="4000" b="1" dirty="0" smtClean="0">
                <a:ea typeface="ＭＳ Ｐゴシック" pitchFamily="34" charset="-128"/>
              </a:rPr>
              <a:t>CSRIC V Meeting</a:t>
            </a: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609600" y="4606925"/>
            <a:ext cx="7924800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pitchFamily="34" charset="0"/>
              </a:rPr>
              <a:t>December 21, </a:t>
            </a:r>
            <a:r>
              <a:rPr lang="en-US" sz="3200" dirty="0" smtClean="0">
                <a:latin typeface="Calibri" pitchFamily="34" charset="0"/>
              </a:rPr>
              <a:t>2016</a:t>
            </a:r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</a:rPr>
              <a:t>Bill </a:t>
            </a:r>
            <a:r>
              <a:rPr lang="en-US" dirty="0" smtClean="0">
                <a:latin typeface="Calibri" pitchFamily="34" charset="0"/>
              </a:rPr>
              <a:t>Reidway, </a:t>
            </a:r>
            <a:r>
              <a:rPr lang="en-US" dirty="0" smtClean="0">
                <a:latin typeface="Calibri" pitchFamily="34" charset="0"/>
              </a:rPr>
              <a:t>Chair </a:t>
            </a:r>
            <a:r>
              <a:rPr lang="en-US" dirty="0" smtClean="0">
                <a:latin typeface="Calibri" pitchFamily="34" charset="0"/>
              </a:rPr>
              <a:t>(Neustar)</a:t>
            </a:r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04788"/>
            <a:ext cx="31369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A3676A8-325C-44AB-AA81-818FB89FA3D3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10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Next Steps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97025"/>
            <a:ext cx="8229600" cy="4525963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>
                <a:ea typeface="ＭＳ Ｐゴシック" pitchFamily="34" charset="-128"/>
              </a:rPr>
              <a:t>Continue regular </a:t>
            </a:r>
            <a:r>
              <a:rPr lang="en-US" sz="2800" dirty="0" smtClean="0">
                <a:ea typeface="ＭＳ Ｐゴシック" pitchFamily="34" charset="-128"/>
              </a:rPr>
              <a:t>and ad-hoc WG meetings &amp; external briefings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>
                <a:ea typeface="ＭＳ Ｐゴシック" pitchFamily="34" charset="-128"/>
              </a:rPr>
              <a:t>Content </a:t>
            </a:r>
            <a:r>
              <a:rPr lang="en-US" sz="2800" dirty="0" smtClean="0">
                <a:ea typeface="ＭＳ Ｐゴシック" pitchFamily="34" charset="-128"/>
              </a:rPr>
              <a:t>development / review for Final WG Report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>
                <a:ea typeface="ＭＳ Ｐゴシック" pitchFamily="34" charset="-128"/>
              </a:rPr>
              <a:t>Provide periodic status updates to Steering Committee and </a:t>
            </a:r>
            <a:r>
              <a:rPr lang="en-US" sz="2800" dirty="0" smtClean="0">
                <a:ea typeface="ＭＳ Ｐゴシック" pitchFamily="34" charset="-128"/>
              </a:rPr>
              <a:t>Council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>
                <a:ea typeface="ＭＳ Ｐゴシック" pitchFamily="34" charset="-128"/>
              </a:rPr>
              <a:t>Deliver final report &amp; recommendations, including suggested topics for future CSRICs, in March 2017</a:t>
            </a:r>
            <a:endParaRPr lang="en-US" sz="2800" dirty="0" smtClean="0">
              <a:ea typeface="ＭＳ Ｐゴシック" pitchFamily="34" charset="-128"/>
            </a:endParaRPr>
          </a:p>
          <a:p>
            <a:pPr marL="231775" indent="-231775" eaLnBrk="1" hangingPunct="1">
              <a:lnSpc>
                <a:spcPct val="90000"/>
              </a:lnSpc>
            </a:pPr>
            <a:endParaRPr lang="en-US" sz="3000" dirty="0" smtClean="0">
              <a:ea typeface="ＭＳ Ｐゴシック" pitchFamily="34" charset="-128"/>
            </a:endParaRPr>
          </a:p>
          <a:p>
            <a:pPr marL="231775" indent="-231775" eaLnBrk="1" hangingPunct="1">
              <a:lnSpc>
                <a:spcPct val="90000"/>
              </a:lnSpc>
              <a:buFont typeface="Arial" charset="0"/>
              <a:buNone/>
            </a:pPr>
            <a:endParaRPr lang="en-US" sz="30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>
                <a:ea typeface="ＭＳ Ｐゴシック" pitchFamily="34" charset="-128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>
                <a:ea typeface="ＭＳ Ｐゴシック" pitchFamily="34" charset="-128"/>
              </a:rPr>
              <a:t>				</a:t>
            </a:r>
          </a:p>
        </p:txBody>
      </p:sp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D5A3E25-0842-43EE-901B-BA590748A92E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WG8 Objectives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9025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en-US" sz="1400" b="1" dirty="0" smtClean="0">
                <a:ea typeface="ＭＳ Ｐゴシック" pitchFamily="34" charset="-128"/>
              </a:rPr>
              <a:t>  </a:t>
            </a:r>
            <a:r>
              <a:rPr lang="en-US" sz="2000" b="1" dirty="0" smtClean="0">
                <a:ea typeface="ＭＳ Ｐゴシック" pitchFamily="34" charset="-128"/>
              </a:rPr>
              <a:t>Working Group Description: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WG 8 will </a:t>
            </a:r>
            <a:r>
              <a:rPr lang="en-US" sz="2000" dirty="0"/>
              <a:t>assess how priority services programs can take advantage of packet-based technologies and recommend protocols that can be used to ensure priority communications upon retirement of </a:t>
            </a:r>
            <a:r>
              <a:rPr lang="en-US" sz="2000" dirty="0" smtClean="0"/>
              <a:t>TDM.</a:t>
            </a:r>
            <a:endParaRPr lang="en-US" sz="2000" dirty="0" smtClean="0">
              <a:ea typeface="ＭＳ Ｐゴシック" pitchFamily="34" charset="-128"/>
            </a:endParaRP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endParaRPr lang="en-US" sz="2000" b="1" dirty="0" smtClean="0">
              <a:ea typeface="ＭＳ Ｐゴシック" pitchFamily="34" charset="-128"/>
            </a:endParaRP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en-US" sz="2000" b="1" dirty="0" smtClean="0">
                <a:ea typeface="ＭＳ Ｐゴシック" pitchFamily="34" charset="-128"/>
              </a:rPr>
              <a:t>Deliverables:</a:t>
            </a:r>
            <a:r>
              <a:rPr lang="en-US" sz="2000" dirty="0" smtClean="0">
                <a:ea typeface="ＭＳ Ｐゴシック" pitchFamily="34" charset="-128"/>
              </a:rPr>
              <a:t>  </a:t>
            </a:r>
          </a:p>
          <a:p>
            <a:r>
              <a:rPr lang="en-US" sz="2000" dirty="0"/>
              <a:t>Define </a:t>
            </a:r>
            <a:r>
              <a:rPr lang="en-US" sz="2000" dirty="0" smtClean="0"/>
              <a:t>and describe the services that should </a:t>
            </a:r>
            <a:r>
              <a:rPr lang="en-US" sz="2000" dirty="0"/>
              <a:t>be included </a:t>
            </a:r>
            <a:r>
              <a:rPr lang="en-US" sz="2000" dirty="0" smtClean="0"/>
              <a:t>in a </a:t>
            </a:r>
            <a:r>
              <a:rPr lang="en-US" sz="2000" dirty="0"/>
              <a:t>new next-generation government priority </a:t>
            </a:r>
            <a:r>
              <a:rPr lang="en-US" sz="2000" dirty="0" smtClean="0"/>
              <a:t>communications </a:t>
            </a:r>
            <a:r>
              <a:rPr lang="en-US" sz="2000" dirty="0"/>
              <a:t>platform. </a:t>
            </a:r>
          </a:p>
          <a:p>
            <a:endParaRPr lang="en-US" sz="2000" dirty="0"/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CAE1DE9-F4EF-468D-9116-DB6A9365EEBE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3</a:t>
            </a:fld>
            <a:endParaRPr 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WG8 Members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9010" y="1684498"/>
            <a:ext cx="36290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Thomas Anderson (Co-chair / Cisco)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Bill Reidway (Co-chair / Neustar)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Greg Schumacher (Sprint)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Natalie Baker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Intrado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Chris Oberg (Verizon)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Zachary Johnson (DHS)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Jason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Weil (TWC)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John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Brzozowski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(Comcast)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Lynette Van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Someren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(Comcast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Martin Dolly (AT&amp;T/ATIS)</a:t>
            </a:r>
          </a:p>
          <a:p>
            <a:r>
              <a:rPr lang="en-US" dirty="0" err="1">
                <a:latin typeface="Calibri" pitchFamily="34" charset="0"/>
                <a:cs typeface="Calibri" pitchFamily="34" charset="0"/>
              </a:rPr>
              <a:t>Keylor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Eng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(AT&amp;T)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06668" y="1684498"/>
            <a:ext cx="398013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Bill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Mertka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(Motorola/ATIS)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Stacy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Hartman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(CenturyLink)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Kathryn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Condello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(CenturyLink)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Matt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Tooley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(NCTA)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Kevin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Beaudry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(Charter)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Ingrid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Caples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(HHS)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Joanne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Sechrest (DHS)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Rob Dew (DHS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Tim Perrier (FCC Liaison)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Ken Burnley (FCC Liaison)</a:t>
            </a:r>
          </a:p>
          <a:p>
            <a:endParaRPr lang="en-US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729FCF1-003C-4E1E-BDB8-D51394F52A88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172" name="Title 1"/>
          <p:cNvSpPr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 smtClean="0">
                <a:latin typeface="Calibri" pitchFamily="34" charset="0"/>
              </a:rPr>
              <a:t>WG8 Status Update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4625196" y="1570037"/>
            <a:ext cx="3856008" cy="248705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i="1" dirty="0">
                <a:ea typeface="ＭＳ Ｐゴシック" pitchFamily="34" charset="-128"/>
              </a:rPr>
              <a:t>CSRIC V WG 8 </a:t>
            </a:r>
            <a:r>
              <a:rPr lang="en-US" sz="1400" b="1" i="1" dirty="0" smtClean="0">
                <a:ea typeface="ＭＳ Ｐゴシック" pitchFamily="34" charset="-128"/>
              </a:rPr>
              <a:t>Special Sessions</a:t>
            </a:r>
            <a:endParaRPr lang="en-US" sz="1400" dirty="0">
              <a:ea typeface="ＭＳ Ｐゴシック" pitchFamily="34" charset="-128"/>
            </a:endParaRP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ＭＳ Ｐゴシック" pitchFamily="34" charset="-128"/>
              </a:rPr>
              <a:t>10/29/15</a:t>
            </a:r>
            <a:r>
              <a:rPr lang="en-US" sz="1000" dirty="0">
                <a:ea typeface="ＭＳ Ｐゴシック" pitchFamily="34" charset="-128"/>
              </a:rPr>
              <a:t>: Co-chairs </a:t>
            </a:r>
            <a:r>
              <a:rPr lang="en-US" sz="1000" dirty="0" smtClean="0">
                <a:ea typeface="ＭＳ Ｐゴシック" pitchFamily="34" charset="-128"/>
              </a:rPr>
              <a:t>announced </a:t>
            </a:r>
            <a:r>
              <a:rPr lang="en-US" sz="1000" dirty="0">
                <a:ea typeface="ＭＳ Ｐゴシック" pitchFamily="34" charset="-128"/>
              </a:rPr>
              <a:t>during regular CSRIC meeting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a typeface="ＭＳ Ｐゴシック" pitchFamily="34" charset="-128"/>
              </a:rPr>
              <a:t>11/18/15: Co-chair briefing held with RADM Simpson (Chief of FCC PSHSB) regarding scope and direction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a typeface="ＭＳ Ｐゴシック" pitchFamily="34" charset="-128"/>
              </a:rPr>
              <a:t>01/04/16: In person WG briefing held with RADM Simpson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a typeface="ＭＳ Ｐゴシック" pitchFamily="34" charset="-128"/>
              </a:rPr>
              <a:t>01/13/16: Conference Call briefing held with DHS Office of Emergency Communications</a:t>
            </a:r>
          </a:p>
          <a:p>
            <a:pPr marL="231775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ＭＳ Ｐゴシック" pitchFamily="34" charset="-128"/>
              </a:rPr>
              <a:t>03/14/16: </a:t>
            </a:r>
            <a:r>
              <a:rPr lang="en-US" sz="1000" dirty="0">
                <a:ea typeface="ＭＳ Ｐゴシック" pitchFamily="34" charset="-128"/>
              </a:rPr>
              <a:t>FCC TAC NG Internet Working Group Briefing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1" i="1" dirty="0" smtClean="0">
                <a:ea typeface="ＭＳ Ｐゴシック" pitchFamily="34" charset="-128"/>
              </a:rPr>
              <a:t>05/22/16: CSRIC WG  8 Briefing to Priority Services Users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1" i="1" dirty="0" smtClean="0">
                <a:ea typeface="ＭＳ Ｐゴシック" pitchFamily="34" charset="-128"/>
              </a:rPr>
              <a:t>9/21/16:  CSRIC WG 8 Briefing to GETS / WPS Team Forum</a:t>
            </a:r>
            <a:endParaRPr lang="en-US" sz="700" b="1" i="1" dirty="0" smtClean="0">
              <a:ea typeface="ＭＳ Ｐゴシック" pitchFamily="34" charset="-128"/>
            </a:endParaRP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 smtClean="0">
              <a:ea typeface="ＭＳ Ｐゴシック" pitchFamily="34" charset="-12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5826" y="1570037"/>
            <a:ext cx="3856008" cy="248705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i="1" dirty="0" smtClean="0">
                <a:ea typeface="ＭＳ Ｐゴシック" pitchFamily="34" charset="-128"/>
              </a:rPr>
              <a:t>CSRIC V WG 8 Regular Meetings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ＭＳ Ｐゴシック" pitchFamily="34" charset="-128"/>
              </a:rPr>
              <a:t>11/10/15: Initial Kick-off meeting held 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ＭＳ Ｐゴシック" pitchFamily="34" charset="-128"/>
              </a:rPr>
              <a:t>Regular Meetings Bi-weekly</a:t>
            </a:r>
          </a:p>
          <a:p>
            <a:pPr marL="231775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ＭＳ Ｐゴシック" pitchFamily="34" charset="-128"/>
              </a:rPr>
              <a:t>03/15/16: Face-to-face Working Session</a:t>
            </a:r>
          </a:p>
          <a:p>
            <a:pPr marL="231775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ea typeface="ＭＳ Ｐゴシック" pitchFamily="34" charset="-128"/>
              </a:rPr>
              <a:t>06/08/16: Face-to-face Working Session</a:t>
            </a:r>
          </a:p>
          <a:p>
            <a:pPr marL="231775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1" i="1" dirty="0" smtClean="0">
                <a:ea typeface="ＭＳ Ｐゴシック" pitchFamily="34" charset="-128"/>
              </a:rPr>
              <a:t>11/05/16: Face-to-face </a:t>
            </a:r>
            <a:r>
              <a:rPr lang="en-US" sz="1000" b="1" i="1" dirty="0" smtClean="0">
                <a:ea typeface="ＭＳ Ｐゴシック" pitchFamily="34" charset="-128"/>
              </a:rPr>
              <a:t>Working Session</a:t>
            </a:r>
          </a:p>
          <a:p>
            <a:pPr marL="688975" lvl="1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 smtClean="0">
              <a:ea typeface="ＭＳ Ｐゴシック" pitchFamily="34" charset="-128"/>
            </a:endParaRP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700" dirty="0">
              <a:ea typeface="ＭＳ Ｐゴシック" pitchFamily="34" charset="-12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53105" y="4342709"/>
            <a:ext cx="3856008" cy="18678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5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i="1" dirty="0" smtClean="0">
                <a:ea typeface="ＭＳ Ｐゴシック" pitchFamily="34" charset="-128"/>
              </a:rPr>
              <a:t>CSRIC V WG 8 Report Schedule</a:t>
            </a:r>
          </a:p>
          <a:p>
            <a:pPr marL="171450" indent="-17145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ea typeface="ＭＳ Ｐゴシック" pitchFamily="34" charset="-128"/>
              </a:rPr>
              <a:t>End Q1 2016: Use Case / Scope document complete</a:t>
            </a:r>
          </a:p>
          <a:p>
            <a:pPr marL="171450" indent="-17145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ea typeface="ＭＳ Ｐゴシック" pitchFamily="34" charset="-128"/>
              </a:rPr>
              <a:t>June 30 2016: Submission of Draft WG8 Report 1 </a:t>
            </a:r>
          </a:p>
          <a:p>
            <a:pPr marL="171450" indent="-17145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ea typeface="ＭＳ Ｐゴシック" pitchFamily="34" charset="-128"/>
              </a:rPr>
              <a:t>Sept 30 2016: Submission of Final WG 8 Scope Document</a:t>
            </a:r>
          </a:p>
          <a:p>
            <a:pPr marL="171450" indent="-17145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b="1" i="1" dirty="0" smtClean="0">
                <a:solidFill>
                  <a:schemeClr val="tx1"/>
                </a:solidFill>
                <a:ea typeface="ＭＳ Ｐゴシック" pitchFamily="34" charset="-128"/>
              </a:rPr>
              <a:t>March 15, 2017: Final WG 8 Report &amp; Recommendations</a:t>
            </a:r>
            <a:endParaRPr lang="en-US" sz="11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758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422"/>
          </a:xfrm>
        </p:spPr>
        <p:txBody>
          <a:bodyPr/>
          <a:lstStyle/>
          <a:p>
            <a:r>
              <a:rPr lang="en-US" dirty="0" smtClean="0"/>
              <a:t>Priority Service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6473" y="1130061"/>
            <a:ext cx="2078094" cy="52262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200" b="1" i="1" dirty="0" smtClean="0">
                <a:solidFill>
                  <a:schemeClr val="accent3">
                    <a:lumMod val="50000"/>
                  </a:schemeClr>
                </a:solidFill>
              </a:rPr>
              <a:t>Application Factors</a:t>
            </a:r>
            <a:endParaRPr lang="en-US" sz="1200" b="1" i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1200" dirty="0" smtClean="0"/>
              <a:t>Assuming a multimedia approach</a:t>
            </a:r>
            <a:endParaRPr lang="en-US" sz="1200" dirty="0"/>
          </a:p>
          <a:p>
            <a:r>
              <a:rPr lang="en-US" sz="1200" dirty="0" smtClean="0"/>
              <a:t>Prioritization within authorized users across services</a:t>
            </a:r>
            <a:br>
              <a:rPr lang="en-US" sz="1200" dirty="0" smtClean="0"/>
            </a:br>
            <a:endParaRPr lang="en-US" sz="12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200" b="1" i="1" dirty="0" smtClean="0">
                <a:solidFill>
                  <a:srgbClr val="7030A0"/>
                </a:solidFill>
              </a:rPr>
              <a:t>User </a:t>
            </a:r>
            <a:r>
              <a:rPr lang="en-US" sz="1200" b="1" i="1" dirty="0">
                <a:solidFill>
                  <a:srgbClr val="7030A0"/>
                </a:solidFill>
              </a:rPr>
              <a:t>Factors:</a:t>
            </a:r>
          </a:p>
          <a:p>
            <a:r>
              <a:rPr lang="en-US" sz="1200" dirty="0"/>
              <a:t>Establishing a common authentication framework</a:t>
            </a:r>
          </a:p>
          <a:p>
            <a:r>
              <a:rPr lang="en-US" sz="1200" dirty="0"/>
              <a:t>Accommodating dynamic priority </a:t>
            </a:r>
            <a:r>
              <a:rPr lang="en-US" sz="1200" dirty="0" smtClean="0"/>
              <a:t>assignment</a:t>
            </a:r>
          </a:p>
          <a:p>
            <a:r>
              <a:rPr lang="en-US" sz="1200" dirty="0" smtClean="0"/>
              <a:t>Domestic / International ingress</a:t>
            </a:r>
          </a:p>
          <a:p>
            <a:r>
              <a:rPr lang="en-US" sz="1200" dirty="0" smtClean="0"/>
              <a:t>Provisioning, ordering, billing</a:t>
            </a:r>
          </a:p>
          <a:p>
            <a:pPr marL="0" indent="0">
              <a:buNone/>
            </a:pPr>
            <a:endParaRPr lang="en-US" sz="12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200" b="1" i="1" dirty="0" smtClean="0">
                <a:solidFill>
                  <a:srgbClr val="0070C0"/>
                </a:solidFill>
              </a:rPr>
              <a:t>Network Factors</a:t>
            </a:r>
          </a:p>
          <a:p>
            <a:r>
              <a:rPr lang="en-US" sz="1200" dirty="0" smtClean="0"/>
              <a:t>Identifying potential weak links in </a:t>
            </a:r>
            <a:r>
              <a:rPr lang="en-US" sz="1200" dirty="0" err="1" smtClean="0"/>
              <a:t>QoS</a:t>
            </a:r>
            <a:r>
              <a:rPr lang="en-US" sz="1200" dirty="0" smtClean="0"/>
              <a:t>, security, &amp; resiliency</a:t>
            </a:r>
          </a:p>
          <a:p>
            <a:r>
              <a:rPr lang="en-US" sz="1200" dirty="0" smtClean="0"/>
              <a:t>Assume managed / unmanaged &amp; public / private hybrid scenarios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3501-A59C-492B-A4C7-04A4F75D57B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017255"/>
            <a:ext cx="6262776" cy="2728596"/>
          </a:xfrm>
          <a:prstGeom prst="rect">
            <a:avLst/>
          </a:prstGeom>
          <a:noFill/>
        </p:spPr>
      </p:pic>
      <p:grpSp>
        <p:nvGrpSpPr>
          <p:cNvPr id="95" name="Group 94"/>
          <p:cNvGrpSpPr/>
          <p:nvPr/>
        </p:nvGrpSpPr>
        <p:grpSpPr>
          <a:xfrm>
            <a:off x="625014" y="2790461"/>
            <a:ext cx="5318168" cy="1558849"/>
            <a:chOff x="625014" y="2790461"/>
            <a:chExt cx="5318168" cy="1558849"/>
          </a:xfrm>
        </p:grpSpPr>
        <p:sp>
          <p:nvSpPr>
            <p:cNvPr id="6" name="Rounded Rectangle 5"/>
            <p:cNvSpPr/>
            <p:nvPr/>
          </p:nvSpPr>
          <p:spPr>
            <a:xfrm>
              <a:off x="879476" y="2790461"/>
              <a:ext cx="5063706" cy="94331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Elbow Connector 10"/>
            <p:cNvCxnSpPr>
              <a:stCxn id="6" idx="1"/>
            </p:cNvCxnSpPr>
            <p:nvPr/>
          </p:nvCxnSpPr>
          <p:spPr>
            <a:xfrm rot="10800000" flipV="1">
              <a:off x="625014" y="3262116"/>
              <a:ext cx="254463" cy="1087194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29"/>
            <p:cNvGrpSpPr>
              <a:grpSpLocks/>
            </p:cNvGrpSpPr>
            <p:nvPr/>
          </p:nvGrpSpPr>
          <p:grpSpPr bwMode="auto">
            <a:xfrm>
              <a:off x="1431524" y="2944064"/>
              <a:ext cx="507428" cy="400996"/>
              <a:chOff x="1670" y="602"/>
              <a:chExt cx="502" cy="459"/>
            </a:xfrm>
            <a:solidFill>
              <a:srgbClr val="000000"/>
            </a:solidFill>
          </p:grpSpPr>
          <p:sp>
            <p:nvSpPr>
              <p:cNvPr id="58" name="Freeform 30"/>
              <p:cNvSpPr>
                <a:spLocks noChangeArrowheads="1"/>
              </p:cNvSpPr>
              <p:nvPr/>
            </p:nvSpPr>
            <p:spPr bwMode="auto">
              <a:xfrm>
                <a:off x="1710" y="735"/>
                <a:ext cx="405" cy="324"/>
              </a:xfrm>
              <a:custGeom>
                <a:avLst/>
                <a:gdLst>
                  <a:gd name="T0" fmla="*/ 809 w 1795"/>
                  <a:gd name="T1" fmla="*/ 1430 h 1431"/>
                  <a:gd name="T2" fmla="*/ 0 w 1795"/>
                  <a:gd name="T3" fmla="*/ 1006 h 1431"/>
                  <a:gd name="T4" fmla="*/ 271 w 1795"/>
                  <a:gd name="T5" fmla="*/ 844 h 1431"/>
                  <a:gd name="T6" fmla="*/ 809 w 1795"/>
                  <a:gd name="T7" fmla="*/ 1115 h 1431"/>
                  <a:gd name="T8" fmla="*/ 1476 w 1795"/>
                  <a:gd name="T9" fmla="*/ 448 h 1431"/>
                  <a:gd name="T10" fmla="*/ 1444 w 1795"/>
                  <a:gd name="T11" fmla="*/ 241 h 1431"/>
                  <a:gd name="T12" fmla="*/ 1686 w 1795"/>
                  <a:gd name="T13" fmla="*/ 0 h 1431"/>
                  <a:gd name="T14" fmla="*/ 1794 w 1795"/>
                  <a:gd name="T15" fmla="*/ 448 h 1431"/>
                  <a:gd name="T16" fmla="*/ 809 w 1795"/>
                  <a:gd name="T17" fmla="*/ 1430 h 1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95" h="1431">
                    <a:moveTo>
                      <a:pt x="809" y="1430"/>
                    </a:moveTo>
                    <a:cubicBezTo>
                      <a:pt x="486" y="1430"/>
                      <a:pt x="185" y="1273"/>
                      <a:pt x="0" y="1006"/>
                    </a:cubicBezTo>
                    <a:lnTo>
                      <a:pt x="271" y="844"/>
                    </a:lnTo>
                    <a:cubicBezTo>
                      <a:pt x="396" y="1014"/>
                      <a:pt x="597" y="1115"/>
                      <a:pt x="809" y="1115"/>
                    </a:cubicBezTo>
                    <a:cubicBezTo>
                      <a:pt x="1178" y="1115"/>
                      <a:pt x="1476" y="814"/>
                      <a:pt x="1476" y="448"/>
                    </a:cubicBezTo>
                    <a:cubicBezTo>
                      <a:pt x="1476" y="377"/>
                      <a:pt x="1466" y="309"/>
                      <a:pt x="1444" y="241"/>
                    </a:cubicBezTo>
                    <a:lnTo>
                      <a:pt x="1686" y="0"/>
                    </a:lnTo>
                    <a:cubicBezTo>
                      <a:pt x="1756" y="138"/>
                      <a:pt x="1794" y="293"/>
                      <a:pt x="1794" y="448"/>
                    </a:cubicBezTo>
                    <a:cubicBezTo>
                      <a:pt x="1794" y="987"/>
                      <a:pt x="1351" y="1430"/>
                      <a:pt x="809" y="14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31"/>
              <p:cNvSpPr>
                <a:spLocks noChangeArrowheads="1"/>
              </p:cNvSpPr>
              <p:nvPr/>
            </p:nvSpPr>
            <p:spPr bwMode="auto">
              <a:xfrm>
                <a:off x="1705" y="728"/>
                <a:ext cx="414" cy="333"/>
              </a:xfrm>
              <a:custGeom>
                <a:avLst/>
                <a:gdLst>
                  <a:gd name="T0" fmla="*/ 1794 w 1836"/>
                  <a:gd name="T1" fmla="*/ 475 h 1474"/>
                  <a:gd name="T2" fmla="*/ 828 w 1836"/>
                  <a:gd name="T3" fmla="*/ 1440 h 1474"/>
                  <a:gd name="T4" fmla="*/ 44 w 1836"/>
                  <a:gd name="T5" fmla="*/ 1039 h 1474"/>
                  <a:gd name="T6" fmla="*/ 289 w 1836"/>
                  <a:gd name="T7" fmla="*/ 895 h 1474"/>
                  <a:gd name="T8" fmla="*/ 828 w 1836"/>
                  <a:gd name="T9" fmla="*/ 1161 h 1474"/>
                  <a:gd name="T10" fmla="*/ 1512 w 1836"/>
                  <a:gd name="T11" fmla="*/ 478 h 1474"/>
                  <a:gd name="T12" fmla="*/ 1482 w 1836"/>
                  <a:gd name="T13" fmla="*/ 274 h 1474"/>
                  <a:gd name="T14" fmla="*/ 1699 w 1836"/>
                  <a:gd name="T15" fmla="*/ 54 h 1474"/>
                  <a:gd name="T16" fmla="*/ 1794 w 1836"/>
                  <a:gd name="T17" fmla="*/ 475 h 1474"/>
                  <a:gd name="T18" fmla="*/ 1710 w 1836"/>
                  <a:gd name="T19" fmla="*/ 0 h 1474"/>
                  <a:gd name="T20" fmla="*/ 1446 w 1836"/>
                  <a:gd name="T21" fmla="*/ 263 h 1474"/>
                  <a:gd name="T22" fmla="*/ 1482 w 1836"/>
                  <a:gd name="T23" fmla="*/ 475 h 1474"/>
                  <a:gd name="T24" fmla="*/ 831 w 1836"/>
                  <a:gd name="T25" fmla="*/ 1126 h 1474"/>
                  <a:gd name="T26" fmla="*/ 299 w 1836"/>
                  <a:gd name="T27" fmla="*/ 849 h 1474"/>
                  <a:gd name="T28" fmla="*/ 0 w 1836"/>
                  <a:gd name="T29" fmla="*/ 1029 h 1474"/>
                  <a:gd name="T30" fmla="*/ 834 w 1836"/>
                  <a:gd name="T31" fmla="*/ 1473 h 1474"/>
                  <a:gd name="T32" fmla="*/ 1835 w 1836"/>
                  <a:gd name="T33" fmla="*/ 472 h 1474"/>
                  <a:gd name="T34" fmla="*/ 1710 w 1836"/>
                  <a:gd name="T35" fmla="*/ 0 h 1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36" h="1474">
                    <a:moveTo>
                      <a:pt x="1794" y="475"/>
                    </a:moveTo>
                    <a:cubicBezTo>
                      <a:pt x="1794" y="1009"/>
                      <a:pt x="1360" y="1440"/>
                      <a:pt x="828" y="1440"/>
                    </a:cubicBezTo>
                    <a:cubicBezTo>
                      <a:pt x="516" y="1440"/>
                      <a:pt x="226" y="1291"/>
                      <a:pt x="44" y="1039"/>
                    </a:cubicBezTo>
                    <a:lnTo>
                      <a:pt x="289" y="895"/>
                    </a:lnTo>
                    <a:cubicBezTo>
                      <a:pt x="418" y="1060"/>
                      <a:pt x="616" y="1161"/>
                      <a:pt x="828" y="1161"/>
                    </a:cubicBezTo>
                    <a:cubicBezTo>
                      <a:pt x="1205" y="1161"/>
                      <a:pt x="1512" y="855"/>
                      <a:pt x="1512" y="478"/>
                    </a:cubicBezTo>
                    <a:cubicBezTo>
                      <a:pt x="1512" y="409"/>
                      <a:pt x="1501" y="342"/>
                      <a:pt x="1482" y="274"/>
                    </a:cubicBezTo>
                    <a:lnTo>
                      <a:pt x="1699" y="54"/>
                    </a:lnTo>
                    <a:cubicBezTo>
                      <a:pt x="1762" y="184"/>
                      <a:pt x="1794" y="328"/>
                      <a:pt x="1794" y="475"/>
                    </a:cubicBezTo>
                    <a:close/>
                    <a:moveTo>
                      <a:pt x="1710" y="0"/>
                    </a:moveTo>
                    <a:lnTo>
                      <a:pt x="1446" y="263"/>
                    </a:lnTo>
                    <a:cubicBezTo>
                      <a:pt x="1468" y="328"/>
                      <a:pt x="1482" y="402"/>
                      <a:pt x="1482" y="475"/>
                    </a:cubicBezTo>
                    <a:cubicBezTo>
                      <a:pt x="1482" y="835"/>
                      <a:pt x="1189" y="1126"/>
                      <a:pt x="831" y="1126"/>
                    </a:cubicBezTo>
                    <a:cubicBezTo>
                      <a:pt x="611" y="1126"/>
                      <a:pt x="415" y="1017"/>
                      <a:pt x="299" y="849"/>
                    </a:cubicBezTo>
                    <a:lnTo>
                      <a:pt x="0" y="1029"/>
                    </a:lnTo>
                    <a:cubicBezTo>
                      <a:pt x="180" y="1297"/>
                      <a:pt x="487" y="1473"/>
                      <a:pt x="834" y="1473"/>
                    </a:cubicBezTo>
                    <a:cubicBezTo>
                      <a:pt x="1387" y="1473"/>
                      <a:pt x="1835" y="1026"/>
                      <a:pt x="1835" y="472"/>
                    </a:cubicBezTo>
                    <a:cubicBezTo>
                      <a:pt x="1829" y="304"/>
                      <a:pt x="1786" y="141"/>
                      <a:pt x="17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Freeform 32"/>
              <p:cNvSpPr>
                <a:spLocks noChangeArrowheads="1"/>
              </p:cNvSpPr>
              <p:nvPr/>
            </p:nvSpPr>
            <p:spPr bwMode="auto">
              <a:xfrm>
                <a:off x="1909" y="613"/>
                <a:ext cx="139" cy="113"/>
              </a:xfrm>
              <a:custGeom>
                <a:avLst/>
                <a:gdLst>
                  <a:gd name="T0" fmla="*/ 398 w 622"/>
                  <a:gd name="T1" fmla="*/ 505 h 506"/>
                  <a:gd name="T2" fmla="*/ 0 w 622"/>
                  <a:gd name="T3" fmla="*/ 318 h 506"/>
                  <a:gd name="T4" fmla="*/ 0 w 622"/>
                  <a:gd name="T5" fmla="*/ 0 h 506"/>
                  <a:gd name="T6" fmla="*/ 621 w 622"/>
                  <a:gd name="T7" fmla="*/ 280 h 506"/>
                  <a:gd name="T8" fmla="*/ 398 w 622"/>
                  <a:gd name="T9" fmla="*/ 505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2" h="506">
                    <a:moveTo>
                      <a:pt x="398" y="505"/>
                    </a:moveTo>
                    <a:cubicBezTo>
                      <a:pt x="291" y="399"/>
                      <a:pt x="149" y="334"/>
                      <a:pt x="0" y="318"/>
                    </a:cubicBezTo>
                    <a:lnTo>
                      <a:pt x="0" y="0"/>
                    </a:lnTo>
                    <a:cubicBezTo>
                      <a:pt x="233" y="16"/>
                      <a:pt x="453" y="114"/>
                      <a:pt x="621" y="280"/>
                    </a:cubicBezTo>
                    <a:lnTo>
                      <a:pt x="398" y="50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Freeform 33"/>
              <p:cNvSpPr>
                <a:spLocks noChangeArrowheads="1"/>
              </p:cNvSpPr>
              <p:nvPr/>
            </p:nvSpPr>
            <p:spPr bwMode="auto">
              <a:xfrm>
                <a:off x="1905" y="610"/>
                <a:ext cx="148" cy="122"/>
              </a:xfrm>
              <a:custGeom>
                <a:avLst/>
                <a:gdLst>
                  <a:gd name="T0" fmla="*/ 33 w 663"/>
                  <a:gd name="T1" fmla="*/ 35 h 547"/>
                  <a:gd name="T2" fmla="*/ 612 w 663"/>
                  <a:gd name="T3" fmla="*/ 299 h 547"/>
                  <a:gd name="T4" fmla="*/ 412 w 663"/>
                  <a:gd name="T5" fmla="*/ 500 h 547"/>
                  <a:gd name="T6" fmla="*/ 30 w 663"/>
                  <a:gd name="T7" fmla="*/ 320 h 547"/>
                  <a:gd name="T8" fmla="*/ 30 w 663"/>
                  <a:gd name="T9" fmla="*/ 35 h 547"/>
                  <a:gd name="T10" fmla="*/ 33 w 663"/>
                  <a:gd name="T11" fmla="*/ 35 h 547"/>
                  <a:gd name="T12" fmla="*/ 0 w 663"/>
                  <a:gd name="T13" fmla="*/ 0 h 547"/>
                  <a:gd name="T14" fmla="*/ 0 w 663"/>
                  <a:gd name="T15" fmla="*/ 350 h 547"/>
                  <a:gd name="T16" fmla="*/ 414 w 663"/>
                  <a:gd name="T17" fmla="*/ 546 h 547"/>
                  <a:gd name="T18" fmla="*/ 662 w 663"/>
                  <a:gd name="T19" fmla="*/ 299 h 547"/>
                  <a:gd name="T20" fmla="*/ 0 w 663"/>
                  <a:gd name="T21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63" h="547">
                    <a:moveTo>
                      <a:pt x="33" y="35"/>
                    </a:moveTo>
                    <a:cubicBezTo>
                      <a:pt x="249" y="54"/>
                      <a:pt x="456" y="147"/>
                      <a:pt x="612" y="299"/>
                    </a:cubicBezTo>
                    <a:lnTo>
                      <a:pt x="412" y="500"/>
                    </a:lnTo>
                    <a:cubicBezTo>
                      <a:pt x="307" y="402"/>
                      <a:pt x="173" y="339"/>
                      <a:pt x="30" y="320"/>
                    </a:cubicBezTo>
                    <a:lnTo>
                      <a:pt x="30" y="35"/>
                    </a:lnTo>
                    <a:lnTo>
                      <a:pt x="33" y="35"/>
                    </a:lnTo>
                    <a:close/>
                    <a:moveTo>
                      <a:pt x="0" y="0"/>
                    </a:moveTo>
                    <a:lnTo>
                      <a:pt x="0" y="350"/>
                    </a:lnTo>
                    <a:cubicBezTo>
                      <a:pt x="162" y="364"/>
                      <a:pt x="307" y="434"/>
                      <a:pt x="414" y="546"/>
                    </a:cubicBezTo>
                    <a:lnTo>
                      <a:pt x="662" y="299"/>
                    </a:lnTo>
                    <a:cubicBezTo>
                      <a:pt x="490" y="125"/>
                      <a:pt x="258" y="1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Freeform 34"/>
              <p:cNvSpPr>
                <a:spLocks noChangeArrowheads="1"/>
              </p:cNvSpPr>
              <p:nvPr/>
            </p:nvSpPr>
            <p:spPr bwMode="auto">
              <a:xfrm>
                <a:off x="1793" y="613"/>
                <a:ext cx="83" cy="84"/>
              </a:xfrm>
              <a:custGeom>
                <a:avLst/>
                <a:gdLst>
                  <a:gd name="T0" fmla="*/ 0 w 376"/>
                  <a:gd name="T1" fmla="*/ 104 h 379"/>
                  <a:gd name="T2" fmla="*/ 375 w 376"/>
                  <a:gd name="T3" fmla="*/ 0 h 379"/>
                  <a:gd name="T4" fmla="*/ 375 w 376"/>
                  <a:gd name="T5" fmla="*/ 318 h 379"/>
                  <a:gd name="T6" fmla="*/ 160 w 376"/>
                  <a:gd name="T7" fmla="*/ 378 h 379"/>
                  <a:gd name="T8" fmla="*/ 0 w 376"/>
                  <a:gd name="T9" fmla="*/ 104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6" h="379">
                    <a:moveTo>
                      <a:pt x="0" y="104"/>
                    </a:moveTo>
                    <a:cubicBezTo>
                      <a:pt x="116" y="43"/>
                      <a:pt x="244" y="9"/>
                      <a:pt x="375" y="0"/>
                    </a:cubicBezTo>
                    <a:lnTo>
                      <a:pt x="375" y="318"/>
                    </a:lnTo>
                    <a:cubicBezTo>
                      <a:pt x="301" y="326"/>
                      <a:pt x="228" y="345"/>
                      <a:pt x="160" y="378"/>
                    </a:cubicBezTo>
                    <a:lnTo>
                      <a:pt x="0" y="10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Freeform 35"/>
              <p:cNvSpPr>
                <a:spLocks noChangeArrowheads="1"/>
              </p:cNvSpPr>
              <p:nvPr/>
            </p:nvSpPr>
            <p:spPr bwMode="auto">
              <a:xfrm>
                <a:off x="1787" y="610"/>
                <a:ext cx="92" cy="92"/>
              </a:xfrm>
              <a:custGeom>
                <a:avLst/>
                <a:gdLst>
                  <a:gd name="T0" fmla="*/ 382 w 415"/>
                  <a:gd name="T1" fmla="*/ 320 h 416"/>
                  <a:gd name="T2" fmla="*/ 192 w 415"/>
                  <a:gd name="T3" fmla="*/ 372 h 416"/>
                  <a:gd name="T4" fmla="*/ 48 w 415"/>
                  <a:gd name="T5" fmla="*/ 128 h 416"/>
                  <a:gd name="T6" fmla="*/ 382 w 415"/>
                  <a:gd name="T7" fmla="*/ 35 h 416"/>
                  <a:gd name="T8" fmla="*/ 382 w 415"/>
                  <a:gd name="T9" fmla="*/ 320 h 416"/>
                  <a:gd name="T10" fmla="*/ 414 w 415"/>
                  <a:gd name="T11" fmla="*/ 0 h 416"/>
                  <a:gd name="T12" fmla="*/ 0 w 415"/>
                  <a:gd name="T13" fmla="*/ 114 h 416"/>
                  <a:gd name="T14" fmla="*/ 178 w 415"/>
                  <a:gd name="T15" fmla="*/ 415 h 416"/>
                  <a:gd name="T16" fmla="*/ 414 w 415"/>
                  <a:gd name="T17" fmla="*/ 350 h 416"/>
                  <a:gd name="T18" fmla="*/ 414 w 415"/>
                  <a:gd name="T19" fmla="*/ 0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5" h="416">
                    <a:moveTo>
                      <a:pt x="382" y="320"/>
                    </a:moveTo>
                    <a:cubicBezTo>
                      <a:pt x="317" y="329"/>
                      <a:pt x="252" y="345"/>
                      <a:pt x="192" y="372"/>
                    </a:cubicBezTo>
                    <a:lnTo>
                      <a:pt x="48" y="128"/>
                    </a:lnTo>
                    <a:cubicBezTo>
                      <a:pt x="154" y="76"/>
                      <a:pt x="265" y="46"/>
                      <a:pt x="382" y="35"/>
                    </a:cubicBezTo>
                    <a:lnTo>
                      <a:pt x="382" y="320"/>
                    </a:lnTo>
                    <a:close/>
                    <a:moveTo>
                      <a:pt x="414" y="0"/>
                    </a:moveTo>
                    <a:cubicBezTo>
                      <a:pt x="265" y="8"/>
                      <a:pt x="125" y="49"/>
                      <a:pt x="0" y="114"/>
                    </a:cubicBezTo>
                    <a:lnTo>
                      <a:pt x="178" y="415"/>
                    </a:lnTo>
                    <a:cubicBezTo>
                      <a:pt x="252" y="380"/>
                      <a:pt x="330" y="358"/>
                      <a:pt x="414" y="350"/>
                    </a:cubicBezTo>
                    <a:lnTo>
                      <a:pt x="41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Freeform 36"/>
              <p:cNvSpPr>
                <a:spLocks noChangeArrowheads="1"/>
              </p:cNvSpPr>
              <p:nvPr/>
            </p:nvSpPr>
            <p:spPr bwMode="auto">
              <a:xfrm>
                <a:off x="1796" y="602"/>
                <a:ext cx="376" cy="310"/>
              </a:xfrm>
              <a:custGeom>
                <a:avLst/>
                <a:gdLst>
                  <a:gd name="T0" fmla="*/ 448 w 1669"/>
                  <a:gd name="T1" fmla="*/ 1067 h 1376"/>
                  <a:gd name="T2" fmla="*/ 155 w 1669"/>
                  <a:gd name="T3" fmla="*/ 773 h 1376"/>
                  <a:gd name="T4" fmla="*/ 0 w 1669"/>
                  <a:gd name="T5" fmla="*/ 928 h 1376"/>
                  <a:gd name="T6" fmla="*/ 448 w 1669"/>
                  <a:gd name="T7" fmla="*/ 1375 h 1376"/>
                  <a:gd name="T8" fmla="*/ 1668 w 1669"/>
                  <a:gd name="T9" fmla="*/ 155 h 1376"/>
                  <a:gd name="T10" fmla="*/ 1515 w 1669"/>
                  <a:gd name="T11" fmla="*/ 0 h 1376"/>
                  <a:gd name="T12" fmla="*/ 448 w 1669"/>
                  <a:gd name="T13" fmla="*/ 1067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69" h="1376">
                    <a:moveTo>
                      <a:pt x="448" y="1067"/>
                    </a:moveTo>
                    <a:lnTo>
                      <a:pt x="155" y="773"/>
                    </a:lnTo>
                    <a:lnTo>
                      <a:pt x="0" y="928"/>
                    </a:lnTo>
                    <a:lnTo>
                      <a:pt x="448" y="1375"/>
                    </a:lnTo>
                    <a:lnTo>
                      <a:pt x="1668" y="155"/>
                    </a:lnTo>
                    <a:lnTo>
                      <a:pt x="1515" y="0"/>
                    </a:lnTo>
                    <a:lnTo>
                      <a:pt x="448" y="106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5" name="Group 37"/>
              <p:cNvGrpSpPr>
                <a:grpSpLocks/>
              </p:cNvGrpSpPr>
              <p:nvPr/>
            </p:nvGrpSpPr>
            <p:grpSpPr bwMode="auto">
              <a:xfrm>
                <a:off x="1670" y="649"/>
                <a:ext cx="140" cy="293"/>
                <a:chOff x="1670" y="649"/>
                <a:chExt cx="140" cy="293"/>
              </a:xfrm>
              <a:grpFill/>
            </p:grpSpPr>
            <p:sp>
              <p:nvSpPr>
                <p:cNvPr id="66" name="Freeform 38"/>
                <p:cNvSpPr>
                  <a:spLocks noChangeArrowheads="1"/>
                </p:cNvSpPr>
                <p:nvPr/>
              </p:nvSpPr>
              <p:spPr bwMode="auto">
                <a:xfrm>
                  <a:off x="1694" y="649"/>
                  <a:ext cx="80" cy="87"/>
                </a:xfrm>
                <a:custGeom>
                  <a:avLst/>
                  <a:gdLst>
                    <a:gd name="T0" fmla="*/ 112 w 363"/>
                    <a:gd name="T1" fmla="*/ 215 h 393"/>
                    <a:gd name="T2" fmla="*/ 279 w 363"/>
                    <a:gd name="T3" fmla="*/ 47 h 393"/>
                    <a:gd name="T4" fmla="*/ 345 w 363"/>
                    <a:gd name="T5" fmla="*/ 0 h 393"/>
                    <a:gd name="T6" fmla="*/ 362 w 363"/>
                    <a:gd name="T7" fmla="*/ 30 h 393"/>
                    <a:gd name="T8" fmla="*/ 36 w 363"/>
                    <a:gd name="T9" fmla="*/ 356 h 393"/>
                    <a:gd name="T10" fmla="*/ 0 w 363"/>
                    <a:gd name="T11" fmla="*/ 392 h 393"/>
                    <a:gd name="T12" fmla="*/ 112 w 363"/>
                    <a:gd name="T13" fmla="*/ 215 h 3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3" h="393">
                      <a:moveTo>
                        <a:pt x="112" y="215"/>
                      </a:moveTo>
                      <a:lnTo>
                        <a:pt x="279" y="47"/>
                      </a:lnTo>
                      <a:cubicBezTo>
                        <a:pt x="300" y="31"/>
                        <a:pt x="322" y="15"/>
                        <a:pt x="345" y="0"/>
                      </a:cubicBezTo>
                      <a:lnTo>
                        <a:pt x="362" y="30"/>
                      </a:lnTo>
                      <a:lnTo>
                        <a:pt x="36" y="356"/>
                      </a:lnTo>
                      <a:lnTo>
                        <a:pt x="0" y="392"/>
                      </a:lnTo>
                      <a:cubicBezTo>
                        <a:pt x="31" y="329"/>
                        <a:pt x="69" y="270"/>
                        <a:pt x="112" y="215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Freeform 39"/>
                <p:cNvSpPr>
                  <a:spLocks noChangeArrowheads="1"/>
                </p:cNvSpPr>
                <p:nvPr/>
              </p:nvSpPr>
              <p:spPr bwMode="auto">
                <a:xfrm>
                  <a:off x="1676" y="665"/>
                  <a:ext cx="109" cy="119"/>
                </a:xfrm>
                <a:custGeom>
                  <a:avLst/>
                  <a:gdLst>
                    <a:gd name="T0" fmla="*/ 26 w 491"/>
                    <a:gd name="T1" fmla="*/ 440 h 532"/>
                    <a:gd name="T2" fmla="*/ 466 w 491"/>
                    <a:gd name="T3" fmla="*/ 0 h 532"/>
                    <a:gd name="T4" fmla="*/ 490 w 491"/>
                    <a:gd name="T5" fmla="*/ 42 h 532"/>
                    <a:gd name="T6" fmla="*/ 180 w 491"/>
                    <a:gd name="T7" fmla="*/ 351 h 532"/>
                    <a:gd name="T8" fmla="*/ 0 w 491"/>
                    <a:gd name="T9" fmla="*/ 531 h 532"/>
                    <a:gd name="T10" fmla="*/ 26 w 491"/>
                    <a:gd name="T11" fmla="*/ 440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1" h="532">
                      <a:moveTo>
                        <a:pt x="26" y="440"/>
                      </a:moveTo>
                      <a:lnTo>
                        <a:pt x="466" y="0"/>
                      </a:lnTo>
                      <a:lnTo>
                        <a:pt x="490" y="42"/>
                      </a:lnTo>
                      <a:lnTo>
                        <a:pt x="180" y="351"/>
                      </a:lnTo>
                      <a:lnTo>
                        <a:pt x="0" y="531"/>
                      </a:lnTo>
                      <a:cubicBezTo>
                        <a:pt x="8" y="500"/>
                        <a:pt x="16" y="470"/>
                        <a:pt x="26" y="44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Freeform 40"/>
                <p:cNvSpPr>
                  <a:spLocks noChangeArrowheads="1"/>
                </p:cNvSpPr>
                <p:nvPr/>
              </p:nvSpPr>
              <p:spPr bwMode="auto">
                <a:xfrm>
                  <a:off x="1671" y="685"/>
                  <a:ext cx="126" cy="135"/>
                </a:xfrm>
                <a:custGeom>
                  <a:avLst/>
                  <a:gdLst>
                    <a:gd name="T0" fmla="*/ 8 w 565"/>
                    <a:gd name="T1" fmla="*/ 533 h 606"/>
                    <a:gd name="T2" fmla="*/ 540 w 565"/>
                    <a:gd name="T3" fmla="*/ 0 h 606"/>
                    <a:gd name="T4" fmla="*/ 564 w 565"/>
                    <a:gd name="T5" fmla="*/ 41 h 606"/>
                    <a:gd name="T6" fmla="*/ 273 w 565"/>
                    <a:gd name="T7" fmla="*/ 333 h 606"/>
                    <a:gd name="T8" fmla="*/ 0 w 565"/>
                    <a:gd name="T9" fmla="*/ 605 h 606"/>
                    <a:gd name="T10" fmla="*/ 8 w 565"/>
                    <a:gd name="T11" fmla="*/ 533 h 6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5" h="606">
                      <a:moveTo>
                        <a:pt x="8" y="533"/>
                      </a:moveTo>
                      <a:lnTo>
                        <a:pt x="540" y="0"/>
                      </a:lnTo>
                      <a:lnTo>
                        <a:pt x="564" y="41"/>
                      </a:lnTo>
                      <a:lnTo>
                        <a:pt x="273" y="333"/>
                      </a:lnTo>
                      <a:lnTo>
                        <a:pt x="0" y="605"/>
                      </a:lnTo>
                      <a:cubicBezTo>
                        <a:pt x="2" y="581"/>
                        <a:pt x="4" y="557"/>
                        <a:pt x="8" y="533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Freeform 41"/>
                <p:cNvSpPr>
                  <a:spLocks noChangeArrowheads="1"/>
                </p:cNvSpPr>
                <p:nvPr/>
              </p:nvSpPr>
              <p:spPr bwMode="auto">
                <a:xfrm>
                  <a:off x="1670" y="705"/>
                  <a:ext cx="138" cy="147"/>
                </a:xfrm>
                <a:custGeom>
                  <a:avLst/>
                  <a:gdLst>
                    <a:gd name="T0" fmla="*/ 0 w 619"/>
                    <a:gd name="T1" fmla="*/ 594 h 657"/>
                    <a:gd name="T2" fmla="*/ 594 w 619"/>
                    <a:gd name="T3" fmla="*/ 0 h 657"/>
                    <a:gd name="T4" fmla="*/ 618 w 619"/>
                    <a:gd name="T5" fmla="*/ 40 h 657"/>
                    <a:gd name="T6" fmla="*/ 344 w 619"/>
                    <a:gd name="T7" fmla="*/ 314 h 657"/>
                    <a:gd name="T8" fmla="*/ 2 w 619"/>
                    <a:gd name="T9" fmla="*/ 656 h 657"/>
                    <a:gd name="T10" fmla="*/ 0 w 619"/>
                    <a:gd name="T11" fmla="*/ 594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19" h="657">
                      <a:moveTo>
                        <a:pt x="0" y="594"/>
                      </a:moveTo>
                      <a:lnTo>
                        <a:pt x="594" y="0"/>
                      </a:lnTo>
                      <a:lnTo>
                        <a:pt x="618" y="40"/>
                      </a:lnTo>
                      <a:lnTo>
                        <a:pt x="344" y="314"/>
                      </a:lnTo>
                      <a:lnTo>
                        <a:pt x="2" y="656"/>
                      </a:lnTo>
                      <a:cubicBezTo>
                        <a:pt x="1" y="635"/>
                        <a:pt x="0" y="615"/>
                        <a:pt x="0" y="59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Freeform 42"/>
                <p:cNvSpPr>
                  <a:spLocks noChangeArrowheads="1"/>
                </p:cNvSpPr>
                <p:nvPr/>
              </p:nvSpPr>
              <p:spPr bwMode="auto">
                <a:xfrm>
                  <a:off x="1672" y="779"/>
                  <a:ext cx="88" cy="100"/>
                </a:xfrm>
                <a:custGeom>
                  <a:avLst/>
                  <a:gdLst>
                    <a:gd name="T0" fmla="*/ 0 w 396"/>
                    <a:gd name="T1" fmla="*/ 394 h 451"/>
                    <a:gd name="T2" fmla="*/ 395 w 396"/>
                    <a:gd name="T3" fmla="*/ 0 h 451"/>
                    <a:gd name="T4" fmla="*/ 361 w 396"/>
                    <a:gd name="T5" fmla="*/ 98 h 451"/>
                    <a:gd name="T6" fmla="*/ 9 w 396"/>
                    <a:gd name="T7" fmla="*/ 450 h 451"/>
                    <a:gd name="T8" fmla="*/ 0 w 396"/>
                    <a:gd name="T9" fmla="*/ 394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6" h="451">
                      <a:moveTo>
                        <a:pt x="0" y="394"/>
                      </a:moveTo>
                      <a:lnTo>
                        <a:pt x="395" y="0"/>
                      </a:lnTo>
                      <a:cubicBezTo>
                        <a:pt x="381" y="31"/>
                        <a:pt x="370" y="64"/>
                        <a:pt x="361" y="98"/>
                      </a:cubicBezTo>
                      <a:lnTo>
                        <a:pt x="9" y="450"/>
                      </a:lnTo>
                      <a:cubicBezTo>
                        <a:pt x="6" y="431"/>
                        <a:pt x="3" y="413"/>
                        <a:pt x="0" y="39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Freeform 43"/>
                <p:cNvSpPr>
                  <a:spLocks noChangeArrowheads="1"/>
                </p:cNvSpPr>
                <p:nvPr/>
              </p:nvSpPr>
              <p:spPr bwMode="auto">
                <a:xfrm>
                  <a:off x="1678" y="822"/>
                  <a:ext cx="71" cy="82"/>
                </a:xfrm>
                <a:custGeom>
                  <a:avLst/>
                  <a:gdLst>
                    <a:gd name="T0" fmla="*/ 0 w 323"/>
                    <a:gd name="T1" fmla="*/ 321 h 372"/>
                    <a:gd name="T2" fmla="*/ 322 w 323"/>
                    <a:gd name="T3" fmla="*/ 0 h 372"/>
                    <a:gd name="T4" fmla="*/ 318 w 323"/>
                    <a:gd name="T5" fmla="*/ 68 h 372"/>
                    <a:gd name="T6" fmla="*/ 15 w 323"/>
                    <a:gd name="T7" fmla="*/ 371 h 372"/>
                    <a:gd name="T8" fmla="*/ 0 w 323"/>
                    <a:gd name="T9" fmla="*/ 321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3" h="372">
                      <a:moveTo>
                        <a:pt x="0" y="321"/>
                      </a:moveTo>
                      <a:lnTo>
                        <a:pt x="322" y="0"/>
                      </a:lnTo>
                      <a:cubicBezTo>
                        <a:pt x="319" y="23"/>
                        <a:pt x="318" y="45"/>
                        <a:pt x="318" y="68"/>
                      </a:cubicBezTo>
                      <a:lnTo>
                        <a:pt x="15" y="371"/>
                      </a:lnTo>
                      <a:cubicBezTo>
                        <a:pt x="10" y="355"/>
                        <a:pt x="5" y="338"/>
                        <a:pt x="0" y="321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Freeform 44"/>
                <p:cNvSpPr>
                  <a:spLocks noChangeArrowheads="1"/>
                </p:cNvSpPr>
                <p:nvPr/>
              </p:nvSpPr>
              <p:spPr bwMode="auto">
                <a:xfrm>
                  <a:off x="1685" y="853"/>
                  <a:ext cx="65" cy="74"/>
                </a:xfrm>
                <a:custGeom>
                  <a:avLst/>
                  <a:gdLst>
                    <a:gd name="T0" fmla="*/ 0 w 297"/>
                    <a:gd name="T1" fmla="*/ 288 h 334"/>
                    <a:gd name="T2" fmla="*/ 287 w 297"/>
                    <a:gd name="T3" fmla="*/ 0 h 334"/>
                    <a:gd name="T4" fmla="*/ 296 w 297"/>
                    <a:gd name="T5" fmla="*/ 56 h 334"/>
                    <a:gd name="T6" fmla="*/ 19 w 297"/>
                    <a:gd name="T7" fmla="*/ 333 h 334"/>
                    <a:gd name="T8" fmla="*/ 0 w 297"/>
                    <a:gd name="T9" fmla="*/ 288 h 3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7" h="334">
                      <a:moveTo>
                        <a:pt x="0" y="288"/>
                      </a:moveTo>
                      <a:lnTo>
                        <a:pt x="287" y="0"/>
                      </a:lnTo>
                      <a:cubicBezTo>
                        <a:pt x="289" y="19"/>
                        <a:pt x="292" y="37"/>
                        <a:pt x="296" y="56"/>
                      </a:cubicBezTo>
                      <a:lnTo>
                        <a:pt x="19" y="333"/>
                      </a:lnTo>
                      <a:cubicBezTo>
                        <a:pt x="12" y="318"/>
                        <a:pt x="6" y="303"/>
                        <a:pt x="0" y="288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Freeform 45"/>
                <p:cNvSpPr>
                  <a:spLocks noChangeArrowheads="1"/>
                </p:cNvSpPr>
                <p:nvPr/>
              </p:nvSpPr>
              <p:spPr bwMode="auto">
                <a:xfrm>
                  <a:off x="1695" y="880"/>
                  <a:ext cx="62" cy="62"/>
                </a:xfrm>
                <a:custGeom>
                  <a:avLst/>
                  <a:gdLst>
                    <a:gd name="T0" fmla="*/ 7 w 284"/>
                    <a:gd name="T1" fmla="*/ 280 h 281"/>
                    <a:gd name="T2" fmla="*/ 0 w 284"/>
                    <a:gd name="T3" fmla="*/ 267 h 281"/>
                    <a:gd name="T4" fmla="*/ 267 w 284"/>
                    <a:gd name="T5" fmla="*/ 0 h 281"/>
                    <a:gd name="T6" fmla="*/ 283 w 284"/>
                    <a:gd name="T7" fmla="*/ 48 h 281"/>
                    <a:gd name="T8" fmla="*/ 115 w 284"/>
                    <a:gd name="T9" fmla="*/ 216 h 281"/>
                    <a:gd name="T10" fmla="*/ 7 w 284"/>
                    <a:gd name="T11" fmla="*/ 280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4" h="281">
                      <a:moveTo>
                        <a:pt x="7" y="280"/>
                      </a:moveTo>
                      <a:cubicBezTo>
                        <a:pt x="4" y="275"/>
                        <a:pt x="2" y="271"/>
                        <a:pt x="0" y="267"/>
                      </a:cubicBezTo>
                      <a:lnTo>
                        <a:pt x="267" y="0"/>
                      </a:lnTo>
                      <a:cubicBezTo>
                        <a:pt x="272" y="16"/>
                        <a:pt x="277" y="32"/>
                        <a:pt x="283" y="48"/>
                      </a:cubicBezTo>
                      <a:lnTo>
                        <a:pt x="115" y="216"/>
                      </a:lnTo>
                      <a:lnTo>
                        <a:pt x="7" y="28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Freeform 46"/>
                <p:cNvSpPr>
                  <a:spLocks noChangeArrowheads="1"/>
                </p:cNvSpPr>
                <p:nvPr/>
              </p:nvSpPr>
              <p:spPr bwMode="auto">
                <a:xfrm>
                  <a:off x="1760" y="902"/>
                  <a:ext cx="3" cy="3"/>
                </a:xfrm>
                <a:custGeom>
                  <a:avLst/>
                  <a:gdLst>
                    <a:gd name="T0" fmla="*/ 21 w 22"/>
                    <a:gd name="T1" fmla="*/ 6 h 20"/>
                    <a:gd name="T2" fmla="*/ 0 w 22"/>
                    <a:gd name="T3" fmla="*/ 19 h 20"/>
                    <a:gd name="T4" fmla="*/ 18 w 22"/>
                    <a:gd name="T5" fmla="*/ 0 h 20"/>
                    <a:gd name="T6" fmla="*/ 21 w 22"/>
                    <a:gd name="T7" fmla="*/ 6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2" h="20">
                      <a:moveTo>
                        <a:pt x="21" y="6"/>
                      </a:moveTo>
                      <a:lnTo>
                        <a:pt x="0" y="19"/>
                      </a:lnTo>
                      <a:lnTo>
                        <a:pt x="18" y="0"/>
                      </a:lnTo>
                      <a:cubicBezTo>
                        <a:pt x="19" y="2"/>
                        <a:pt x="20" y="4"/>
                        <a:pt x="21" y="6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Freeform 47"/>
                <p:cNvSpPr>
                  <a:spLocks noChangeArrowheads="1"/>
                </p:cNvSpPr>
                <p:nvPr/>
              </p:nvSpPr>
              <p:spPr bwMode="auto">
                <a:xfrm>
                  <a:off x="1670" y="649"/>
                  <a:ext cx="140" cy="293"/>
                </a:xfrm>
                <a:custGeom>
                  <a:avLst/>
                  <a:gdLst>
                    <a:gd name="T0" fmla="*/ 448 w 625"/>
                    <a:gd name="T1" fmla="*/ 0 h 1300"/>
                    <a:gd name="T2" fmla="*/ 624 w 625"/>
                    <a:gd name="T3" fmla="*/ 301 h 1300"/>
                    <a:gd name="T4" fmla="*/ 347 w 625"/>
                    <a:gd name="T5" fmla="*/ 833 h 1300"/>
                    <a:gd name="T6" fmla="*/ 415 w 625"/>
                    <a:gd name="T7" fmla="*/ 1121 h 1300"/>
                    <a:gd name="T8" fmla="*/ 117 w 625"/>
                    <a:gd name="T9" fmla="*/ 1299 h 1300"/>
                    <a:gd name="T10" fmla="*/ 0 w 625"/>
                    <a:gd name="T11" fmla="*/ 833 h 1300"/>
                    <a:gd name="T12" fmla="*/ 235 w 625"/>
                    <a:gd name="T13" fmla="*/ 190 h 1300"/>
                    <a:gd name="T14" fmla="*/ 448 w 625"/>
                    <a:gd name="T15" fmla="*/ 0 h 1300"/>
                    <a:gd name="T16" fmla="*/ 581 w 625"/>
                    <a:gd name="T17" fmla="*/ 293 h 1300"/>
                    <a:gd name="T18" fmla="*/ 437 w 625"/>
                    <a:gd name="T19" fmla="*/ 48 h 1300"/>
                    <a:gd name="T20" fmla="*/ 33 w 625"/>
                    <a:gd name="T21" fmla="*/ 836 h 1300"/>
                    <a:gd name="T22" fmla="*/ 127 w 625"/>
                    <a:gd name="T23" fmla="*/ 1256 h 1300"/>
                    <a:gd name="T24" fmla="*/ 371 w 625"/>
                    <a:gd name="T25" fmla="*/ 1112 h 1300"/>
                    <a:gd name="T26" fmla="*/ 315 w 625"/>
                    <a:gd name="T27" fmla="*/ 836 h 1300"/>
                    <a:gd name="T28" fmla="*/ 581 w 625"/>
                    <a:gd name="T29" fmla="*/ 293 h 1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625" h="1300">
                      <a:moveTo>
                        <a:pt x="448" y="0"/>
                      </a:moveTo>
                      <a:lnTo>
                        <a:pt x="624" y="301"/>
                      </a:lnTo>
                      <a:cubicBezTo>
                        <a:pt x="456" y="418"/>
                        <a:pt x="347" y="613"/>
                        <a:pt x="347" y="833"/>
                      </a:cubicBezTo>
                      <a:cubicBezTo>
                        <a:pt x="347" y="936"/>
                        <a:pt x="371" y="1034"/>
                        <a:pt x="415" y="1121"/>
                      </a:cubicBezTo>
                      <a:lnTo>
                        <a:pt x="117" y="1299"/>
                      </a:lnTo>
                      <a:cubicBezTo>
                        <a:pt x="41" y="1161"/>
                        <a:pt x="0" y="1001"/>
                        <a:pt x="0" y="833"/>
                      </a:cubicBezTo>
                      <a:cubicBezTo>
                        <a:pt x="0" y="589"/>
                        <a:pt x="89" y="364"/>
                        <a:pt x="235" y="190"/>
                      </a:cubicBezTo>
                      <a:cubicBezTo>
                        <a:pt x="297" y="117"/>
                        <a:pt x="368" y="53"/>
                        <a:pt x="448" y="0"/>
                      </a:cubicBezTo>
                      <a:close/>
                      <a:moveTo>
                        <a:pt x="581" y="293"/>
                      </a:moveTo>
                      <a:lnTo>
                        <a:pt x="437" y="48"/>
                      </a:lnTo>
                      <a:cubicBezTo>
                        <a:pt x="185" y="230"/>
                        <a:pt x="35" y="521"/>
                        <a:pt x="33" y="836"/>
                      </a:cubicBezTo>
                      <a:cubicBezTo>
                        <a:pt x="33" y="982"/>
                        <a:pt x="65" y="1126"/>
                        <a:pt x="127" y="1256"/>
                      </a:cubicBezTo>
                      <a:lnTo>
                        <a:pt x="371" y="1112"/>
                      </a:lnTo>
                      <a:cubicBezTo>
                        <a:pt x="334" y="1023"/>
                        <a:pt x="315" y="930"/>
                        <a:pt x="315" y="836"/>
                      </a:cubicBezTo>
                      <a:cubicBezTo>
                        <a:pt x="315" y="622"/>
                        <a:pt x="413" y="423"/>
                        <a:pt x="581" y="29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6" name="Group 87"/>
            <p:cNvGrpSpPr>
              <a:grpSpLocks/>
            </p:cNvGrpSpPr>
            <p:nvPr/>
          </p:nvGrpSpPr>
          <p:grpSpPr bwMode="auto">
            <a:xfrm>
              <a:off x="4804637" y="2989064"/>
              <a:ext cx="694484" cy="339358"/>
              <a:chOff x="5375" y="2831"/>
              <a:chExt cx="710" cy="375"/>
            </a:xfrm>
          </p:grpSpPr>
          <p:sp>
            <p:nvSpPr>
              <p:cNvPr id="77" name="Freeform 88"/>
              <p:cNvSpPr>
                <a:spLocks noChangeArrowheads="1"/>
              </p:cNvSpPr>
              <p:nvPr/>
            </p:nvSpPr>
            <p:spPr bwMode="auto">
              <a:xfrm>
                <a:off x="5664" y="2910"/>
                <a:ext cx="121" cy="199"/>
              </a:xfrm>
              <a:custGeom>
                <a:avLst/>
                <a:gdLst>
                  <a:gd name="T0" fmla="*/ 171 w 558"/>
                  <a:gd name="T1" fmla="*/ 662 h 909"/>
                  <a:gd name="T2" fmla="*/ 249 w 558"/>
                  <a:gd name="T3" fmla="*/ 706 h 909"/>
                  <a:gd name="T4" fmla="*/ 249 w 558"/>
                  <a:gd name="T5" fmla="*/ 495 h 909"/>
                  <a:gd name="T6" fmla="*/ 237 w 558"/>
                  <a:gd name="T7" fmla="*/ 491 h 909"/>
                  <a:gd name="T8" fmla="*/ 220 w 558"/>
                  <a:gd name="T9" fmla="*/ 486 h 909"/>
                  <a:gd name="T10" fmla="*/ 145 w 558"/>
                  <a:gd name="T11" fmla="*/ 464 h 909"/>
                  <a:gd name="T12" fmla="*/ 79 w 558"/>
                  <a:gd name="T13" fmla="*/ 430 h 909"/>
                  <a:gd name="T14" fmla="*/ 35 w 558"/>
                  <a:gd name="T15" fmla="*/ 373 h 909"/>
                  <a:gd name="T16" fmla="*/ 17 w 558"/>
                  <a:gd name="T17" fmla="*/ 290 h 909"/>
                  <a:gd name="T18" fmla="*/ 35 w 558"/>
                  <a:gd name="T19" fmla="*/ 202 h 909"/>
                  <a:gd name="T20" fmla="*/ 88 w 558"/>
                  <a:gd name="T21" fmla="*/ 136 h 909"/>
                  <a:gd name="T22" fmla="*/ 163 w 558"/>
                  <a:gd name="T23" fmla="*/ 96 h 909"/>
                  <a:gd name="T24" fmla="*/ 249 w 558"/>
                  <a:gd name="T25" fmla="*/ 79 h 909"/>
                  <a:gd name="T26" fmla="*/ 249 w 558"/>
                  <a:gd name="T27" fmla="*/ 0 h 909"/>
                  <a:gd name="T28" fmla="*/ 307 w 558"/>
                  <a:gd name="T29" fmla="*/ 0 h 909"/>
                  <a:gd name="T30" fmla="*/ 307 w 558"/>
                  <a:gd name="T31" fmla="*/ 79 h 909"/>
                  <a:gd name="T32" fmla="*/ 390 w 558"/>
                  <a:gd name="T33" fmla="*/ 96 h 909"/>
                  <a:gd name="T34" fmla="*/ 460 w 558"/>
                  <a:gd name="T35" fmla="*/ 136 h 909"/>
                  <a:gd name="T36" fmla="*/ 509 w 558"/>
                  <a:gd name="T37" fmla="*/ 197 h 909"/>
                  <a:gd name="T38" fmla="*/ 531 w 558"/>
                  <a:gd name="T39" fmla="*/ 285 h 909"/>
                  <a:gd name="T40" fmla="*/ 390 w 558"/>
                  <a:gd name="T41" fmla="*/ 285 h 909"/>
                  <a:gd name="T42" fmla="*/ 364 w 558"/>
                  <a:gd name="T43" fmla="*/ 219 h 909"/>
                  <a:gd name="T44" fmla="*/ 307 w 558"/>
                  <a:gd name="T45" fmla="*/ 193 h 909"/>
                  <a:gd name="T46" fmla="*/ 307 w 558"/>
                  <a:gd name="T47" fmla="*/ 369 h 909"/>
                  <a:gd name="T48" fmla="*/ 333 w 558"/>
                  <a:gd name="T49" fmla="*/ 373 h 909"/>
                  <a:gd name="T50" fmla="*/ 359 w 558"/>
                  <a:gd name="T51" fmla="*/ 382 h 909"/>
                  <a:gd name="T52" fmla="*/ 474 w 558"/>
                  <a:gd name="T53" fmla="*/ 430 h 909"/>
                  <a:gd name="T54" fmla="*/ 531 w 558"/>
                  <a:gd name="T55" fmla="*/ 491 h 909"/>
                  <a:gd name="T56" fmla="*/ 553 w 558"/>
                  <a:gd name="T57" fmla="*/ 557 h 909"/>
                  <a:gd name="T58" fmla="*/ 557 w 558"/>
                  <a:gd name="T59" fmla="*/ 614 h 909"/>
                  <a:gd name="T60" fmla="*/ 544 w 558"/>
                  <a:gd name="T61" fmla="*/ 671 h 909"/>
                  <a:gd name="T62" fmla="*/ 504 w 558"/>
                  <a:gd name="T63" fmla="*/ 737 h 909"/>
                  <a:gd name="T64" fmla="*/ 430 w 558"/>
                  <a:gd name="T65" fmla="*/ 794 h 909"/>
                  <a:gd name="T66" fmla="*/ 307 w 558"/>
                  <a:gd name="T67" fmla="*/ 825 h 909"/>
                  <a:gd name="T68" fmla="*/ 307 w 558"/>
                  <a:gd name="T69" fmla="*/ 908 h 909"/>
                  <a:gd name="T70" fmla="*/ 249 w 558"/>
                  <a:gd name="T71" fmla="*/ 908 h 909"/>
                  <a:gd name="T72" fmla="*/ 249 w 558"/>
                  <a:gd name="T73" fmla="*/ 825 h 909"/>
                  <a:gd name="T74" fmla="*/ 75 w 558"/>
                  <a:gd name="T75" fmla="*/ 754 h 909"/>
                  <a:gd name="T76" fmla="*/ 0 w 558"/>
                  <a:gd name="T77" fmla="*/ 574 h 909"/>
                  <a:gd name="T78" fmla="*/ 141 w 558"/>
                  <a:gd name="T79" fmla="*/ 574 h 909"/>
                  <a:gd name="T80" fmla="*/ 171 w 558"/>
                  <a:gd name="T81" fmla="*/ 662 h 909"/>
                  <a:gd name="T82" fmla="*/ 215 w 558"/>
                  <a:gd name="T83" fmla="*/ 197 h 909"/>
                  <a:gd name="T84" fmla="*/ 184 w 558"/>
                  <a:gd name="T85" fmla="*/ 215 h 909"/>
                  <a:gd name="T86" fmla="*/ 163 w 558"/>
                  <a:gd name="T87" fmla="*/ 241 h 909"/>
                  <a:gd name="T88" fmla="*/ 154 w 558"/>
                  <a:gd name="T89" fmla="*/ 276 h 909"/>
                  <a:gd name="T90" fmla="*/ 176 w 558"/>
                  <a:gd name="T91" fmla="*/ 329 h 909"/>
                  <a:gd name="T92" fmla="*/ 246 w 558"/>
                  <a:gd name="T93" fmla="*/ 360 h 909"/>
                  <a:gd name="T94" fmla="*/ 246 w 558"/>
                  <a:gd name="T95" fmla="*/ 197 h 909"/>
                  <a:gd name="T96" fmla="*/ 215 w 558"/>
                  <a:gd name="T97" fmla="*/ 197 h 909"/>
                  <a:gd name="T98" fmla="*/ 342 w 558"/>
                  <a:gd name="T99" fmla="*/ 697 h 909"/>
                  <a:gd name="T100" fmla="*/ 377 w 558"/>
                  <a:gd name="T101" fmla="*/ 680 h 909"/>
                  <a:gd name="T102" fmla="*/ 403 w 558"/>
                  <a:gd name="T103" fmla="*/ 649 h 909"/>
                  <a:gd name="T104" fmla="*/ 412 w 558"/>
                  <a:gd name="T105" fmla="*/ 609 h 909"/>
                  <a:gd name="T106" fmla="*/ 386 w 558"/>
                  <a:gd name="T107" fmla="*/ 552 h 909"/>
                  <a:gd name="T108" fmla="*/ 302 w 558"/>
                  <a:gd name="T109" fmla="*/ 517 h 909"/>
                  <a:gd name="T110" fmla="*/ 302 w 558"/>
                  <a:gd name="T111" fmla="*/ 710 h 909"/>
                  <a:gd name="T112" fmla="*/ 342 w 558"/>
                  <a:gd name="T113" fmla="*/ 697 h 9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58" h="909">
                    <a:moveTo>
                      <a:pt x="171" y="662"/>
                    </a:moveTo>
                    <a:cubicBezTo>
                      <a:pt x="193" y="684"/>
                      <a:pt x="220" y="697"/>
                      <a:pt x="249" y="706"/>
                    </a:cubicBezTo>
                    <a:lnTo>
                      <a:pt x="249" y="495"/>
                    </a:lnTo>
                    <a:cubicBezTo>
                      <a:pt x="246" y="495"/>
                      <a:pt x="242" y="491"/>
                      <a:pt x="237" y="491"/>
                    </a:cubicBezTo>
                    <a:cubicBezTo>
                      <a:pt x="233" y="491"/>
                      <a:pt x="224" y="486"/>
                      <a:pt x="220" y="486"/>
                    </a:cubicBezTo>
                    <a:cubicBezTo>
                      <a:pt x="193" y="477"/>
                      <a:pt x="171" y="473"/>
                      <a:pt x="145" y="464"/>
                    </a:cubicBezTo>
                    <a:cubicBezTo>
                      <a:pt x="123" y="457"/>
                      <a:pt x="101" y="443"/>
                      <a:pt x="79" y="430"/>
                    </a:cubicBezTo>
                    <a:cubicBezTo>
                      <a:pt x="61" y="417"/>
                      <a:pt x="44" y="395"/>
                      <a:pt x="35" y="373"/>
                    </a:cubicBezTo>
                    <a:cubicBezTo>
                      <a:pt x="22" y="351"/>
                      <a:pt x="17" y="325"/>
                      <a:pt x="17" y="290"/>
                    </a:cubicBezTo>
                    <a:cubicBezTo>
                      <a:pt x="17" y="254"/>
                      <a:pt x="22" y="224"/>
                      <a:pt x="35" y="202"/>
                    </a:cubicBezTo>
                    <a:cubicBezTo>
                      <a:pt x="48" y="175"/>
                      <a:pt x="66" y="153"/>
                      <a:pt x="88" y="136"/>
                    </a:cubicBezTo>
                    <a:cubicBezTo>
                      <a:pt x="110" y="118"/>
                      <a:pt x="132" y="105"/>
                      <a:pt x="163" y="96"/>
                    </a:cubicBezTo>
                    <a:cubicBezTo>
                      <a:pt x="189" y="87"/>
                      <a:pt x="220" y="79"/>
                      <a:pt x="249" y="79"/>
                    </a:cubicBezTo>
                    <a:lnTo>
                      <a:pt x="249" y="0"/>
                    </a:lnTo>
                    <a:lnTo>
                      <a:pt x="307" y="0"/>
                    </a:lnTo>
                    <a:lnTo>
                      <a:pt x="307" y="79"/>
                    </a:lnTo>
                    <a:cubicBezTo>
                      <a:pt x="337" y="83"/>
                      <a:pt x="364" y="87"/>
                      <a:pt x="390" y="96"/>
                    </a:cubicBezTo>
                    <a:cubicBezTo>
                      <a:pt x="416" y="105"/>
                      <a:pt x="438" y="118"/>
                      <a:pt x="460" y="136"/>
                    </a:cubicBezTo>
                    <a:cubicBezTo>
                      <a:pt x="482" y="153"/>
                      <a:pt x="495" y="175"/>
                      <a:pt x="509" y="197"/>
                    </a:cubicBezTo>
                    <a:cubicBezTo>
                      <a:pt x="522" y="224"/>
                      <a:pt x="531" y="254"/>
                      <a:pt x="531" y="285"/>
                    </a:cubicBezTo>
                    <a:lnTo>
                      <a:pt x="390" y="285"/>
                    </a:lnTo>
                    <a:cubicBezTo>
                      <a:pt x="390" y="259"/>
                      <a:pt x="382" y="236"/>
                      <a:pt x="364" y="219"/>
                    </a:cubicBezTo>
                    <a:cubicBezTo>
                      <a:pt x="347" y="201"/>
                      <a:pt x="328" y="193"/>
                      <a:pt x="307" y="193"/>
                    </a:cubicBezTo>
                    <a:lnTo>
                      <a:pt x="307" y="369"/>
                    </a:lnTo>
                    <a:cubicBezTo>
                      <a:pt x="315" y="369"/>
                      <a:pt x="324" y="373"/>
                      <a:pt x="333" y="373"/>
                    </a:cubicBezTo>
                    <a:cubicBezTo>
                      <a:pt x="342" y="373"/>
                      <a:pt x="350" y="377"/>
                      <a:pt x="359" y="382"/>
                    </a:cubicBezTo>
                    <a:cubicBezTo>
                      <a:pt x="408" y="395"/>
                      <a:pt x="448" y="412"/>
                      <a:pt x="474" y="430"/>
                    </a:cubicBezTo>
                    <a:cubicBezTo>
                      <a:pt x="501" y="447"/>
                      <a:pt x="522" y="469"/>
                      <a:pt x="531" y="491"/>
                    </a:cubicBezTo>
                    <a:cubicBezTo>
                      <a:pt x="544" y="513"/>
                      <a:pt x="553" y="535"/>
                      <a:pt x="553" y="557"/>
                    </a:cubicBezTo>
                    <a:cubicBezTo>
                      <a:pt x="557" y="579"/>
                      <a:pt x="557" y="596"/>
                      <a:pt x="557" y="614"/>
                    </a:cubicBezTo>
                    <a:cubicBezTo>
                      <a:pt x="557" y="627"/>
                      <a:pt x="553" y="649"/>
                      <a:pt x="544" y="671"/>
                    </a:cubicBezTo>
                    <a:cubicBezTo>
                      <a:pt x="535" y="693"/>
                      <a:pt x="522" y="715"/>
                      <a:pt x="504" y="737"/>
                    </a:cubicBezTo>
                    <a:cubicBezTo>
                      <a:pt x="487" y="759"/>
                      <a:pt x="461" y="777"/>
                      <a:pt x="430" y="794"/>
                    </a:cubicBezTo>
                    <a:cubicBezTo>
                      <a:pt x="400" y="812"/>
                      <a:pt x="355" y="820"/>
                      <a:pt x="307" y="825"/>
                    </a:cubicBezTo>
                    <a:lnTo>
                      <a:pt x="307" y="908"/>
                    </a:lnTo>
                    <a:lnTo>
                      <a:pt x="249" y="908"/>
                    </a:lnTo>
                    <a:lnTo>
                      <a:pt x="249" y="825"/>
                    </a:lnTo>
                    <a:cubicBezTo>
                      <a:pt x="176" y="820"/>
                      <a:pt x="119" y="798"/>
                      <a:pt x="75" y="754"/>
                    </a:cubicBezTo>
                    <a:cubicBezTo>
                      <a:pt x="31" y="715"/>
                      <a:pt x="9" y="653"/>
                      <a:pt x="0" y="574"/>
                    </a:cubicBezTo>
                    <a:lnTo>
                      <a:pt x="141" y="574"/>
                    </a:lnTo>
                    <a:cubicBezTo>
                      <a:pt x="141" y="609"/>
                      <a:pt x="149" y="640"/>
                      <a:pt x="171" y="662"/>
                    </a:cubicBezTo>
                    <a:close/>
                    <a:moveTo>
                      <a:pt x="215" y="197"/>
                    </a:moveTo>
                    <a:cubicBezTo>
                      <a:pt x="206" y="201"/>
                      <a:pt x="193" y="206"/>
                      <a:pt x="184" y="215"/>
                    </a:cubicBezTo>
                    <a:cubicBezTo>
                      <a:pt x="176" y="224"/>
                      <a:pt x="167" y="232"/>
                      <a:pt x="163" y="241"/>
                    </a:cubicBezTo>
                    <a:cubicBezTo>
                      <a:pt x="158" y="250"/>
                      <a:pt x="154" y="263"/>
                      <a:pt x="154" y="276"/>
                    </a:cubicBezTo>
                    <a:cubicBezTo>
                      <a:pt x="154" y="298"/>
                      <a:pt x="163" y="316"/>
                      <a:pt x="176" y="329"/>
                    </a:cubicBezTo>
                    <a:cubicBezTo>
                      <a:pt x="189" y="342"/>
                      <a:pt x="211" y="351"/>
                      <a:pt x="246" y="360"/>
                    </a:cubicBezTo>
                    <a:lnTo>
                      <a:pt x="246" y="197"/>
                    </a:lnTo>
                    <a:cubicBezTo>
                      <a:pt x="237" y="193"/>
                      <a:pt x="224" y="192"/>
                      <a:pt x="215" y="197"/>
                    </a:cubicBezTo>
                    <a:close/>
                    <a:moveTo>
                      <a:pt x="342" y="697"/>
                    </a:moveTo>
                    <a:cubicBezTo>
                      <a:pt x="356" y="693"/>
                      <a:pt x="369" y="689"/>
                      <a:pt x="377" y="680"/>
                    </a:cubicBezTo>
                    <a:cubicBezTo>
                      <a:pt x="387" y="672"/>
                      <a:pt x="394" y="662"/>
                      <a:pt x="403" y="649"/>
                    </a:cubicBezTo>
                    <a:cubicBezTo>
                      <a:pt x="408" y="636"/>
                      <a:pt x="412" y="622"/>
                      <a:pt x="412" y="609"/>
                    </a:cubicBezTo>
                    <a:cubicBezTo>
                      <a:pt x="412" y="583"/>
                      <a:pt x="404" y="565"/>
                      <a:pt x="386" y="552"/>
                    </a:cubicBezTo>
                    <a:cubicBezTo>
                      <a:pt x="369" y="539"/>
                      <a:pt x="342" y="526"/>
                      <a:pt x="302" y="517"/>
                    </a:cubicBezTo>
                    <a:lnTo>
                      <a:pt x="302" y="710"/>
                    </a:lnTo>
                    <a:cubicBezTo>
                      <a:pt x="315" y="702"/>
                      <a:pt x="329" y="702"/>
                      <a:pt x="342" y="69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8" name="Freeform 89"/>
              <p:cNvSpPr>
                <a:spLocks noChangeArrowheads="1"/>
              </p:cNvSpPr>
              <p:nvPr/>
            </p:nvSpPr>
            <p:spPr bwMode="auto">
              <a:xfrm>
                <a:off x="5375" y="2831"/>
                <a:ext cx="710" cy="375"/>
              </a:xfrm>
              <a:custGeom>
                <a:avLst/>
                <a:gdLst>
                  <a:gd name="T0" fmla="*/ 3049 w 3159"/>
                  <a:gd name="T1" fmla="*/ 0 h 1683"/>
                  <a:gd name="T2" fmla="*/ 105 w 3159"/>
                  <a:gd name="T3" fmla="*/ 0 h 1683"/>
                  <a:gd name="T4" fmla="*/ 0 w 3159"/>
                  <a:gd name="T5" fmla="*/ 106 h 1683"/>
                  <a:gd name="T6" fmla="*/ 0 w 3159"/>
                  <a:gd name="T7" fmla="*/ 1577 h 1683"/>
                  <a:gd name="T8" fmla="*/ 105 w 3159"/>
                  <a:gd name="T9" fmla="*/ 1682 h 1683"/>
                  <a:gd name="T10" fmla="*/ 3053 w 3159"/>
                  <a:gd name="T11" fmla="*/ 1682 h 1683"/>
                  <a:gd name="T12" fmla="*/ 3158 w 3159"/>
                  <a:gd name="T13" fmla="*/ 1577 h 1683"/>
                  <a:gd name="T14" fmla="*/ 3158 w 3159"/>
                  <a:gd name="T15" fmla="*/ 106 h 1683"/>
                  <a:gd name="T16" fmla="*/ 3049 w 3159"/>
                  <a:gd name="T17" fmla="*/ 0 h 1683"/>
                  <a:gd name="T18" fmla="*/ 527 w 3159"/>
                  <a:gd name="T19" fmla="*/ 1054 h 1683"/>
                  <a:gd name="T20" fmla="*/ 316 w 3159"/>
                  <a:gd name="T21" fmla="*/ 844 h 1683"/>
                  <a:gd name="T22" fmla="*/ 527 w 3159"/>
                  <a:gd name="T23" fmla="*/ 633 h 1683"/>
                  <a:gd name="T24" fmla="*/ 738 w 3159"/>
                  <a:gd name="T25" fmla="*/ 844 h 1683"/>
                  <a:gd name="T26" fmla="*/ 527 w 3159"/>
                  <a:gd name="T27" fmla="*/ 1054 h 1683"/>
                  <a:gd name="T28" fmla="*/ 1576 w 3159"/>
                  <a:gd name="T29" fmla="*/ 1476 h 1683"/>
                  <a:gd name="T30" fmla="*/ 945 w 3159"/>
                  <a:gd name="T31" fmla="*/ 844 h 1683"/>
                  <a:gd name="T32" fmla="*/ 1576 w 3159"/>
                  <a:gd name="T33" fmla="*/ 211 h 1683"/>
                  <a:gd name="T34" fmla="*/ 2209 w 3159"/>
                  <a:gd name="T35" fmla="*/ 844 h 1683"/>
                  <a:gd name="T36" fmla="*/ 1576 w 3159"/>
                  <a:gd name="T37" fmla="*/ 1476 h 1683"/>
                  <a:gd name="T38" fmla="*/ 2631 w 3159"/>
                  <a:gd name="T39" fmla="*/ 1054 h 1683"/>
                  <a:gd name="T40" fmla="*/ 2420 w 3159"/>
                  <a:gd name="T41" fmla="*/ 844 h 1683"/>
                  <a:gd name="T42" fmla="*/ 2631 w 3159"/>
                  <a:gd name="T43" fmla="*/ 633 h 1683"/>
                  <a:gd name="T44" fmla="*/ 2842 w 3159"/>
                  <a:gd name="T45" fmla="*/ 844 h 1683"/>
                  <a:gd name="T46" fmla="*/ 2631 w 3159"/>
                  <a:gd name="T47" fmla="*/ 1054 h 16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159" h="1683">
                    <a:moveTo>
                      <a:pt x="3049" y="0"/>
                    </a:moveTo>
                    <a:lnTo>
                      <a:pt x="105" y="0"/>
                    </a:lnTo>
                    <a:cubicBezTo>
                      <a:pt x="48" y="0"/>
                      <a:pt x="0" y="49"/>
                      <a:pt x="0" y="106"/>
                    </a:cubicBezTo>
                    <a:lnTo>
                      <a:pt x="0" y="1577"/>
                    </a:lnTo>
                    <a:cubicBezTo>
                      <a:pt x="0" y="1634"/>
                      <a:pt x="48" y="1682"/>
                      <a:pt x="105" y="1682"/>
                    </a:cubicBezTo>
                    <a:lnTo>
                      <a:pt x="3053" y="1682"/>
                    </a:lnTo>
                    <a:cubicBezTo>
                      <a:pt x="3110" y="1682"/>
                      <a:pt x="3158" y="1634"/>
                      <a:pt x="3158" y="1577"/>
                    </a:cubicBezTo>
                    <a:lnTo>
                      <a:pt x="3158" y="106"/>
                    </a:lnTo>
                    <a:cubicBezTo>
                      <a:pt x="3154" y="49"/>
                      <a:pt x="3110" y="0"/>
                      <a:pt x="3049" y="0"/>
                    </a:cubicBezTo>
                    <a:close/>
                    <a:moveTo>
                      <a:pt x="527" y="1054"/>
                    </a:moveTo>
                    <a:cubicBezTo>
                      <a:pt x="413" y="1054"/>
                      <a:pt x="316" y="962"/>
                      <a:pt x="316" y="844"/>
                    </a:cubicBezTo>
                    <a:cubicBezTo>
                      <a:pt x="316" y="725"/>
                      <a:pt x="408" y="633"/>
                      <a:pt x="527" y="633"/>
                    </a:cubicBezTo>
                    <a:cubicBezTo>
                      <a:pt x="641" y="633"/>
                      <a:pt x="738" y="725"/>
                      <a:pt x="738" y="844"/>
                    </a:cubicBezTo>
                    <a:cubicBezTo>
                      <a:pt x="738" y="962"/>
                      <a:pt x="641" y="1054"/>
                      <a:pt x="527" y="1054"/>
                    </a:cubicBezTo>
                    <a:close/>
                    <a:moveTo>
                      <a:pt x="1576" y="1476"/>
                    </a:moveTo>
                    <a:cubicBezTo>
                      <a:pt x="1230" y="1476"/>
                      <a:pt x="945" y="1195"/>
                      <a:pt x="945" y="844"/>
                    </a:cubicBezTo>
                    <a:cubicBezTo>
                      <a:pt x="945" y="492"/>
                      <a:pt x="1226" y="211"/>
                      <a:pt x="1576" y="211"/>
                    </a:cubicBezTo>
                    <a:cubicBezTo>
                      <a:pt x="1924" y="211"/>
                      <a:pt x="2209" y="492"/>
                      <a:pt x="2209" y="844"/>
                    </a:cubicBezTo>
                    <a:cubicBezTo>
                      <a:pt x="2209" y="1195"/>
                      <a:pt x="1928" y="1476"/>
                      <a:pt x="1576" y="1476"/>
                    </a:cubicBezTo>
                    <a:close/>
                    <a:moveTo>
                      <a:pt x="2631" y="1054"/>
                    </a:moveTo>
                    <a:cubicBezTo>
                      <a:pt x="2517" y="1054"/>
                      <a:pt x="2420" y="962"/>
                      <a:pt x="2420" y="844"/>
                    </a:cubicBezTo>
                    <a:cubicBezTo>
                      <a:pt x="2420" y="725"/>
                      <a:pt x="2512" y="633"/>
                      <a:pt x="2631" y="633"/>
                    </a:cubicBezTo>
                    <a:cubicBezTo>
                      <a:pt x="2745" y="633"/>
                      <a:pt x="2842" y="725"/>
                      <a:pt x="2842" y="844"/>
                    </a:cubicBezTo>
                    <a:cubicBezTo>
                      <a:pt x="2842" y="962"/>
                      <a:pt x="2745" y="1054"/>
                      <a:pt x="2631" y="105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1292234" y="3387520"/>
              <a:ext cx="7617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Identity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654413" y="3382984"/>
              <a:ext cx="10983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Back Office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grpSp>
          <p:nvGrpSpPr>
            <p:cNvPr id="82" name="Group 86"/>
            <p:cNvGrpSpPr>
              <a:grpSpLocks/>
            </p:cNvGrpSpPr>
            <p:nvPr/>
          </p:nvGrpSpPr>
          <p:grpSpPr bwMode="auto">
            <a:xfrm>
              <a:off x="2521367" y="2918186"/>
              <a:ext cx="530860" cy="496690"/>
              <a:chOff x="2743" y="230"/>
              <a:chExt cx="941" cy="941"/>
            </a:xfrm>
          </p:grpSpPr>
          <p:sp>
            <p:nvSpPr>
              <p:cNvPr id="83" name="Freeform 87"/>
              <p:cNvSpPr>
                <a:spLocks noChangeArrowheads="1"/>
              </p:cNvSpPr>
              <p:nvPr/>
            </p:nvSpPr>
            <p:spPr bwMode="auto">
              <a:xfrm>
                <a:off x="2743" y="230"/>
                <a:ext cx="941" cy="941"/>
              </a:xfrm>
              <a:custGeom>
                <a:avLst/>
                <a:gdLst>
                  <a:gd name="G0" fmla="+- 1 0 0"/>
                  <a:gd name="G1" fmla="+- 1 0 0"/>
                  <a:gd name="G2" fmla="+- 3227 0 0"/>
                  <a:gd name="G3" fmla="+- 2080 0 0"/>
                  <a:gd name="G4" fmla="+- 934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*/ 1 0 51712"/>
                  <a:gd name="T0" fmla="*/ 181 256 1"/>
                  <a:gd name="T1" fmla="*/ 0 256 1"/>
                  <a:gd name="G15" fmla="+- 0 T0 T1"/>
                  <a:gd name="G16" fmla="cos G14 G15"/>
                  <a:gd name="G17" fmla="+- 1 0 0"/>
                  <a:gd name="G18" fmla="+- 1 0 0"/>
                  <a:gd name="G19" fmla="+- 1 0 0"/>
                  <a:gd name="G20" fmla="*/ 1 0 51712"/>
                  <a:gd name="T2" fmla="*/ 3977 256 1"/>
                  <a:gd name="T3" fmla="*/ 0 256 1"/>
                  <a:gd name="G21" fmla="+- 0 T2 T3"/>
                  <a:gd name="G22" fmla="cos G20 G21"/>
                  <a:gd name="G23" fmla="+- 1 0 0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T4" fmla="*/ 471 w 4160"/>
                  <a:gd name="T5" fmla="*/ 942 h 4160"/>
                  <a:gd name="T6" fmla="*/ 0 w 4160"/>
                  <a:gd name="T7" fmla="*/ 471 h 4160"/>
                  <a:gd name="T8" fmla="*/ 471 w 4160"/>
                  <a:gd name="T9" fmla="*/ 0 h 4160"/>
                  <a:gd name="T10" fmla="*/ 942 w 4160"/>
                  <a:gd name="T11" fmla="*/ 471 h 4160"/>
                  <a:gd name="T12" fmla="*/ 471 w 4160"/>
                  <a:gd name="T13" fmla="*/ 942 h 4160"/>
                  <a:gd name="T14" fmla="*/ 471 w 4160"/>
                  <a:gd name="T15" fmla="*/ 41 h 4160"/>
                  <a:gd name="T16" fmla="*/ 41 w 4160"/>
                  <a:gd name="T17" fmla="*/ 471 h 4160"/>
                  <a:gd name="T18" fmla="*/ 471 w 4160"/>
                  <a:gd name="T19" fmla="*/ 901 h 4160"/>
                  <a:gd name="T20" fmla="*/ 900 w 4160"/>
                  <a:gd name="T21" fmla="*/ 471 h 4160"/>
                  <a:gd name="T22" fmla="*/ 471 w 4160"/>
                  <a:gd name="T23" fmla="*/ 41 h 416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60" h="4160">
                    <a:moveTo>
                      <a:pt x="2079" y="4159"/>
                    </a:moveTo>
                    <a:cubicBezTo>
                      <a:pt x="932" y="4159"/>
                      <a:pt x="0" y="3227"/>
                      <a:pt x="0" y="2080"/>
                    </a:cubicBezTo>
                    <a:cubicBezTo>
                      <a:pt x="0" y="934"/>
                      <a:pt x="932" y="0"/>
                      <a:pt x="2079" y="0"/>
                    </a:cubicBezTo>
                    <a:cubicBezTo>
                      <a:pt x="3225" y="0"/>
                      <a:pt x="4159" y="934"/>
                      <a:pt x="4159" y="2080"/>
                    </a:cubicBezTo>
                    <a:cubicBezTo>
                      <a:pt x="4159" y="3227"/>
                      <a:pt x="3225" y="4159"/>
                      <a:pt x="2079" y="4159"/>
                    </a:cubicBezTo>
                    <a:close/>
                    <a:moveTo>
                      <a:pt x="2079" y="181"/>
                    </a:moveTo>
                    <a:cubicBezTo>
                      <a:pt x="1034" y="181"/>
                      <a:pt x="182" y="1030"/>
                      <a:pt x="182" y="2080"/>
                    </a:cubicBezTo>
                    <a:cubicBezTo>
                      <a:pt x="182" y="3131"/>
                      <a:pt x="1034" y="3977"/>
                      <a:pt x="2079" y="3977"/>
                    </a:cubicBezTo>
                    <a:cubicBezTo>
                      <a:pt x="3123" y="3977"/>
                      <a:pt x="3976" y="3126"/>
                      <a:pt x="3976" y="2080"/>
                    </a:cubicBezTo>
                    <a:cubicBezTo>
                      <a:pt x="3976" y="1035"/>
                      <a:pt x="3123" y="181"/>
                      <a:pt x="2079" y="18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4" name="Freeform 88"/>
              <p:cNvSpPr>
                <a:spLocks noChangeArrowheads="1"/>
              </p:cNvSpPr>
              <p:nvPr/>
            </p:nvSpPr>
            <p:spPr bwMode="auto">
              <a:xfrm>
                <a:off x="2820" y="522"/>
                <a:ext cx="269" cy="324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G30" fmla="+- 1 0 0"/>
                  <a:gd name="G31" fmla="+- 1 0 0"/>
                  <a:gd name="G32" fmla="+- 1 0 0"/>
                  <a:gd name="G33" fmla="+- 1 0 0"/>
                  <a:gd name="G34" fmla="+- 1 0 0"/>
                  <a:gd name="G35" fmla="+- 1 0 0"/>
                  <a:gd name="G36" fmla="+- 1 0 0"/>
                  <a:gd name="G37" fmla="+- 1 0 0"/>
                  <a:gd name="G38" fmla="+- 1 0 0"/>
                  <a:gd name="G39" fmla="+- 1 0 0"/>
                  <a:gd name="G40" fmla="*/ 1 0 51712"/>
                  <a:gd name="G41" fmla="+- 1 0 0"/>
                  <a:gd name="G42" fmla="+- 1 0 0"/>
                  <a:gd name="G43" fmla="+- 1 0 0"/>
                  <a:gd name="G44" fmla="+- 1 0 0"/>
                  <a:gd name="G45" fmla="+- 1 0 0"/>
                  <a:gd name="G46" fmla="+- 1 0 0"/>
                  <a:gd name="G47" fmla="+- 1 0 0"/>
                  <a:gd name="G48" fmla="+- 1 0 0"/>
                  <a:gd name="G49" fmla="+- 1 0 0"/>
                  <a:gd name="G50" fmla="+- 1 0 0"/>
                  <a:gd name="G51" fmla="+- 1 0 0"/>
                  <a:gd name="G52" fmla="*/ 1 0 51712"/>
                  <a:gd name="T0" fmla="*/ 1323 256 1"/>
                  <a:gd name="T1" fmla="*/ 0 256 1"/>
                  <a:gd name="G53" fmla="+- 0 T0 T1"/>
                  <a:gd name="G54" fmla="sin G52 G53"/>
                  <a:gd name="G55" fmla="*/ 1 0 51712"/>
                  <a:gd name="G56" fmla="+- 1359 0 0"/>
                  <a:gd name="G57" fmla="+- 1 0 0"/>
                  <a:gd name="G58" fmla="+- 1 0 0"/>
                  <a:gd name="G59" fmla="+- 1 0 0"/>
                  <a:gd name="G60" fmla="*/ 1 0 51712"/>
                  <a:gd name="G61" fmla="+- 1390 0 0"/>
                  <a:gd name="G62" fmla="+- 1 0 0"/>
                  <a:gd name="G63" fmla="+- 1 0 0"/>
                  <a:gd name="G64" fmla="+- 1 0 0"/>
                  <a:gd name="G65" fmla="+- 1 0 0"/>
                  <a:gd name="T2" fmla="*/ 246 w 1197"/>
                  <a:gd name="T3" fmla="*/ 231 h 1436"/>
                  <a:gd name="T4" fmla="*/ 270 w 1197"/>
                  <a:gd name="T5" fmla="*/ 220 h 1436"/>
                  <a:gd name="T6" fmla="*/ 247 w 1197"/>
                  <a:gd name="T7" fmla="*/ 211 h 1436"/>
                  <a:gd name="T8" fmla="*/ 226 w 1197"/>
                  <a:gd name="T9" fmla="*/ 193 h 1436"/>
                  <a:gd name="T10" fmla="*/ 248 w 1197"/>
                  <a:gd name="T11" fmla="*/ 156 h 1436"/>
                  <a:gd name="T12" fmla="*/ 264 w 1197"/>
                  <a:gd name="T13" fmla="*/ 119 h 1436"/>
                  <a:gd name="T14" fmla="*/ 258 w 1197"/>
                  <a:gd name="T15" fmla="*/ 84 h 1436"/>
                  <a:gd name="T16" fmla="*/ 253 w 1197"/>
                  <a:gd name="T17" fmla="*/ 45 h 1436"/>
                  <a:gd name="T18" fmla="*/ 217 w 1197"/>
                  <a:gd name="T19" fmla="*/ 18 h 1436"/>
                  <a:gd name="T20" fmla="*/ 211 w 1197"/>
                  <a:gd name="T21" fmla="*/ 16 h 1436"/>
                  <a:gd name="T22" fmla="*/ 122 w 1197"/>
                  <a:gd name="T23" fmla="*/ 26 h 1436"/>
                  <a:gd name="T24" fmla="*/ 105 w 1197"/>
                  <a:gd name="T25" fmla="*/ 84 h 1436"/>
                  <a:gd name="T26" fmla="*/ 99 w 1197"/>
                  <a:gd name="T27" fmla="*/ 119 h 1436"/>
                  <a:gd name="T28" fmla="*/ 115 w 1197"/>
                  <a:gd name="T29" fmla="*/ 156 h 1436"/>
                  <a:gd name="T30" fmla="*/ 139 w 1197"/>
                  <a:gd name="T31" fmla="*/ 195 h 1436"/>
                  <a:gd name="T32" fmla="*/ 121 w 1197"/>
                  <a:gd name="T33" fmla="*/ 210 h 1436"/>
                  <a:gd name="T34" fmla="*/ 56 w 1197"/>
                  <a:gd name="T35" fmla="*/ 234 h 1436"/>
                  <a:gd name="T36" fmla="*/ 5 w 1197"/>
                  <a:gd name="T37" fmla="*/ 295 h 1436"/>
                  <a:gd name="T38" fmla="*/ 0 w 1197"/>
                  <a:gd name="T39" fmla="*/ 308 h 1436"/>
                  <a:gd name="T40" fmla="*/ 172 w 1197"/>
                  <a:gd name="T41" fmla="*/ 325 h 1436"/>
                  <a:gd name="T42" fmla="*/ 178 w 1197"/>
                  <a:gd name="T43" fmla="*/ 309 h 1436"/>
                  <a:gd name="T44" fmla="*/ 246 w 1197"/>
                  <a:gd name="T45" fmla="*/ 231 h 1436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97" h="1436">
                    <a:moveTo>
                      <a:pt x="1089" y="1019"/>
                    </a:moveTo>
                    <a:cubicBezTo>
                      <a:pt x="1125" y="998"/>
                      <a:pt x="1160" y="989"/>
                      <a:pt x="1196" y="973"/>
                    </a:cubicBezTo>
                    <a:cubicBezTo>
                      <a:pt x="1160" y="964"/>
                      <a:pt x="1125" y="953"/>
                      <a:pt x="1095" y="933"/>
                    </a:cubicBezTo>
                    <a:cubicBezTo>
                      <a:pt x="1064" y="917"/>
                      <a:pt x="1023" y="883"/>
                      <a:pt x="1003" y="852"/>
                    </a:cubicBezTo>
                    <a:cubicBezTo>
                      <a:pt x="1048" y="805"/>
                      <a:pt x="1084" y="750"/>
                      <a:pt x="1100" y="688"/>
                    </a:cubicBezTo>
                    <a:cubicBezTo>
                      <a:pt x="1145" y="658"/>
                      <a:pt x="1165" y="577"/>
                      <a:pt x="1170" y="527"/>
                    </a:cubicBezTo>
                    <a:cubicBezTo>
                      <a:pt x="1176" y="487"/>
                      <a:pt x="1176" y="410"/>
                      <a:pt x="1145" y="370"/>
                    </a:cubicBezTo>
                    <a:cubicBezTo>
                      <a:pt x="1151" y="314"/>
                      <a:pt x="1140" y="248"/>
                      <a:pt x="1120" y="198"/>
                    </a:cubicBezTo>
                    <a:cubicBezTo>
                      <a:pt x="1095" y="136"/>
                      <a:pt x="1044" y="86"/>
                      <a:pt x="962" y="81"/>
                    </a:cubicBezTo>
                    <a:cubicBezTo>
                      <a:pt x="947" y="81"/>
                      <a:pt x="947" y="81"/>
                      <a:pt x="937" y="70"/>
                    </a:cubicBezTo>
                    <a:cubicBezTo>
                      <a:pt x="850" y="0"/>
                      <a:pt x="649" y="20"/>
                      <a:pt x="541" y="117"/>
                    </a:cubicBezTo>
                    <a:cubicBezTo>
                      <a:pt x="476" y="176"/>
                      <a:pt x="460" y="284"/>
                      <a:pt x="465" y="370"/>
                    </a:cubicBezTo>
                    <a:cubicBezTo>
                      <a:pt x="435" y="410"/>
                      <a:pt x="435" y="481"/>
                      <a:pt x="440" y="527"/>
                    </a:cubicBezTo>
                    <a:cubicBezTo>
                      <a:pt x="446" y="572"/>
                      <a:pt x="460" y="658"/>
                      <a:pt x="510" y="688"/>
                    </a:cubicBezTo>
                    <a:cubicBezTo>
                      <a:pt x="527" y="750"/>
                      <a:pt x="566" y="811"/>
                      <a:pt x="618" y="861"/>
                    </a:cubicBezTo>
                    <a:cubicBezTo>
                      <a:pt x="593" y="886"/>
                      <a:pt x="566" y="908"/>
                      <a:pt x="537" y="928"/>
                    </a:cubicBezTo>
                    <a:cubicBezTo>
                      <a:pt x="451" y="983"/>
                      <a:pt x="349" y="983"/>
                      <a:pt x="248" y="1034"/>
                    </a:cubicBezTo>
                    <a:cubicBezTo>
                      <a:pt x="140" y="1089"/>
                      <a:pt x="70" y="1192"/>
                      <a:pt x="20" y="1303"/>
                    </a:cubicBezTo>
                    <a:cubicBezTo>
                      <a:pt x="9" y="1323"/>
                      <a:pt x="3" y="1343"/>
                      <a:pt x="0" y="1359"/>
                    </a:cubicBezTo>
                    <a:cubicBezTo>
                      <a:pt x="176" y="1404"/>
                      <a:pt x="455" y="1429"/>
                      <a:pt x="764" y="1435"/>
                    </a:cubicBezTo>
                    <a:cubicBezTo>
                      <a:pt x="769" y="1415"/>
                      <a:pt x="775" y="1390"/>
                      <a:pt x="791" y="1365"/>
                    </a:cubicBezTo>
                    <a:cubicBezTo>
                      <a:pt x="872" y="1197"/>
                      <a:pt x="967" y="1080"/>
                      <a:pt x="1089" y="1019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5" name="Freeform 89"/>
              <p:cNvSpPr>
                <a:spLocks noChangeArrowheads="1"/>
              </p:cNvSpPr>
              <p:nvPr/>
            </p:nvSpPr>
            <p:spPr bwMode="auto">
              <a:xfrm>
                <a:off x="3336" y="522"/>
                <a:ext cx="267" cy="324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G30" fmla="+- 1 0 0"/>
                  <a:gd name="G31" fmla="+- 1 0 0"/>
                  <a:gd name="G32" fmla="+- 1 0 0"/>
                  <a:gd name="G33" fmla="*/ 1 0 51712"/>
                  <a:gd name="G34" fmla="*/ 1 0 51712"/>
                  <a:gd name="G35" fmla="*/ 1 0 51712"/>
                  <a:gd name="G36" fmla="+- 1 0 0"/>
                  <a:gd name="G37" fmla="+- 1 0 0"/>
                  <a:gd name="G38" fmla="+- 1 0 0"/>
                  <a:gd name="G39" fmla="+- 1 0 0"/>
                  <a:gd name="G40" fmla="+- 1 0 0"/>
                  <a:gd name="G41" fmla="+- 1 0 0"/>
                  <a:gd name="G42" fmla="+- 1 0 0"/>
                  <a:gd name="G43" fmla="+- 410 0 0"/>
                  <a:gd name="G44" fmla="+- 481 0 0"/>
                  <a:gd name="G45" fmla="*/ 1 0 51712"/>
                  <a:gd name="G46" fmla="*/ 1 0 51712"/>
                  <a:gd name="G47" fmla="+- 1 0 0"/>
                  <a:gd name="G48" fmla="+- 1 0 0"/>
                  <a:gd name="G49" fmla="+- 1 0 0"/>
                  <a:gd name="G50" fmla="+- 1 0 0"/>
                  <a:gd name="G51" fmla="+- 1 0 0"/>
                  <a:gd name="G52" fmla="+- 1 0 0"/>
                  <a:gd name="G53" fmla="+- 1 0 0"/>
                  <a:gd name="G54" fmla="+- 1 0 0"/>
                  <a:gd name="G55" fmla="+- 1 0 0"/>
                  <a:gd name="G56" fmla="+- 1 0 0"/>
                  <a:gd name="G57" fmla="+- 969 0 0"/>
                  <a:gd name="G58" fmla="+- 1 0 0"/>
                  <a:gd name="G59" fmla="+- 1 0 0"/>
                  <a:gd name="G60" fmla="+- 1 0 0"/>
                  <a:gd name="G61" fmla="+- 1 0 0"/>
                  <a:gd name="G62" fmla="+- 1 0 0"/>
                  <a:gd name="G63" fmla="+- 1 0 0"/>
                  <a:gd name="T0" fmla="*/ 93 w 1188"/>
                  <a:gd name="T1" fmla="*/ 309 h 1436"/>
                  <a:gd name="T2" fmla="*/ 99 w 1188"/>
                  <a:gd name="T3" fmla="*/ 325 h 1436"/>
                  <a:gd name="T4" fmla="*/ 268 w 1188"/>
                  <a:gd name="T5" fmla="*/ 308 h 1436"/>
                  <a:gd name="T6" fmla="*/ 263 w 1188"/>
                  <a:gd name="T7" fmla="*/ 295 h 1436"/>
                  <a:gd name="T8" fmla="*/ 212 w 1188"/>
                  <a:gd name="T9" fmla="*/ 234 h 1436"/>
                  <a:gd name="T10" fmla="*/ 149 w 1188"/>
                  <a:gd name="T11" fmla="*/ 211 h 1436"/>
                  <a:gd name="T12" fmla="*/ 128 w 1188"/>
                  <a:gd name="T13" fmla="*/ 193 h 1436"/>
                  <a:gd name="T14" fmla="*/ 150 w 1188"/>
                  <a:gd name="T15" fmla="*/ 156 h 1436"/>
                  <a:gd name="T16" fmla="*/ 166 w 1188"/>
                  <a:gd name="T17" fmla="*/ 119 h 1436"/>
                  <a:gd name="T18" fmla="*/ 160 w 1188"/>
                  <a:gd name="T19" fmla="*/ 84 h 1436"/>
                  <a:gd name="T20" fmla="*/ 155 w 1188"/>
                  <a:gd name="T21" fmla="*/ 45 h 1436"/>
                  <a:gd name="T22" fmla="*/ 119 w 1188"/>
                  <a:gd name="T23" fmla="*/ 18 h 1436"/>
                  <a:gd name="T24" fmla="*/ 113 w 1188"/>
                  <a:gd name="T25" fmla="*/ 16 h 1436"/>
                  <a:gd name="T26" fmla="*/ 24 w 1188"/>
                  <a:gd name="T27" fmla="*/ 26 h 1436"/>
                  <a:gd name="T28" fmla="*/ 7 w 1188"/>
                  <a:gd name="T29" fmla="*/ 84 h 1436"/>
                  <a:gd name="T30" fmla="*/ 1 w 1188"/>
                  <a:gd name="T31" fmla="*/ 119 h 1436"/>
                  <a:gd name="T32" fmla="*/ 17 w 1188"/>
                  <a:gd name="T33" fmla="*/ 156 h 1436"/>
                  <a:gd name="T34" fmla="*/ 42 w 1188"/>
                  <a:gd name="T35" fmla="*/ 195 h 1436"/>
                  <a:gd name="T36" fmla="*/ 23 w 1188"/>
                  <a:gd name="T37" fmla="*/ 210 h 1436"/>
                  <a:gd name="T38" fmla="*/ 0 w 1188"/>
                  <a:gd name="T39" fmla="*/ 219 h 1436"/>
                  <a:gd name="T40" fmla="*/ 26 w 1188"/>
                  <a:gd name="T41" fmla="*/ 229 h 1436"/>
                  <a:gd name="T42" fmla="*/ 93 w 1188"/>
                  <a:gd name="T43" fmla="*/ 309 h 1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88" h="1436">
                    <a:moveTo>
                      <a:pt x="412" y="1365"/>
                    </a:moveTo>
                    <a:cubicBezTo>
                      <a:pt x="426" y="1395"/>
                      <a:pt x="432" y="1415"/>
                      <a:pt x="437" y="1435"/>
                    </a:cubicBezTo>
                    <a:cubicBezTo>
                      <a:pt x="741" y="1429"/>
                      <a:pt x="1009" y="1404"/>
                      <a:pt x="1187" y="1359"/>
                    </a:cubicBezTo>
                    <a:cubicBezTo>
                      <a:pt x="1187" y="1343"/>
                      <a:pt x="1178" y="1323"/>
                      <a:pt x="1167" y="1303"/>
                    </a:cubicBezTo>
                    <a:cubicBezTo>
                      <a:pt x="1117" y="1197"/>
                      <a:pt x="1045" y="1089"/>
                      <a:pt x="939" y="1034"/>
                    </a:cubicBezTo>
                    <a:cubicBezTo>
                      <a:pt x="842" y="983"/>
                      <a:pt x="746" y="983"/>
                      <a:pt x="660" y="933"/>
                    </a:cubicBezTo>
                    <a:cubicBezTo>
                      <a:pt x="630" y="917"/>
                      <a:pt x="588" y="883"/>
                      <a:pt x="568" y="852"/>
                    </a:cubicBezTo>
                    <a:cubicBezTo>
                      <a:pt x="613" y="805"/>
                      <a:pt x="649" y="750"/>
                      <a:pt x="666" y="688"/>
                    </a:cubicBezTo>
                    <a:cubicBezTo>
                      <a:pt x="711" y="658"/>
                      <a:pt x="730" y="577"/>
                      <a:pt x="736" y="527"/>
                    </a:cubicBezTo>
                    <a:cubicBezTo>
                      <a:pt x="741" y="487"/>
                      <a:pt x="741" y="410"/>
                      <a:pt x="711" y="370"/>
                    </a:cubicBezTo>
                    <a:cubicBezTo>
                      <a:pt x="716" y="314"/>
                      <a:pt x="705" y="248"/>
                      <a:pt x="685" y="198"/>
                    </a:cubicBezTo>
                    <a:cubicBezTo>
                      <a:pt x="660" y="136"/>
                      <a:pt x="610" y="86"/>
                      <a:pt x="527" y="81"/>
                    </a:cubicBezTo>
                    <a:cubicBezTo>
                      <a:pt x="513" y="81"/>
                      <a:pt x="513" y="81"/>
                      <a:pt x="502" y="70"/>
                    </a:cubicBezTo>
                    <a:cubicBezTo>
                      <a:pt x="416" y="0"/>
                      <a:pt x="214" y="20"/>
                      <a:pt x="106" y="117"/>
                    </a:cubicBezTo>
                    <a:cubicBezTo>
                      <a:pt x="42" y="176"/>
                      <a:pt x="25" y="284"/>
                      <a:pt x="31" y="370"/>
                    </a:cubicBezTo>
                    <a:cubicBezTo>
                      <a:pt x="0" y="410"/>
                      <a:pt x="0" y="481"/>
                      <a:pt x="6" y="527"/>
                    </a:cubicBezTo>
                    <a:cubicBezTo>
                      <a:pt x="11" y="572"/>
                      <a:pt x="25" y="658"/>
                      <a:pt x="76" y="688"/>
                    </a:cubicBezTo>
                    <a:cubicBezTo>
                      <a:pt x="92" y="750"/>
                      <a:pt x="132" y="811"/>
                      <a:pt x="184" y="861"/>
                    </a:cubicBezTo>
                    <a:cubicBezTo>
                      <a:pt x="158" y="886"/>
                      <a:pt x="131" y="908"/>
                      <a:pt x="101" y="928"/>
                    </a:cubicBezTo>
                    <a:cubicBezTo>
                      <a:pt x="71" y="947"/>
                      <a:pt x="36" y="958"/>
                      <a:pt x="0" y="969"/>
                    </a:cubicBezTo>
                    <a:cubicBezTo>
                      <a:pt x="36" y="978"/>
                      <a:pt x="76" y="994"/>
                      <a:pt x="117" y="1014"/>
                    </a:cubicBezTo>
                    <a:cubicBezTo>
                      <a:pt x="239" y="1080"/>
                      <a:pt x="335" y="1197"/>
                      <a:pt x="412" y="1365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" name="Freeform 90"/>
              <p:cNvSpPr>
                <a:spLocks noChangeArrowheads="1"/>
              </p:cNvSpPr>
              <p:nvPr/>
            </p:nvSpPr>
            <p:spPr bwMode="auto">
              <a:xfrm>
                <a:off x="3013" y="520"/>
                <a:ext cx="400" cy="34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106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*/ 1 0 51712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G30" fmla="+- 1 0 0"/>
                  <a:gd name="G31" fmla="*/ 1 0 51712"/>
                  <a:gd name="G32" fmla="cos 54736 G31"/>
                  <a:gd name="G33" fmla="*/ 1 0 51712"/>
                  <a:gd name="G34" fmla="sin 55573 G33"/>
                  <a:gd name="G35" fmla="+- G32 G34 0"/>
                  <a:gd name="G36" fmla="+- G35 10800 0"/>
                  <a:gd name="G37" fmla="+- 1 0 0"/>
                  <a:gd name="G38" fmla="+- 1 0 0"/>
                  <a:gd name="G39" fmla="+- 1 0 0"/>
                  <a:gd name="G40" fmla="+- 1 0 0"/>
                  <a:gd name="G41" fmla="+- 1 0 0"/>
                  <a:gd name="G42" fmla="+- 1 0 0"/>
                  <a:gd name="G43" fmla="+- 1 0 0"/>
                  <a:gd name="G44" fmla="+- 1 0 0"/>
                  <a:gd name="G45" fmla="+- 1 0 0"/>
                  <a:gd name="G46" fmla="+- 1 0 0"/>
                  <a:gd name="G47" fmla="+- 1 0 0"/>
                  <a:gd name="G48" fmla="+- 1 0 0"/>
                  <a:gd name="G49" fmla="+- 1 0 0"/>
                  <a:gd name="G50" fmla="+- 1 0 0"/>
                  <a:gd name="G51" fmla="+- 1 0 0"/>
                  <a:gd name="G52" fmla="+- 1 0 0"/>
                  <a:gd name="G53" fmla="+- 1 0 0"/>
                  <a:gd name="G54" fmla="+- 1 0 0"/>
                  <a:gd name="G55" fmla="+- 1 0 0"/>
                  <a:gd name="G56" fmla="+- 1 0 0"/>
                  <a:gd name="G57" fmla="*/ 1 0 51712"/>
                  <a:gd name="G58" fmla="*/ 1 0 51712"/>
                  <a:gd name="G59" fmla="+- 1 0 0"/>
                  <a:gd name="G60" fmla="+- 1 0 0"/>
                  <a:gd name="G61" fmla="+- 1 0 0"/>
                  <a:gd name="G62" fmla="+- 1 0 0"/>
                  <a:gd name="G63" fmla="+- 1 0 0"/>
                  <a:gd name="G64" fmla="+- 1 0 0"/>
                  <a:gd name="G65" fmla="+- 1 0 0"/>
                  <a:gd name="G66" fmla="+- 1 0 0"/>
                  <a:gd name="G67" fmla="+- 1 0 0"/>
                  <a:gd name="G68" fmla="+- 1 0 0"/>
                  <a:gd name="G69" fmla="+- 1 0 0"/>
                  <a:gd name="G70" fmla="+- 1 0 0"/>
                  <a:gd name="G71" fmla="+- 1 0 0"/>
                  <a:gd name="G72" fmla="+- 1 0 0"/>
                  <a:gd name="G73" fmla="+- 1 0 0"/>
                  <a:gd name="G74" fmla="*/ 1 0 51712"/>
                  <a:gd name="G75" fmla="*/ 1 0 51712"/>
                  <a:gd name="G76" fmla="*/ 1 0 51712"/>
                  <a:gd name="G77" fmla="+- 40 0 0"/>
                  <a:gd name="G78" fmla="*/ 1 0 51712"/>
                  <a:gd name="G79" fmla="+- 1 0 0"/>
                  <a:gd name="G80" fmla="+- 1 0 0"/>
                  <a:gd name="G81" fmla="+- 1 0 0"/>
                  <a:gd name="G82" fmla="+- 1 0 0"/>
                  <a:gd name="G83" fmla="+- 1 0 0"/>
                  <a:gd name="G84" fmla="+- 1 0 0"/>
                  <a:gd name="G85" fmla="+- 1 0 0"/>
                  <a:gd name="G86" fmla="+- 1 0 0"/>
                  <a:gd name="G87" fmla="+- 1 0 0"/>
                  <a:gd name="G88" fmla="+- 1 0 0"/>
                  <a:gd name="G89" fmla="+- 1 0 0"/>
                  <a:gd name="G90" fmla="+- 1 0 0"/>
                  <a:gd name="G91" fmla="+- 1 0 0"/>
                  <a:gd name="G92" fmla="+- 1 0 0"/>
                  <a:gd name="G93" fmla="+- 1 0 0"/>
                  <a:gd name="G94" fmla="+- 1 0 0"/>
                  <a:gd name="G95" fmla="+- 1 0 0"/>
                  <a:gd name="G96" fmla="+- 1 0 0"/>
                  <a:gd name="G97" fmla="+- 1 0 0"/>
                  <a:gd name="G98" fmla="+- 1 0 0"/>
                  <a:gd name="G99" fmla="+- 1 0 0"/>
                  <a:gd name="G100" fmla="+- 1 0 0"/>
                  <a:gd name="G101" fmla="+- 1 0 0"/>
                  <a:gd name="G102" fmla="+- 1 0 0"/>
                  <a:gd name="G103" fmla="+- 1 0 0"/>
                  <a:gd name="G104" fmla="+- 1 0 0"/>
                  <a:gd name="G105" fmla="+- 1 0 0"/>
                  <a:gd name="G106" fmla="+- 1 0 0"/>
                  <a:gd name="G107" fmla="+- 1 0 0"/>
                  <a:gd name="G108" fmla="+- 1 0 0"/>
                  <a:gd name="G109" fmla="+- 1 0 0"/>
                  <a:gd name="G110" fmla="+- 1 0 0"/>
                  <a:gd name="G111" fmla="+- 1 0 0"/>
                  <a:gd name="G112" fmla="+- 1 0 0"/>
                  <a:gd name="G113" fmla="+- 1 0 0"/>
                  <a:gd name="G114" fmla="+- 1 0 0"/>
                  <a:gd name="G115" fmla="+- 1 0 0"/>
                  <a:gd name="G116" fmla="+- 1 0 0"/>
                  <a:gd name="G117" fmla="+- 1 0 0"/>
                  <a:gd name="G118" fmla="+- 1 0 0"/>
                  <a:gd name="G119" fmla="+- 1 0 0"/>
                  <a:gd name="G120" fmla="+- 1 0 0"/>
                  <a:gd name="G121" fmla="+- 1 0 0"/>
                  <a:gd name="G122" fmla="+- 1 0 0"/>
                  <a:gd name="G123" fmla="+- 1 0 0"/>
                  <a:gd name="G124" fmla="+- 1 0 0"/>
                  <a:gd name="G125" fmla="+- 1 0 0"/>
                  <a:gd name="G126" fmla="+- 6 0 0"/>
                  <a:gd name="G127" fmla="*/ 1 0 51712"/>
                  <a:gd name="G128" fmla="+- 1 0 0"/>
                  <a:gd name="G129" fmla="+- 1 0 0"/>
                  <a:gd name="G130" fmla="+- 1 0 0"/>
                  <a:gd name="G131" fmla="+- 1 0 0"/>
                  <a:gd name="G132" fmla="+- 1 0 0"/>
                  <a:gd name="G133" fmla="+- 1 0 0"/>
                  <a:gd name="G134" fmla="+- 1 0 0"/>
                  <a:gd name="G135" fmla="+- 1 0 0"/>
                  <a:gd name="G136" fmla="+- 1 0 0"/>
                  <a:gd name="G137" fmla="+- 1 0 0"/>
                  <a:gd name="G138" fmla="+- 1 0 0"/>
                  <a:gd name="G139" fmla="+- 1 0 0"/>
                  <a:gd name="G140" fmla="+- 1 0 0"/>
                  <a:gd name="G141" fmla="+- 1 0 0"/>
                  <a:gd name="G142" fmla="+- 1 0 0"/>
                  <a:gd name="G143" fmla="+- 1 0 0"/>
                  <a:gd name="G144" fmla="+- 1 0 0"/>
                  <a:gd name="G145" fmla="+- 1 0 0"/>
                  <a:gd name="G146" fmla="+- 1 0 0"/>
                  <a:gd name="G147" fmla="+- 1 0 0"/>
                  <a:gd name="G148" fmla="+- 1 0 0"/>
                  <a:gd name="G149" fmla="*/ 1 0 51712"/>
                  <a:gd name="G150" fmla="+- 1 0 0"/>
                  <a:gd name="G151" fmla="+- 1 0 0"/>
                  <a:gd name="G152" fmla="+- 1 0 0"/>
                  <a:gd name="G153" fmla="+- 1 0 0"/>
                  <a:gd name="G154" fmla="+- 1 0 0"/>
                  <a:gd name="G155" fmla="+- 1 0 0"/>
                  <a:gd name="G156" fmla="+- 1 0 0"/>
                  <a:gd name="G157" fmla="+- 1 0 0"/>
                  <a:gd name="G158" fmla="+- 1 0 0"/>
                  <a:gd name="G159" fmla="+- 1 0 0"/>
                  <a:gd name="G160" fmla="+- 1 0 0"/>
                  <a:gd name="G161" fmla="+- 1 0 0"/>
                  <a:gd name="G162" fmla="*/ 1 0 51712"/>
                  <a:gd name="G163" fmla="*/ 1 0 51712"/>
                  <a:gd name="G164" fmla="*/ 1 0 51712"/>
                  <a:gd name="G165" fmla="*/ 1 0 51712"/>
                  <a:gd name="G166" fmla="+- 1 0 0"/>
                  <a:gd name="G167" fmla="+- 1 0 0"/>
                  <a:gd name="G168" fmla="+- 1 0 0"/>
                  <a:gd name="G169" fmla="+- 1 0 0"/>
                  <a:gd name="G170" fmla="+- 1 0 0"/>
                  <a:gd name="G171" fmla="+- 1 0 0"/>
                  <a:gd name="G172" fmla="+- 1 0 0"/>
                  <a:gd name="G173" fmla="+- 1 0 0"/>
                  <a:gd name="G174" fmla="+- 1 0 0"/>
                  <a:gd name="G175" fmla="*/ 1 0 51712"/>
                  <a:gd name="G176" fmla="*/ 1 0 51712"/>
                  <a:gd name="G177" fmla="*/ 1 0 51712"/>
                  <a:gd name="G178" fmla="*/ 1 0 51712"/>
                  <a:gd name="G179" fmla="+- 1 0 0"/>
                  <a:gd name="G180" fmla="+- 1 0 0"/>
                  <a:gd name="G181" fmla="+- 1 0 0"/>
                  <a:gd name="G182" fmla="+- 1 0 0"/>
                  <a:gd name="G183" fmla="+- 1 0 0"/>
                  <a:gd name="G184" fmla="+- 1 0 0"/>
                  <a:gd name="G185" fmla="+- 1 0 0"/>
                  <a:gd name="G186" fmla="+- 1 0 0"/>
                  <a:gd name="G187" fmla="+- 1 0 0"/>
                  <a:gd name="G188" fmla="+- 1 0 0"/>
                  <a:gd name="G189" fmla="+- 1 0 0"/>
                  <a:gd name="G190" fmla="+- 1 0 0"/>
                  <a:gd name="G191" fmla="+- 1 0 0"/>
                  <a:gd name="G192" fmla="+- 1 0 0"/>
                  <a:gd name="G193" fmla="+- 1 0 0"/>
                  <a:gd name="G194" fmla="+- 1 0 0"/>
                  <a:gd name="G195" fmla="+- 1 0 0"/>
                  <a:gd name="G196" fmla="+- 1 0 0"/>
                  <a:gd name="G197" fmla="+- 1 0 0"/>
                  <a:gd name="G198" fmla="+- 1 0 0"/>
                  <a:gd name="G199" fmla="+- 1 0 0"/>
                  <a:gd name="G200" fmla="+- 1 0 0"/>
                  <a:gd name="G201" fmla="+- 1 0 0"/>
                  <a:gd name="G202" fmla="+- 1 0 0"/>
                  <a:gd name="G203" fmla="+- 1 0 0"/>
                  <a:gd name="G204" fmla="+- 1086 0 0"/>
                  <a:gd name="G205" fmla="+- 1 0 0"/>
                  <a:gd name="G206" fmla="+- 1 0 0"/>
                  <a:gd name="G207" fmla="+- 1 0 0"/>
                  <a:gd name="G208" fmla="+- 1 0 0"/>
                  <a:gd name="G209" fmla="+- 1 0 0"/>
                  <a:gd name="G210" fmla="+- 1 0 0"/>
                  <a:gd name="G211" fmla="+- 1 0 0"/>
                  <a:gd name="G212" fmla="+- 1 0 0"/>
                  <a:gd name="G213" fmla="+- 1 0 0"/>
                  <a:gd name="G214" fmla="+- 1 0 0"/>
                  <a:gd name="G215" fmla="+- 1 0 0"/>
                  <a:gd name="G216" fmla="+- 1 0 0"/>
                  <a:gd name="G217" fmla="*/ 1 0 51712"/>
                  <a:gd name="G218" fmla="*/ 1 0 51712"/>
                  <a:gd name="G219" fmla="*/ 1 0 51712"/>
                  <a:gd name="G220" fmla="*/ 1 0 51712"/>
                  <a:gd name="G221" fmla="*/ 1 0 51712"/>
                  <a:gd name="G222" fmla="*/ 1 0 51712"/>
                  <a:gd name="G223" fmla="*/ 1 0 51712"/>
                  <a:gd name="G224" fmla="+- 1435 0 0"/>
                  <a:gd name="G225" fmla="+- 1441 0 0"/>
                  <a:gd name="G226" fmla="+- 1 0 0"/>
                  <a:gd name="G227" fmla="+- 1 0 0"/>
                  <a:gd name="G228" fmla="+- 1 0 0"/>
                  <a:gd name="G229" fmla="+- 1 0 0"/>
                  <a:gd name="G230" fmla="+- 1 0 0"/>
                  <a:gd name="G231" fmla="+- 1 0 0"/>
                  <a:gd name="G232" fmla="+- 1 0 0"/>
                  <a:gd name="G233" fmla="+- 1 0 0"/>
                  <a:gd name="G234" fmla="+- 1 0 0"/>
                  <a:gd name="G235" fmla="+- 1 0 0"/>
                  <a:gd name="G236" fmla="+- 1 0 0"/>
                  <a:gd name="G237" fmla="+- 1 0 0"/>
                  <a:gd name="G238" fmla="+- 1 0 0"/>
                  <a:gd name="G239" fmla="+- 1 0 0"/>
                  <a:gd name="G240" fmla="+- 1 0 0"/>
                  <a:gd name="G241" fmla="*/ 1 0 51712"/>
                  <a:gd name="G242" fmla="+- 1 0 0"/>
                  <a:gd name="G243" fmla="+- 1 0 0"/>
                  <a:gd name="G244" fmla="+- 1 0 0"/>
                  <a:gd name="G245" fmla="+- 1 0 0"/>
                  <a:gd name="G246" fmla="+- 1 0 0"/>
                  <a:gd name="G247" fmla="+- 1 0 0"/>
                  <a:gd name="G248" fmla="+- 1 0 0"/>
                  <a:gd name="G249" fmla="+- 1 0 0"/>
                  <a:gd name="T0" fmla="*/ 399 w 1772"/>
                  <a:gd name="T1" fmla="*/ 318 h 1523"/>
                  <a:gd name="T2" fmla="*/ 385 w 1772"/>
                  <a:gd name="T3" fmla="*/ 291 h 1523"/>
                  <a:gd name="T4" fmla="*/ 339 w 1772"/>
                  <a:gd name="T5" fmla="*/ 245 h 1523"/>
                  <a:gd name="T6" fmla="*/ 300 w 1772"/>
                  <a:gd name="T7" fmla="*/ 232 h 1523"/>
                  <a:gd name="T8" fmla="*/ 271 w 1772"/>
                  <a:gd name="T9" fmla="*/ 221 h 1523"/>
                  <a:gd name="T10" fmla="*/ 274 w 1772"/>
                  <a:gd name="T11" fmla="*/ 161 h 1523"/>
                  <a:gd name="T12" fmla="*/ 280 w 1772"/>
                  <a:gd name="T13" fmla="*/ 152 h 1523"/>
                  <a:gd name="T14" fmla="*/ 286 w 1772"/>
                  <a:gd name="T15" fmla="*/ 139 h 1523"/>
                  <a:gd name="T16" fmla="*/ 289 w 1772"/>
                  <a:gd name="T17" fmla="*/ 120 h 1523"/>
                  <a:gd name="T18" fmla="*/ 277 w 1772"/>
                  <a:gd name="T19" fmla="*/ 40 h 1523"/>
                  <a:gd name="T20" fmla="*/ 257 w 1772"/>
                  <a:gd name="T21" fmla="*/ 17 h 1523"/>
                  <a:gd name="T22" fmla="*/ 237 w 1772"/>
                  <a:gd name="T23" fmla="*/ 12 h 1523"/>
                  <a:gd name="T24" fmla="*/ 232 w 1772"/>
                  <a:gd name="T25" fmla="*/ 9 h 1523"/>
                  <a:gd name="T26" fmla="*/ 227 w 1772"/>
                  <a:gd name="T27" fmla="*/ 6 h 1523"/>
                  <a:gd name="T28" fmla="*/ 223 w 1772"/>
                  <a:gd name="T29" fmla="*/ 3 h 1523"/>
                  <a:gd name="T30" fmla="*/ 218 w 1772"/>
                  <a:gd name="T31" fmla="*/ 2 h 1523"/>
                  <a:gd name="T32" fmla="*/ 212 w 1772"/>
                  <a:gd name="T33" fmla="*/ 1 h 1523"/>
                  <a:gd name="T34" fmla="*/ 205 w 1772"/>
                  <a:gd name="T35" fmla="*/ 0 h 1523"/>
                  <a:gd name="T36" fmla="*/ 198 w 1772"/>
                  <a:gd name="T37" fmla="*/ 0 h 1523"/>
                  <a:gd name="T38" fmla="*/ 190 w 1772"/>
                  <a:gd name="T39" fmla="*/ 0 h 1523"/>
                  <a:gd name="T40" fmla="*/ 181 w 1772"/>
                  <a:gd name="T41" fmla="*/ 1 h 1523"/>
                  <a:gd name="T42" fmla="*/ 171 w 1772"/>
                  <a:gd name="T43" fmla="*/ 2 h 1523"/>
                  <a:gd name="T44" fmla="*/ 165 w 1772"/>
                  <a:gd name="T45" fmla="*/ 5 h 1523"/>
                  <a:gd name="T46" fmla="*/ 158 w 1772"/>
                  <a:gd name="T47" fmla="*/ 8 h 1523"/>
                  <a:gd name="T48" fmla="*/ 151 w 1772"/>
                  <a:gd name="T49" fmla="*/ 12 h 1523"/>
                  <a:gd name="T50" fmla="*/ 144 w 1772"/>
                  <a:gd name="T51" fmla="*/ 15 h 1523"/>
                  <a:gd name="T52" fmla="*/ 136 w 1772"/>
                  <a:gd name="T53" fmla="*/ 21 h 1523"/>
                  <a:gd name="T54" fmla="*/ 119 w 1772"/>
                  <a:gd name="T55" fmla="*/ 59 h 1523"/>
                  <a:gd name="T56" fmla="*/ 112 w 1772"/>
                  <a:gd name="T57" fmla="*/ 122 h 1523"/>
                  <a:gd name="T58" fmla="*/ 115 w 1772"/>
                  <a:gd name="T59" fmla="*/ 140 h 1523"/>
                  <a:gd name="T60" fmla="*/ 121 w 1772"/>
                  <a:gd name="T61" fmla="*/ 154 h 1523"/>
                  <a:gd name="T62" fmla="*/ 128 w 1772"/>
                  <a:gd name="T63" fmla="*/ 162 h 1523"/>
                  <a:gd name="T64" fmla="*/ 153 w 1772"/>
                  <a:gd name="T65" fmla="*/ 204 h 1523"/>
                  <a:gd name="T66" fmla="*/ 134 w 1772"/>
                  <a:gd name="T67" fmla="*/ 220 h 1523"/>
                  <a:gd name="T68" fmla="*/ 61 w 1772"/>
                  <a:gd name="T69" fmla="*/ 245 h 1523"/>
                  <a:gd name="T70" fmla="*/ 28 w 1772"/>
                  <a:gd name="T71" fmla="*/ 274 h 1523"/>
                  <a:gd name="T72" fmla="*/ 5 w 1772"/>
                  <a:gd name="T73" fmla="*/ 312 h 1523"/>
                  <a:gd name="T74" fmla="*/ 1 w 1772"/>
                  <a:gd name="T75" fmla="*/ 322 h 1523"/>
                  <a:gd name="T76" fmla="*/ 62 w 1772"/>
                  <a:gd name="T77" fmla="*/ 336 h 1523"/>
                  <a:gd name="T78" fmla="*/ 199 w 1772"/>
                  <a:gd name="T79" fmla="*/ 344 h 1523"/>
                  <a:gd name="T80" fmla="*/ 347 w 1772"/>
                  <a:gd name="T81" fmla="*/ 335 h 1523"/>
                  <a:gd name="T82" fmla="*/ 397 w 1772"/>
                  <a:gd name="T83" fmla="*/ 325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772" h="1523">
                    <a:moveTo>
                      <a:pt x="1766" y="1421"/>
                    </a:moveTo>
                    <a:cubicBezTo>
                      <a:pt x="1766" y="1416"/>
                      <a:pt x="1766" y="1410"/>
                      <a:pt x="1761" y="1410"/>
                    </a:cubicBezTo>
                    <a:cubicBezTo>
                      <a:pt x="1755" y="1401"/>
                      <a:pt x="1752" y="1390"/>
                      <a:pt x="1746" y="1374"/>
                    </a:cubicBezTo>
                    <a:cubicBezTo>
                      <a:pt x="1730" y="1345"/>
                      <a:pt x="1716" y="1318"/>
                      <a:pt x="1700" y="1288"/>
                    </a:cubicBezTo>
                    <a:cubicBezTo>
                      <a:pt x="1674" y="1248"/>
                      <a:pt x="1644" y="1207"/>
                      <a:pt x="1613" y="1173"/>
                    </a:cubicBezTo>
                    <a:cubicBezTo>
                      <a:pt x="1579" y="1137"/>
                      <a:pt x="1543" y="1106"/>
                      <a:pt x="1498" y="1086"/>
                    </a:cubicBezTo>
                    <a:cubicBezTo>
                      <a:pt x="1446" y="1061"/>
                      <a:pt x="1390" y="1045"/>
                      <a:pt x="1340" y="1031"/>
                    </a:cubicBezTo>
                    <a:cubicBezTo>
                      <a:pt x="1335" y="1031"/>
                      <a:pt x="1329" y="1025"/>
                      <a:pt x="1326" y="1025"/>
                    </a:cubicBezTo>
                    <a:cubicBezTo>
                      <a:pt x="1304" y="1020"/>
                      <a:pt x="1284" y="1015"/>
                      <a:pt x="1270" y="1009"/>
                    </a:cubicBezTo>
                    <a:cubicBezTo>
                      <a:pt x="1245" y="1000"/>
                      <a:pt x="1218" y="989"/>
                      <a:pt x="1198" y="979"/>
                    </a:cubicBezTo>
                    <a:cubicBezTo>
                      <a:pt x="1162" y="959"/>
                      <a:pt x="1122" y="923"/>
                      <a:pt x="1103" y="889"/>
                    </a:cubicBezTo>
                    <a:cubicBezTo>
                      <a:pt x="1153" y="837"/>
                      <a:pt x="1192" y="777"/>
                      <a:pt x="1209" y="711"/>
                    </a:cubicBezTo>
                    <a:cubicBezTo>
                      <a:pt x="1214" y="705"/>
                      <a:pt x="1217" y="699"/>
                      <a:pt x="1223" y="694"/>
                    </a:cubicBezTo>
                    <a:cubicBezTo>
                      <a:pt x="1228" y="690"/>
                      <a:pt x="1234" y="685"/>
                      <a:pt x="1239" y="675"/>
                    </a:cubicBezTo>
                    <a:cubicBezTo>
                      <a:pt x="1245" y="664"/>
                      <a:pt x="1248" y="655"/>
                      <a:pt x="1254" y="639"/>
                    </a:cubicBezTo>
                    <a:cubicBezTo>
                      <a:pt x="1259" y="630"/>
                      <a:pt x="1259" y="624"/>
                      <a:pt x="1264" y="614"/>
                    </a:cubicBezTo>
                    <a:cubicBezTo>
                      <a:pt x="1270" y="599"/>
                      <a:pt x="1270" y="588"/>
                      <a:pt x="1273" y="579"/>
                    </a:cubicBezTo>
                    <a:cubicBezTo>
                      <a:pt x="1279" y="563"/>
                      <a:pt x="1279" y="549"/>
                      <a:pt x="1279" y="533"/>
                    </a:cubicBezTo>
                    <a:cubicBezTo>
                      <a:pt x="1284" y="488"/>
                      <a:pt x="1284" y="407"/>
                      <a:pt x="1254" y="365"/>
                    </a:cubicBezTo>
                    <a:cubicBezTo>
                      <a:pt x="1259" y="304"/>
                      <a:pt x="1248" y="234"/>
                      <a:pt x="1223" y="178"/>
                    </a:cubicBezTo>
                    <a:cubicBezTo>
                      <a:pt x="1218" y="162"/>
                      <a:pt x="1209" y="148"/>
                      <a:pt x="1198" y="132"/>
                    </a:cubicBezTo>
                    <a:cubicBezTo>
                      <a:pt x="1183" y="112"/>
                      <a:pt x="1162" y="92"/>
                      <a:pt x="1137" y="76"/>
                    </a:cubicBezTo>
                    <a:cubicBezTo>
                      <a:pt x="1112" y="62"/>
                      <a:pt x="1086" y="56"/>
                      <a:pt x="1050" y="51"/>
                    </a:cubicBezTo>
                    <a:lnTo>
                      <a:pt x="1047" y="51"/>
                    </a:lnTo>
                    <a:cubicBezTo>
                      <a:pt x="1041" y="51"/>
                      <a:pt x="1036" y="51"/>
                      <a:pt x="1036" y="45"/>
                    </a:cubicBezTo>
                    <a:cubicBezTo>
                      <a:pt x="1036" y="45"/>
                      <a:pt x="1031" y="40"/>
                      <a:pt x="1025" y="40"/>
                    </a:cubicBezTo>
                    <a:cubicBezTo>
                      <a:pt x="1020" y="36"/>
                      <a:pt x="1016" y="31"/>
                      <a:pt x="1011" y="31"/>
                    </a:cubicBezTo>
                    <a:cubicBezTo>
                      <a:pt x="1011" y="31"/>
                      <a:pt x="1005" y="31"/>
                      <a:pt x="1005" y="26"/>
                    </a:cubicBezTo>
                    <a:cubicBezTo>
                      <a:pt x="1000" y="26"/>
                      <a:pt x="995" y="20"/>
                      <a:pt x="989" y="20"/>
                    </a:cubicBezTo>
                    <a:cubicBezTo>
                      <a:pt x="989" y="20"/>
                      <a:pt x="986" y="20"/>
                      <a:pt x="986" y="15"/>
                    </a:cubicBezTo>
                    <a:cubicBezTo>
                      <a:pt x="980" y="15"/>
                      <a:pt x="975" y="11"/>
                      <a:pt x="970" y="11"/>
                    </a:cubicBezTo>
                    <a:lnTo>
                      <a:pt x="964" y="11"/>
                    </a:lnTo>
                    <a:cubicBezTo>
                      <a:pt x="955" y="6"/>
                      <a:pt x="950" y="6"/>
                      <a:pt x="939" y="6"/>
                    </a:cubicBezTo>
                    <a:cubicBezTo>
                      <a:pt x="930" y="6"/>
                      <a:pt x="925" y="0"/>
                      <a:pt x="914" y="0"/>
                    </a:cubicBezTo>
                    <a:cubicBezTo>
                      <a:pt x="908" y="0"/>
                      <a:pt x="909" y="0"/>
                      <a:pt x="905" y="0"/>
                    </a:cubicBezTo>
                    <a:cubicBezTo>
                      <a:pt x="900" y="0"/>
                      <a:pt x="894" y="0"/>
                      <a:pt x="883" y="0"/>
                    </a:cubicBezTo>
                    <a:cubicBezTo>
                      <a:pt x="878" y="0"/>
                      <a:pt x="879" y="0"/>
                      <a:pt x="874" y="0"/>
                    </a:cubicBezTo>
                    <a:cubicBezTo>
                      <a:pt x="870" y="0"/>
                      <a:pt x="863" y="0"/>
                      <a:pt x="858" y="0"/>
                    </a:cubicBezTo>
                    <a:cubicBezTo>
                      <a:pt x="853" y="0"/>
                      <a:pt x="844" y="0"/>
                      <a:pt x="838" y="0"/>
                    </a:cubicBezTo>
                    <a:cubicBezTo>
                      <a:pt x="833" y="0"/>
                      <a:pt x="827" y="0"/>
                      <a:pt x="827" y="0"/>
                    </a:cubicBezTo>
                    <a:cubicBezTo>
                      <a:pt x="818" y="0"/>
                      <a:pt x="813" y="0"/>
                      <a:pt x="802" y="6"/>
                    </a:cubicBezTo>
                    <a:cubicBezTo>
                      <a:pt x="797" y="6"/>
                      <a:pt x="797" y="6"/>
                      <a:pt x="791" y="6"/>
                    </a:cubicBezTo>
                    <a:cubicBezTo>
                      <a:pt x="782" y="6"/>
                      <a:pt x="772" y="11"/>
                      <a:pt x="757" y="11"/>
                    </a:cubicBezTo>
                    <a:cubicBezTo>
                      <a:pt x="747" y="15"/>
                      <a:pt x="736" y="15"/>
                      <a:pt x="727" y="20"/>
                    </a:cubicBezTo>
                    <a:cubicBezTo>
                      <a:pt x="721" y="20"/>
                      <a:pt x="721" y="26"/>
                      <a:pt x="716" y="26"/>
                    </a:cubicBezTo>
                    <a:cubicBezTo>
                      <a:pt x="711" y="31"/>
                      <a:pt x="702" y="31"/>
                      <a:pt x="696" y="36"/>
                    </a:cubicBezTo>
                    <a:cubicBezTo>
                      <a:pt x="691" y="36"/>
                      <a:pt x="685" y="40"/>
                      <a:pt x="685" y="40"/>
                    </a:cubicBezTo>
                    <a:cubicBezTo>
                      <a:pt x="680" y="45"/>
                      <a:pt x="671" y="45"/>
                      <a:pt x="666" y="51"/>
                    </a:cubicBezTo>
                    <a:cubicBezTo>
                      <a:pt x="660" y="51"/>
                      <a:pt x="660" y="56"/>
                      <a:pt x="655" y="56"/>
                    </a:cubicBezTo>
                    <a:cubicBezTo>
                      <a:pt x="649" y="62"/>
                      <a:pt x="640" y="67"/>
                      <a:pt x="635" y="67"/>
                    </a:cubicBezTo>
                    <a:cubicBezTo>
                      <a:pt x="630" y="67"/>
                      <a:pt x="630" y="71"/>
                      <a:pt x="624" y="71"/>
                    </a:cubicBezTo>
                    <a:cubicBezTo>
                      <a:pt x="615" y="76"/>
                      <a:pt x="610" y="87"/>
                      <a:pt x="599" y="92"/>
                    </a:cubicBezTo>
                    <a:cubicBezTo>
                      <a:pt x="594" y="96"/>
                      <a:pt x="590" y="101"/>
                      <a:pt x="590" y="106"/>
                    </a:cubicBezTo>
                    <a:cubicBezTo>
                      <a:pt x="554" y="148"/>
                      <a:pt x="534" y="204"/>
                      <a:pt x="524" y="259"/>
                    </a:cubicBezTo>
                    <a:cubicBezTo>
                      <a:pt x="518" y="295"/>
                      <a:pt x="518" y="335"/>
                      <a:pt x="518" y="371"/>
                    </a:cubicBezTo>
                    <a:cubicBezTo>
                      <a:pt x="488" y="410"/>
                      <a:pt x="488" y="493"/>
                      <a:pt x="493" y="538"/>
                    </a:cubicBezTo>
                    <a:cubicBezTo>
                      <a:pt x="493" y="558"/>
                      <a:pt x="498" y="579"/>
                      <a:pt x="504" y="605"/>
                    </a:cubicBezTo>
                    <a:cubicBezTo>
                      <a:pt x="504" y="608"/>
                      <a:pt x="509" y="614"/>
                      <a:pt x="509" y="619"/>
                    </a:cubicBezTo>
                    <a:cubicBezTo>
                      <a:pt x="513" y="630"/>
                      <a:pt x="513" y="634"/>
                      <a:pt x="518" y="644"/>
                    </a:cubicBezTo>
                    <a:cubicBezTo>
                      <a:pt x="524" y="654"/>
                      <a:pt x="529" y="669"/>
                      <a:pt x="534" y="680"/>
                    </a:cubicBezTo>
                    <a:cubicBezTo>
                      <a:pt x="538" y="685"/>
                      <a:pt x="543" y="694"/>
                      <a:pt x="549" y="700"/>
                    </a:cubicBezTo>
                    <a:cubicBezTo>
                      <a:pt x="554" y="705"/>
                      <a:pt x="560" y="711"/>
                      <a:pt x="565" y="716"/>
                    </a:cubicBezTo>
                    <a:cubicBezTo>
                      <a:pt x="565" y="725"/>
                      <a:pt x="569" y="730"/>
                      <a:pt x="569" y="741"/>
                    </a:cubicBezTo>
                    <a:cubicBezTo>
                      <a:pt x="590" y="802"/>
                      <a:pt x="630" y="858"/>
                      <a:pt x="676" y="903"/>
                    </a:cubicBezTo>
                    <a:cubicBezTo>
                      <a:pt x="666" y="919"/>
                      <a:pt x="649" y="928"/>
                      <a:pt x="635" y="944"/>
                    </a:cubicBezTo>
                    <a:cubicBezTo>
                      <a:pt x="621" y="953"/>
                      <a:pt x="604" y="970"/>
                      <a:pt x="590" y="975"/>
                    </a:cubicBezTo>
                    <a:cubicBezTo>
                      <a:pt x="543" y="1004"/>
                      <a:pt x="493" y="1015"/>
                      <a:pt x="437" y="1031"/>
                    </a:cubicBezTo>
                    <a:cubicBezTo>
                      <a:pt x="381" y="1045"/>
                      <a:pt x="326" y="1061"/>
                      <a:pt x="270" y="1086"/>
                    </a:cubicBezTo>
                    <a:cubicBezTo>
                      <a:pt x="239" y="1101"/>
                      <a:pt x="214" y="1122"/>
                      <a:pt x="189" y="1142"/>
                    </a:cubicBezTo>
                    <a:cubicBezTo>
                      <a:pt x="164" y="1163"/>
                      <a:pt x="142" y="1187"/>
                      <a:pt x="123" y="1212"/>
                    </a:cubicBezTo>
                    <a:cubicBezTo>
                      <a:pt x="103" y="1238"/>
                      <a:pt x="82" y="1263"/>
                      <a:pt x="67" y="1293"/>
                    </a:cubicBezTo>
                    <a:cubicBezTo>
                      <a:pt x="52" y="1324"/>
                      <a:pt x="36" y="1349"/>
                      <a:pt x="22" y="1380"/>
                    </a:cubicBezTo>
                    <a:cubicBezTo>
                      <a:pt x="16" y="1385"/>
                      <a:pt x="16" y="1390"/>
                      <a:pt x="16" y="1396"/>
                    </a:cubicBezTo>
                    <a:cubicBezTo>
                      <a:pt x="11" y="1405"/>
                      <a:pt x="11" y="1416"/>
                      <a:pt x="6" y="1426"/>
                    </a:cubicBezTo>
                    <a:cubicBezTo>
                      <a:pt x="6" y="1430"/>
                      <a:pt x="0" y="1435"/>
                      <a:pt x="0" y="1441"/>
                    </a:cubicBezTo>
                    <a:cubicBezTo>
                      <a:pt x="78" y="1461"/>
                      <a:pt x="169" y="1477"/>
                      <a:pt x="275" y="1487"/>
                    </a:cubicBezTo>
                    <a:cubicBezTo>
                      <a:pt x="362" y="1496"/>
                      <a:pt x="458" y="1508"/>
                      <a:pt x="560" y="1513"/>
                    </a:cubicBezTo>
                    <a:cubicBezTo>
                      <a:pt x="661" y="1517"/>
                      <a:pt x="766" y="1522"/>
                      <a:pt x="878" y="1522"/>
                    </a:cubicBezTo>
                    <a:cubicBezTo>
                      <a:pt x="989" y="1522"/>
                      <a:pt x="1097" y="1516"/>
                      <a:pt x="1198" y="1513"/>
                    </a:cubicBezTo>
                    <a:cubicBezTo>
                      <a:pt x="1320" y="1507"/>
                      <a:pt x="1432" y="1491"/>
                      <a:pt x="1532" y="1482"/>
                    </a:cubicBezTo>
                    <a:cubicBezTo>
                      <a:pt x="1549" y="1482"/>
                      <a:pt x="1568" y="1477"/>
                      <a:pt x="1584" y="1477"/>
                    </a:cubicBezTo>
                    <a:cubicBezTo>
                      <a:pt x="1649" y="1466"/>
                      <a:pt x="1705" y="1457"/>
                      <a:pt x="1755" y="1441"/>
                    </a:cubicBezTo>
                    <a:cubicBezTo>
                      <a:pt x="1771" y="1435"/>
                      <a:pt x="1771" y="1430"/>
                      <a:pt x="1766" y="1421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2435904" y="3391804"/>
              <a:ext cx="7425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Priority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grpSp>
          <p:nvGrpSpPr>
            <p:cNvPr id="89" name="Group 78"/>
            <p:cNvGrpSpPr>
              <a:grpSpLocks/>
            </p:cNvGrpSpPr>
            <p:nvPr/>
          </p:nvGrpSpPr>
          <p:grpSpPr bwMode="auto">
            <a:xfrm>
              <a:off x="3643969" y="2933368"/>
              <a:ext cx="548590" cy="455629"/>
              <a:chOff x="4160" y="2387"/>
              <a:chExt cx="723" cy="492"/>
            </a:xfrm>
            <a:solidFill>
              <a:schemeClr val="tx1"/>
            </a:solidFill>
          </p:grpSpPr>
          <p:sp>
            <p:nvSpPr>
              <p:cNvPr id="90" name="Freeform 79"/>
              <p:cNvSpPr>
                <a:spLocks noChangeArrowheads="1"/>
              </p:cNvSpPr>
              <p:nvPr/>
            </p:nvSpPr>
            <p:spPr bwMode="auto">
              <a:xfrm>
                <a:off x="4158" y="2383"/>
                <a:ext cx="726" cy="499"/>
              </a:xfrm>
              <a:custGeom>
                <a:avLst/>
                <a:gdLst>
                  <a:gd name="T0" fmla="*/ 3000 w 3206"/>
                  <a:gd name="T1" fmla="*/ 20 h 2203"/>
                  <a:gd name="T2" fmla="*/ 2794 w 3206"/>
                  <a:gd name="T3" fmla="*/ 347 h 2203"/>
                  <a:gd name="T4" fmla="*/ 2726 w 3206"/>
                  <a:gd name="T5" fmla="*/ 516 h 2203"/>
                  <a:gd name="T6" fmla="*/ 2524 w 3206"/>
                  <a:gd name="T7" fmla="*/ 729 h 2203"/>
                  <a:gd name="T8" fmla="*/ 2413 w 3206"/>
                  <a:gd name="T9" fmla="*/ 557 h 2203"/>
                  <a:gd name="T10" fmla="*/ 2292 w 3206"/>
                  <a:gd name="T11" fmla="*/ 472 h 2203"/>
                  <a:gd name="T12" fmla="*/ 2193 w 3206"/>
                  <a:gd name="T13" fmla="*/ 836 h 2203"/>
                  <a:gd name="T14" fmla="*/ 2112 w 3206"/>
                  <a:gd name="T15" fmla="*/ 596 h 2203"/>
                  <a:gd name="T16" fmla="*/ 2260 w 3206"/>
                  <a:gd name="T17" fmla="*/ 463 h 2203"/>
                  <a:gd name="T18" fmla="*/ 2117 w 3206"/>
                  <a:gd name="T19" fmla="*/ 398 h 2203"/>
                  <a:gd name="T20" fmla="*/ 1924 w 3206"/>
                  <a:gd name="T21" fmla="*/ 436 h 2203"/>
                  <a:gd name="T22" fmla="*/ 1880 w 3206"/>
                  <a:gd name="T23" fmla="*/ 346 h 2203"/>
                  <a:gd name="T24" fmla="*/ 1756 w 3206"/>
                  <a:gd name="T25" fmla="*/ 324 h 2203"/>
                  <a:gd name="T26" fmla="*/ 1129 w 3206"/>
                  <a:gd name="T27" fmla="*/ 366 h 2203"/>
                  <a:gd name="T28" fmla="*/ 237 w 3206"/>
                  <a:gd name="T29" fmla="*/ 381 h 2203"/>
                  <a:gd name="T30" fmla="*/ 166 w 3206"/>
                  <a:gd name="T31" fmla="*/ 332 h 2203"/>
                  <a:gd name="T32" fmla="*/ 57 w 3206"/>
                  <a:gd name="T33" fmla="*/ 724 h 2203"/>
                  <a:gd name="T34" fmla="*/ 11 w 3206"/>
                  <a:gd name="T35" fmla="*/ 954 h 2203"/>
                  <a:gd name="T36" fmla="*/ 75 w 3206"/>
                  <a:gd name="T37" fmla="*/ 1156 h 2203"/>
                  <a:gd name="T38" fmla="*/ 120 w 3206"/>
                  <a:gd name="T39" fmla="*/ 1303 h 2203"/>
                  <a:gd name="T40" fmla="*/ 297 w 3206"/>
                  <a:gd name="T41" fmla="*/ 1536 h 2203"/>
                  <a:gd name="T42" fmla="*/ 538 w 3206"/>
                  <a:gd name="T43" fmla="*/ 1670 h 2203"/>
                  <a:gd name="T44" fmla="*/ 991 w 3206"/>
                  <a:gd name="T45" fmla="*/ 1766 h 2203"/>
                  <a:gd name="T46" fmla="*/ 1206 w 3206"/>
                  <a:gd name="T47" fmla="*/ 1839 h 2203"/>
                  <a:gd name="T48" fmla="*/ 1395 w 3206"/>
                  <a:gd name="T49" fmla="*/ 1917 h 2203"/>
                  <a:gd name="T50" fmla="*/ 1637 w 3206"/>
                  <a:gd name="T51" fmla="*/ 2161 h 2203"/>
                  <a:gd name="T52" fmla="*/ 1802 w 3206"/>
                  <a:gd name="T53" fmla="*/ 2004 h 2203"/>
                  <a:gd name="T54" fmla="*/ 2088 w 3206"/>
                  <a:gd name="T55" fmla="*/ 1839 h 2203"/>
                  <a:gd name="T56" fmla="*/ 2316 w 3206"/>
                  <a:gd name="T57" fmla="*/ 1873 h 2203"/>
                  <a:gd name="T58" fmla="*/ 2275 w 3206"/>
                  <a:gd name="T59" fmla="*/ 1757 h 2203"/>
                  <a:gd name="T60" fmla="*/ 2554 w 3206"/>
                  <a:gd name="T61" fmla="*/ 1747 h 2203"/>
                  <a:gd name="T62" fmla="*/ 2733 w 3206"/>
                  <a:gd name="T63" fmla="*/ 1749 h 2203"/>
                  <a:gd name="T64" fmla="*/ 2902 w 3206"/>
                  <a:gd name="T65" fmla="*/ 2007 h 2203"/>
                  <a:gd name="T66" fmla="*/ 2905 w 3206"/>
                  <a:gd name="T67" fmla="*/ 1791 h 2203"/>
                  <a:gd name="T68" fmla="*/ 2801 w 3206"/>
                  <a:gd name="T69" fmla="*/ 1434 h 2203"/>
                  <a:gd name="T70" fmla="*/ 2994 w 3206"/>
                  <a:gd name="T71" fmla="*/ 1146 h 2203"/>
                  <a:gd name="T72" fmla="*/ 2961 w 3206"/>
                  <a:gd name="T73" fmla="*/ 947 h 2203"/>
                  <a:gd name="T74" fmla="*/ 3043 w 3206"/>
                  <a:gd name="T75" fmla="*/ 596 h 2203"/>
                  <a:gd name="T76" fmla="*/ 3109 w 3206"/>
                  <a:gd name="T77" fmla="*/ 467 h 2203"/>
                  <a:gd name="T78" fmla="*/ 3164 w 3206"/>
                  <a:gd name="T79" fmla="*/ 249 h 2203"/>
                  <a:gd name="T80" fmla="*/ 642 w 3206"/>
                  <a:gd name="T81" fmla="*/ 979 h 2203"/>
                  <a:gd name="T82" fmla="*/ 293 w 3206"/>
                  <a:gd name="T83" fmla="*/ 805 h 2203"/>
                  <a:gd name="T84" fmla="*/ 642 w 3206"/>
                  <a:gd name="T85" fmla="*/ 979 h 2203"/>
                  <a:gd name="T86" fmla="*/ 1514 w 3206"/>
                  <a:gd name="T87" fmla="*/ 1490 h 2203"/>
                  <a:gd name="T88" fmla="*/ 1858 w 3206"/>
                  <a:gd name="T89" fmla="*/ 1306 h 2203"/>
                  <a:gd name="T90" fmla="*/ 2646 w 3206"/>
                  <a:gd name="T91" fmla="*/ 1519 h 2203"/>
                  <a:gd name="T92" fmla="*/ 2636 w 3206"/>
                  <a:gd name="T93" fmla="*/ 792 h 2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206" h="2203">
                    <a:moveTo>
                      <a:pt x="3143" y="129"/>
                    </a:moveTo>
                    <a:cubicBezTo>
                      <a:pt x="3143" y="129"/>
                      <a:pt x="3094" y="48"/>
                      <a:pt x="3079" y="24"/>
                    </a:cubicBezTo>
                    <a:cubicBezTo>
                      <a:pt x="3062" y="0"/>
                      <a:pt x="3021" y="31"/>
                      <a:pt x="3000" y="20"/>
                    </a:cubicBezTo>
                    <a:cubicBezTo>
                      <a:pt x="2980" y="10"/>
                      <a:pt x="2987" y="55"/>
                      <a:pt x="2997" y="85"/>
                    </a:cubicBezTo>
                    <a:cubicBezTo>
                      <a:pt x="3007" y="116"/>
                      <a:pt x="2978" y="242"/>
                      <a:pt x="2963" y="269"/>
                    </a:cubicBezTo>
                    <a:cubicBezTo>
                      <a:pt x="2948" y="296"/>
                      <a:pt x="2823" y="332"/>
                      <a:pt x="2794" y="347"/>
                    </a:cubicBezTo>
                    <a:cubicBezTo>
                      <a:pt x="2764" y="364"/>
                      <a:pt x="2742" y="438"/>
                      <a:pt x="2742" y="438"/>
                    </a:cubicBezTo>
                    <a:cubicBezTo>
                      <a:pt x="2742" y="438"/>
                      <a:pt x="2750" y="456"/>
                      <a:pt x="2760" y="473"/>
                    </a:cubicBezTo>
                    <a:cubicBezTo>
                      <a:pt x="2769" y="492"/>
                      <a:pt x="2752" y="513"/>
                      <a:pt x="2726" y="516"/>
                    </a:cubicBezTo>
                    <a:cubicBezTo>
                      <a:pt x="2701" y="519"/>
                      <a:pt x="2672" y="530"/>
                      <a:pt x="2633" y="535"/>
                    </a:cubicBezTo>
                    <a:cubicBezTo>
                      <a:pt x="2595" y="540"/>
                      <a:pt x="2626" y="581"/>
                      <a:pt x="2617" y="613"/>
                    </a:cubicBezTo>
                    <a:cubicBezTo>
                      <a:pt x="2609" y="647"/>
                      <a:pt x="2541" y="702"/>
                      <a:pt x="2524" y="729"/>
                    </a:cubicBezTo>
                    <a:cubicBezTo>
                      <a:pt x="2508" y="756"/>
                      <a:pt x="2466" y="768"/>
                      <a:pt x="2433" y="766"/>
                    </a:cubicBezTo>
                    <a:cubicBezTo>
                      <a:pt x="2401" y="763"/>
                      <a:pt x="2450" y="656"/>
                      <a:pt x="2450" y="656"/>
                    </a:cubicBezTo>
                    <a:cubicBezTo>
                      <a:pt x="2450" y="656"/>
                      <a:pt x="2435" y="581"/>
                      <a:pt x="2413" y="557"/>
                    </a:cubicBezTo>
                    <a:cubicBezTo>
                      <a:pt x="2391" y="535"/>
                      <a:pt x="2345" y="630"/>
                      <a:pt x="2345" y="630"/>
                    </a:cubicBezTo>
                    <a:cubicBezTo>
                      <a:pt x="2345" y="630"/>
                      <a:pt x="2357" y="526"/>
                      <a:pt x="2353" y="496"/>
                    </a:cubicBezTo>
                    <a:cubicBezTo>
                      <a:pt x="2350" y="463"/>
                      <a:pt x="2319" y="480"/>
                      <a:pt x="2292" y="472"/>
                    </a:cubicBezTo>
                    <a:cubicBezTo>
                      <a:pt x="2267" y="461"/>
                      <a:pt x="2222" y="518"/>
                      <a:pt x="2207" y="547"/>
                    </a:cubicBezTo>
                    <a:cubicBezTo>
                      <a:pt x="2192" y="574"/>
                      <a:pt x="2222" y="666"/>
                      <a:pt x="2236" y="722"/>
                    </a:cubicBezTo>
                    <a:cubicBezTo>
                      <a:pt x="2250" y="776"/>
                      <a:pt x="2217" y="826"/>
                      <a:pt x="2193" y="836"/>
                    </a:cubicBezTo>
                    <a:cubicBezTo>
                      <a:pt x="2170" y="845"/>
                      <a:pt x="2142" y="734"/>
                      <a:pt x="2142" y="688"/>
                    </a:cubicBezTo>
                    <a:cubicBezTo>
                      <a:pt x="2142" y="644"/>
                      <a:pt x="2149" y="593"/>
                      <a:pt x="2149" y="593"/>
                    </a:cubicBezTo>
                    <a:lnTo>
                      <a:pt x="2112" y="596"/>
                    </a:lnTo>
                    <a:lnTo>
                      <a:pt x="2122" y="538"/>
                    </a:lnTo>
                    <a:cubicBezTo>
                      <a:pt x="2122" y="538"/>
                      <a:pt x="2161" y="489"/>
                      <a:pt x="2183" y="467"/>
                    </a:cubicBezTo>
                    <a:cubicBezTo>
                      <a:pt x="2207" y="444"/>
                      <a:pt x="2260" y="463"/>
                      <a:pt x="2260" y="463"/>
                    </a:cubicBezTo>
                    <a:lnTo>
                      <a:pt x="2311" y="410"/>
                    </a:lnTo>
                    <a:cubicBezTo>
                      <a:pt x="2311" y="410"/>
                      <a:pt x="2270" y="392"/>
                      <a:pt x="2243" y="375"/>
                    </a:cubicBezTo>
                    <a:cubicBezTo>
                      <a:pt x="2214" y="359"/>
                      <a:pt x="2161" y="392"/>
                      <a:pt x="2117" y="398"/>
                    </a:cubicBezTo>
                    <a:cubicBezTo>
                      <a:pt x="2073" y="404"/>
                      <a:pt x="2079" y="358"/>
                      <a:pt x="2047" y="344"/>
                    </a:cubicBezTo>
                    <a:cubicBezTo>
                      <a:pt x="2013" y="329"/>
                      <a:pt x="1941" y="465"/>
                      <a:pt x="1941" y="465"/>
                    </a:cubicBezTo>
                    <a:lnTo>
                      <a:pt x="1924" y="436"/>
                    </a:lnTo>
                    <a:lnTo>
                      <a:pt x="1868" y="456"/>
                    </a:lnTo>
                    <a:lnTo>
                      <a:pt x="1969" y="341"/>
                    </a:lnTo>
                    <a:lnTo>
                      <a:pt x="1880" y="346"/>
                    </a:lnTo>
                    <a:lnTo>
                      <a:pt x="1848" y="337"/>
                    </a:lnTo>
                    <a:lnTo>
                      <a:pt x="1788" y="325"/>
                    </a:lnTo>
                    <a:lnTo>
                      <a:pt x="1756" y="324"/>
                    </a:lnTo>
                    <a:lnTo>
                      <a:pt x="1712" y="329"/>
                    </a:lnTo>
                    <a:lnTo>
                      <a:pt x="1676" y="296"/>
                    </a:lnTo>
                    <a:lnTo>
                      <a:pt x="1129" y="366"/>
                    </a:lnTo>
                    <a:lnTo>
                      <a:pt x="569" y="330"/>
                    </a:lnTo>
                    <a:lnTo>
                      <a:pt x="230" y="279"/>
                    </a:lnTo>
                    <a:cubicBezTo>
                      <a:pt x="230" y="279"/>
                      <a:pt x="232" y="344"/>
                      <a:pt x="237" y="381"/>
                    </a:cubicBezTo>
                    <a:cubicBezTo>
                      <a:pt x="240" y="419"/>
                      <a:pt x="206" y="443"/>
                      <a:pt x="191" y="426"/>
                    </a:cubicBezTo>
                    <a:cubicBezTo>
                      <a:pt x="176" y="409"/>
                      <a:pt x="205" y="341"/>
                      <a:pt x="205" y="341"/>
                    </a:cubicBezTo>
                    <a:lnTo>
                      <a:pt x="166" y="332"/>
                    </a:lnTo>
                    <a:cubicBezTo>
                      <a:pt x="166" y="332"/>
                      <a:pt x="132" y="305"/>
                      <a:pt x="106" y="308"/>
                    </a:cubicBezTo>
                    <a:cubicBezTo>
                      <a:pt x="80" y="312"/>
                      <a:pt x="123" y="446"/>
                      <a:pt x="128" y="484"/>
                    </a:cubicBezTo>
                    <a:cubicBezTo>
                      <a:pt x="133" y="523"/>
                      <a:pt x="67" y="703"/>
                      <a:pt x="57" y="724"/>
                    </a:cubicBezTo>
                    <a:cubicBezTo>
                      <a:pt x="48" y="744"/>
                      <a:pt x="29" y="804"/>
                      <a:pt x="40" y="828"/>
                    </a:cubicBezTo>
                    <a:cubicBezTo>
                      <a:pt x="48" y="853"/>
                      <a:pt x="50" y="904"/>
                      <a:pt x="50" y="904"/>
                    </a:cubicBezTo>
                    <a:cubicBezTo>
                      <a:pt x="50" y="904"/>
                      <a:pt x="21" y="940"/>
                      <a:pt x="11" y="954"/>
                    </a:cubicBezTo>
                    <a:cubicBezTo>
                      <a:pt x="0" y="967"/>
                      <a:pt x="46" y="1025"/>
                      <a:pt x="46" y="1025"/>
                    </a:cubicBezTo>
                    <a:cubicBezTo>
                      <a:pt x="46" y="1025"/>
                      <a:pt x="33" y="1078"/>
                      <a:pt x="50" y="1102"/>
                    </a:cubicBezTo>
                    <a:cubicBezTo>
                      <a:pt x="65" y="1125"/>
                      <a:pt x="75" y="1156"/>
                      <a:pt x="75" y="1156"/>
                    </a:cubicBezTo>
                    <a:cubicBezTo>
                      <a:pt x="75" y="1156"/>
                      <a:pt x="87" y="1199"/>
                      <a:pt x="82" y="1212"/>
                    </a:cubicBezTo>
                    <a:cubicBezTo>
                      <a:pt x="79" y="1226"/>
                      <a:pt x="126" y="1258"/>
                      <a:pt x="126" y="1258"/>
                    </a:cubicBezTo>
                    <a:cubicBezTo>
                      <a:pt x="126" y="1258"/>
                      <a:pt x="111" y="1279"/>
                      <a:pt x="120" y="1303"/>
                    </a:cubicBezTo>
                    <a:cubicBezTo>
                      <a:pt x="130" y="1328"/>
                      <a:pt x="152" y="1394"/>
                      <a:pt x="160" y="1413"/>
                    </a:cubicBezTo>
                    <a:cubicBezTo>
                      <a:pt x="169" y="1430"/>
                      <a:pt x="186" y="1468"/>
                      <a:pt x="200" y="1478"/>
                    </a:cubicBezTo>
                    <a:cubicBezTo>
                      <a:pt x="215" y="1490"/>
                      <a:pt x="286" y="1505"/>
                      <a:pt x="297" y="1536"/>
                    </a:cubicBezTo>
                    <a:cubicBezTo>
                      <a:pt x="309" y="1566"/>
                      <a:pt x="361" y="1585"/>
                      <a:pt x="361" y="1585"/>
                    </a:cubicBezTo>
                    <a:lnTo>
                      <a:pt x="377" y="1660"/>
                    </a:lnTo>
                    <a:lnTo>
                      <a:pt x="538" y="1670"/>
                    </a:lnTo>
                    <a:lnTo>
                      <a:pt x="797" y="1796"/>
                    </a:lnTo>
                    <a:lnTo>
                      <a:pt x="985" y="1810"/>
                    </a:lnTo>
                    <a:lnTo>
                      <a:pt x="991" y="1766"/>
                    </a:lnTo>
                    <a:cubicBezTo>
                      <a:pt x="991" y="1766"/>
                      <a:pt x="1066" y="1755"/>
                      <a:pt x="1087" y="1752"/>
                    </a:cubicBezTo>
                    <a:cubicBezTo>
                      <a:pt x="1105" y="1750"/>
                      <a:pt x="1111" y="1800"/>
                      <a:pt x="1128" y="1824"/>
                    </a:cubicBezTo>
                    <a:cubicBezTo>
                      <a:pt x="1143" y="1847"/>
                      <a:pt x="1179" y="1830"/>
                      <a:pt x="1206" y="1839"/>
                    </a:cubicBezTo>
                    <a:cubicBezTo>
                      <a:pt x="1233" y="1849"/>
                      <a:pt x="1272" y="1958"/>
                      <a:pt x="1294" y="1975"/>
                    </a:cubicBezTo>
                    <a:cubicBezTo>
                      <a:pt x="1315" y="1990"/>
                      <a:pt x="1310" y="1999"/>
                      <a:pt x="1342" y="2001"/>
                    </a:cubicBezTo>
                    <a:cubicBezTo>
                      <a:pt x="1374" y="2002"/>
                      <a:pt x="1371" y="1933"/>
                      <a:pt x="1395" y="1917"/>
                    </a:cubicBezTo>
                    <a:cubicBezTo>
                      <a:pt x="1419" y="1902"/>
                      <a:pt x="1471" y="1919"/>
                      <a:pt x="1492" y="1929"/>
                    </a:cubicBezTo>
                    <a:cubicBezTo>
                      <a:pt x="1512" y="1939"/>
                      <a:pt x="1507" y="1992"/>
                      <a:pt x="1529" y="2021"/>
                    </a:cubicBezTo>
                    <a:cubicBezTo>
                      <a:pt x="1553" y="2050"/>
                      <a:pt x="1623" y="2144"/>
                      <a:pt x="1637" y="2161"/>
                    </a:cubicBezTo>
                    <a:cubicBezTo>
                      <a:pt x="1652" y="2178"/>
                      <a:pt x="1764" y="2202"/>
                      <a:pt x="1788" y="2185"/>
                    </a:cubicBezTo>
                    <a:cubicBezTo>
                      <a:pt x="1812" y="2169"/>
                      <a:pt x="1761" y="2125"/>
                      <a:pt x="1751" y="2101"/>
                    </a:cubicBezTo>
                    <a:cubicBezTo>
                      <a:pt x="1742" y="2076"/>
                      <a:pt x="1783" y="2007"/>
                      <a:pt x="1802" y="2004"/>
                    </a:cubicBezTo>
                    <a:cubicBezTo>
                      <a:pt x="1821" y="2002"/>
                      <a:pt x="1868" y="1970"/>
                      <a:pt x="1872" y="1951"/>
                    </a:cubicBezTo>
                    <a:cubicBezTo>
                      <a:pt x="1875" y="1931"/>
                      <a:pt x="1948" y="1851"/>
                      <a:pt x="1948" y="1851"/>
                    </a:cubicBezTo>
                    <a:cubicBezTo>
                      <a:pt x="1948" y="1851"/>
                      <a:pt x="2069" y="1842"/>
                      <a:pt x="2088" y="1839"/>
                    </a:cubicBezTo>
                    <a:cubicBezTo>
                      <a:pt x="2107" y="1837"/>
                      <a:pt x="2175" y="1866"/>
                      <a:pt x="2183" y="1892"/>
                    </a:cubicBezTo>
                    <a:cubicBezTo>
                      <a:pt x="2193" y="1915"/>
                      <a:pt x="2229" y="1853"/>
                      <a:pt x="2229" y="1853"/>
                    </a:cubicBezTo>
                    <a:cubicBezTo>
                      <a:pt x="2229" y="1853"/>
                      <a:pt x="2277" y="1866"/>
                      <a:pt x="2316" y="1873"/>
                    </a:cubicBezTo>
                    <a:cubicBezTo>
                      <a:pt x="2355" y="1881"/>
                      <a:pt x="2331" y="1846"/>
                      <a:pt x="2309" y="1830"/>
                    </a:cubicBezTo>
                    <a:cubicBezTo>
                      <a:pt x="2289" y="1813"/>
                      <a:pt x="2292" y="1793"/>
                      <a:pt x="2292" y="1793"/>
                    </a:cubicBezTo>
                    <a:lnTo>
                      <a:pt x="2275" y="1757"/>
                    </a:lnTo>
                    <a:lnTo>
                      <a:pt x="2353" y="1721"/>
                    </a:lnTo>
                    <a:cubicBezTo>
                      <a:pt x="2353" y="1721"/>
                      <a:pt x="2433" y="1699"/>
                      <a:pt x="2454" y="1703"/>
                    </a:cubicBezTo>
                    <a:cubicBezTo>
                      <a:pt x="2473" y="1706"/>
                      <a:pt x="2554" y="1747"/>
                      <a:pt x="2554" y="1747"/>
                    </a:cubicBezTo>
                    <a:cubicBezTo>
                      <a:pt x="2554" y="1747"/>
                      <a:pt x="2588" y="1716"/>
                      <a:pt x="2612" y="1694"/>
                    </a:cubicBezTo>
                    <a:cubicBezTo>
                      <a:pt x="2634" y="1672"/>
                      <a:pt x="2679" y="1711"/>
                      <a:pt x="2687" y="1730"/>
                    </a:cubicBezTo>
                    <a:cubicBezTo>
                      <a:pt x="2696" y="1747"/>
                      <a:pt x="2719" y="1738"/>
                      <a:pt x="2733" y="1749"/>
                    </a:cubicBezTo>
                    <a:cubicBezTo>
                      <a:pt x="2748" y="1761"/>
                      <a:pt x="2754" y="1849"/>
                      <a:pt x="2757" y="1873"/>
                    </a:cubicBezTo>
                    <a:cubicBezTo>
                      <a:pt x="2760" y="1898"/>
                      <a:pt x="2839" y="1914"/>
                      <a:pt x="2839" y="1914"/>
                    </a:cubicBezTo>
                    <a:lnTo>
                      <a:pt x="2902" y="2007"/>
                    </a:lnTo>
                    <a:cubicBezTo>
                      <a:pt x="2902" y="2007"/>
                      <a:pt x="2944" y="2035"/>
                      <a:pt x="2966" y="2019"/>
                    </a:cubicBezTo>
                    <a:cubicBezTo>
                      <a:pt x="2990" y="2002"/>
                      <a:pt x="2982" y="1934"/>
                      <a:pt x="2985" y="1914"/>
                    </a:cubicBezTo>
                    <a:cubicBezTo>
                      <a:pt x="2989" y="1895"/>
                      <a:pt x="2905" y="1791"/>
                      <a:pt x="2905" y="1791"/>
                    </a:cubicBezTo>
                    <a:lnTo>
                      <a:pt x="2885" y="1730"/>
                    </a:lnTo>
                    <a:lnTo>
                      <a:pt x="2782" y="1589"/>
                    </a:lnTo>
                    <a:cubicBezTo>
                      <a:pt x="2782" y="1589"/>
                      <a:pt x="2782" y="1442"/>
                      <a:pt x="2801" y="1434"/>
                    </a:cubicBezTo>
                    <a:cubicBezTo>
                      <a:pt x="2820" y="1425"/>
                      <a:pt x="2880" y="1301"/>
                      <a:pt x="2905" y="1299"/>
                    </a:cubicBezTo>
                    <a:cubicBezTo>
                      <a:pt x="2931" y="1296"/>
                      <a:pt x="2939" y="1217"/>
                      <a:pt x="2939" y="1217"/>
                    </a:cubicBezTo>
                    <a:lnTo>
                      <a:pt x="2994" y="1146"/>
                    </a:lnTo>
                    <a:cubicBezTo>
                      <a:pt x="2994" y="1146"/>
                      <a:pt x="3021" y="1110"/>
                      <a:pt x="3011" y="1074"/>
                    </a:cubicBezTo>
                    <a:cubicBezTo>
                      <a:pt x="2999" y="1037"/>
                      <a:pt x="2956" y="998"/>
                      <a:pt x="2956" y="998"/>
                    </a:cubicBezTo>
                    <a:lnTo>
                      <a:pt x="2961" y="947"/>
                    </a:lnTo>
                    <a:cubicBezTo>
                      <a:pt x="2961" y="947"/>
                      <a:pt x="2953" y="826"/>
                      <a:pt x="2977" y="816"/>
                    </a:cubicBezTo>
                    <a:cubicBezTo>
                      <a:pt x="3000" y="807"/>
                      <a:pt x="2966" y="683"/>
                      <a:pt x="2970" y="671"/>
                    </a:cubicBezTo>
                    <a:cubicBezTo>
                      <a:pt x="2975" y="657"/>
                      <a:pt x="3043" y="596"/>
                      <a:pt x="3043" y="596"/>
                    </a:cubicBezTo>
                    <a:cubicBezTo>
                      <a:pt x="3043" y="596"/>
                      <a:pt x="3106" y="538"/>
                      <a:pt x="3137" y="528"/>
                    </a:cubicBezTo>
                    <a:cubicBezTo>
                      <a:pt x="3167" y="516"/>
                      <a:pt x="3145" y="443"/>
                      <a:pt x="3145" y="443"/>
                    </a:cubicBezTo>
                    <a:lnTo>
                      <a:pt x="3109" y="467"/>
                    </a:lnTo>
                    <a:cubicBezTo>
                      <a:pt x="3109" y="467"/>
                      <a:pt x="3080" y="439"/>
                      <a:pt x="3063" y="402"/>
                    </a:cubicBezTo>
                    <a:cubicBezTo>
                      <a:pt x="3046" y="366"/>
                      <a:pt x="3104" y="327"/>
                      <a:pt x="3104" y="327"/>
                    </a:cubicBezTo>
                    <a:cubicBezTo>
                      <a:pt x="3104" y="327"/>
                      <a:pt x="3142" y="271"/>
                      <a:pt x="3164" y="249"/>
                    </a:cubicBezTo>
                    <a:cubicBezTo>
                      <a:pt x="3188" y="227"/>
                      <a:pt x="3205" y="211"/>
                      <a:pt x="3201" y="186"/>
                    </a:cubicBezTo>
                    <a:cubicBezTo>
                      <a:pt x="3198" y="162"/>
                      <a:pt x="3143" y="129"/>
                      <a:pt x="3143" y="129"/>
                    </a:cubicBezTo>
                    <a:close/>
                    <a:moveTo>
                      <a:pt x="642" y="979"/>
                    </a:moveTo>
                    <a:lnTo>
                      <a:pt x="520" y="1311"/>
                    </a:lnTo>
                    <a:lnTo>
                      <a:pt x="389" y="982"/>
                    </a:lnTo>
                    <a:cubicBezTo>
                      <a:pt x="332" y="943"/>
                      <a:pt x="295" y="879"/>
                      <a:pt x="293" y="805"/>
                    </a:cubicBezTo>
                    <a:cubicBezTo>
                      <a:pt x="292" y="685"/>
                      <a:pt x="389" y="584"/>
                      <a:pt x="509" y="582"/>
                    </a:cubicBezTo>
                    <a:cubicBezTo>
                      <a:pt x="630" y="581"/>
                      <a:pt x="731" y="678"/>
                      <a:pt x="733" y="799"/>
                    </a:cubicBezTo>
                    <a:cubicBezTo>
                      <a:pt x="733" y="873"/>
                      <a:pt x="697" y="938"/>
                      <a:pt x="642" y="979"/>
                    </a:cubicBezTo>
                    <a:close/>
                    <a:moveTo>
                      <a:pt x="1768" y="1486"/>
                    </a:moveTo>
                    <a:lnTo>
                      <a:pt x="1647" y="1817"/>
                    </a:lnTo>
                    <a:lnTo>
                      <a:pt x="1514" y="1490"/>
                    </a:lnTo>
                    <a:cubicBezTo>
                      <a:pt x="1458" y="1451"/>
                      <a:pt x="1420" y="1386"/>
                      <a:pt x="1420" y="1311"/>
                    </a:cubicBezTo>
                    <a:cubicBezTo>
                      <a:pt x="1419" y="1190"/>
                      <a:pt x="1514" y="1091"/>
                      <a:pt x="1637" y="1090"/>
                    </a:cubicBezTo>
                    <a:cubicBezTo>
                      <a:pt x="1758" y="1088"/>
                      <a:pt x="1856" y="1185"/>
                      <a:pt x="1858" y="1306"/>
                    </a:cubicBezTo>
                    <a:cubicBezTo>
                      <a:pt x="1860" y="1379"/>
                      <a:pt x="1824" y="1446"/>
                      <a:pt x="1768" y="1486"/>
                    </a:cubicBezTo>
                    <a:close/>
                    <a:moveTo>
                      <a:pt x="2769" y="1188"/>
                    </a:moveTo>
                    <a:lnTo>
                      <a:pt x="2646" y="1519"/>
                    </a:lnTo>
                    <a:lnTo>
                      <a:pt x="2515" y="1192"/>
                    </a:lnTo>
                    <a:cubicBezTo>
                      <a:pt x="2459" y="1153"/>
                      <a:pt x="2422" y="1088"/>
                      <a:pt x="2422" y="1015"/>
                    </a:cubicBezTo>
                    <a:cubicBezTo>
                      <a:pt x="2420" y="892"/>
                      <a:pt x="2515" y="793"/>
                      <a:pt x="2636" y="792"/>
                    </a:cubicBezTo>
                    <a:cubicBezTo>
                      <a:pt x="2759" y="790"/>
                      <a:pt x="2857" y="887"/>
                      <a:pt x="2859" y="1008"/>
                    </a:cubicBezTo>
                    <a:cubicBezTo>
                      <a:pt x="2861" y="1081"/>
                      <a:pt x="2825" y="1148"/>
                      <a:pt x="2769" y="1188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Freeform 80"/>
              <p:cNvSpPr>
                <a:spLocks noChangeArrowheads="1"/>
              </p:cNvSpPr>
              <p:nvPr/>
            </p:nvSpPr>
            <p:spPr bwMode="auto">
              <a:xfrm>
                <a:off x="4255" y="2546"/>
                <a:ext cx="40" cy="40"/>
              </a:xfrm>
              <a:custGeom>
                <a:avLst/>
                <a:gdLst>
                  <a:gd name="T0" fmla="*/ 180 w 181"/>
                  <a:gd name="T1" fmla="*/ 90 h 181"/>
                  <a:gd name="T2" fmla="*/ 168 w 181"/>
                  <a:gd name="T3" fmla="*/ 134 h 181"/>
                  <a:gd name="T4" fmla="*/ 134 w 181"/>
                  <a:gd name="T5" fmla="*/ 168 h 181"/>
                  <a:gd name="T6" fmla="*/ 90 w 181"/>
                  <a:gd name="T7" fmla="*/ 180 h 181"/>
                  <a:gd name="T8" fmla="*/ 46 w 181"/>
                  <a:gd name="T9" fmla="*/ 168 h 181"/>
                  <a:gd name="T10" fmla="*/ 12 w 181"/>
                  <a:gd name="T11" fmla="*/ 134 h 181"/>
                  <a:gd name="T12" fmla="*/ 0 w 181"/>
                  <a:gd name="T13" fmla="*/ 90 h 181"/>
                  <a:gd name="T14" fmla="*/ 12 w 181"/>
                  <a:gd name="T15" fmla="*/ 46 h 181"/>
                  <a:gd name="T16" fmla="*/ 46 w 181"/>
                  <a:gd name="T17" fmla="*/ 13 h 181"/>
                  <a:gd name="T18" fmla="*/ 90 w 181"/>
                  <a:gd name="T19" fmla="*/ 0 h 181"/>
                  <a:gd name="T20" fmla="*/ 134 w 181"/>
                  <a:gd name="T21" fmla="*/ 13 h 181"/>
                  <a:gd name="T22" fmla="*/ 168 w 181"/>
                  <a:gd name="T23" fmla="*/ 46 h 181"/>
                  <a:gd name="T24" fmla="*/ 180 w 181"/>
                  <a:gd name="T25" fmla="*/ 9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1" h="181">
                    <a:moveTo>
                      <a:pt x="180" y="90"/>
                    </a:moveTo>
                    <a:cubicBezTo>
                      <a:pt x="180" y="107"/>
                      <a:pt x="176" y="120"/>
                      <a:pt x="168" y="134"/>
                    </a:cubicBezTo>
                    <a:cubicBezTo>
                      <a:pt x="161" y="149"/>
                      <a:pt x="149" y="160"/>
                      <a:pt x="134" y="168"/>
                    </a:cubicBezTo>
                    <a:cubicBezTo>
                      <a:pt x="120" y="177"/>
                      <a:pt x="107" y="180"/>
                      <a:pt x="90" y="180"/>
                    </a:cubicBezTo>
                    <a:cubicBezTo>
                      <a:pt x="73" y="180"/>
                      <a:pt x="60" y="177"/>
                      <a:pt x="46" y="168"/>
                    </a:cubicBezTo>
                    <a:cubicBezTo>
                      <a:pt x="31" y="160"/>
                      <a:pt x="19" y="149"/>
                      <a:pt x="12" y="134"/>
                    </a:cubicBezTo>
                    <a:cubicBezTo>
                      <a:pt x="4" y="120"/>
                      <a:pt x="0" y="107"/>
                      <a:pt x="0" y="90"/>
                    </a:cubicBezTo>
                    <a:cubicBezTo>
                      <a:pt x="0" y="73"/>
                      <a:pt x="4" y="60"/>
                      <a:pt x="12" y="46"/>
                    </a:cubicBezTo>
                    <a:cubicBezTo>
                      <a:pt x="19" y="31"/>
                      <a:pt x="31" y="21"/>
                      <a:pt x="46" y="13"/>
                    </a:cubicBezTo>
                    <a:cubicBezTo>
                      <a:pt x="60" y="6"/>
                      <a:pt x="73" y="0"/>
                      <a:pt x="90" y="0"/>
                    </a:cubicBezTo>
                    <a:cubicBezTo>
                      <a:pt x="107" y="0"/>
                      <a:pt x="120" y="6"/>
                      <a:pt x="134" y="13"/>
                    </a:cubicBezTo>
                    <a:cubicBezTo>
                      <a:pt x="149" y="21"/>
                      <a:pt x="161" y="31"/>
                      <a:pt x="168" y="46"/>
                    </a:cubicBezTo>
                    <a:cubicBezTo>
                      <a:pt x="176" y="60"/>
                      <a:pt x="180" y="73"/>
                      <a:pt x="180" y="9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2" name="Freeform 81"/>
              <p:cNvSpPr>
                <a:spLocks noChangeArrowheads="1"/>
              </p:cNvSpPr>
              <p:nvPr/>
            </p:nvSpPr>
            <p:spPr bwMode="auto">
              <a:xfrm>
                <a:off x="4511" y="2661"/>
                <a:ext cx="40" cy="40"/>
              </a:xfrm>
              <a:custGeom>
                <a:avLst/>
                <a:gdLst>
                  <a:gd name="T0" fmla="*/ 179 w 180"/>
                  <a:gd name="T1" fmla="*/ 90 h 180"/>
                  <a:gd name="T2" fmla="*/ 167 w 180"/>
                  <a:gd name="T3" fmla="*/ 135 h 180"/>
                  <a:gd name="T4" fmla="*/ 134 w 180"/>
                  <a:gd name="T5" fmla="*/ 167 h 180"/>
                  <a:gd name="T6" fmla="*/ 88 w 180"/>
                  <a:gd name="T7" fmla="*/ 179 h 180"/>
                  <a:gd name="T8" fmla="*/ 44 w 180"/>
                  <a:gd name="T9" fmla="*/ 167 h 180"/>
                  <a:gd name="T10" fmla="*/ 12 w 180"/>
                  <a:gd name="T11" fmla="*/ 135 h 180"/>
                  <a:gd name="T12" fmla="*/ 0 w 180"/>
                  <a:gd name="T13" fmla="*/ 90 h 180"/>
                  <a:gd name="T14" fmla="*/ 12 w 180"/>
                  <a:gd name="T15" fmla="*/ 45 h 180"/>
                  <a:gd name="T16" fmla="*/ 44 w 180"/>
                  <a:gd name="T17" fmla="*/ 12 h 180"/>
                  <a:gd name="T18" fmla="*/ 88 w 180"/>
                  <a:gd name="T19" fmla="*/ 0 h 180"/>
                  <a:gd name="T20" fmla="*/ 134 w 180"/>
                  <a:gd name="T21" fmla="*/ 12 h 180"/>
                  <a:gd name="T22" fmla="*/ 167 w 180"/>
                  <a:gd name="T23" fmla="*/ 45 h 180"/>
                  <a:gd name="T24" fmla="*/ 179 w 180"/>
                  <a:gd name="T25" fmla="*/ 9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0" h="180">
                    <a:moveTo>
                      <a:pt x="179" y="90"/>
                    </a:moveTo>
                    <a:cubicBezTo>
                      <a:pt x="179" y="106"/>
                      <a:pt x="175" y="121"/>
                      <a:pt x="167" y="135"/>
                    </a:cubicBezTo>
                    <a:cubicBezTo>
                      <a:pt x="158" y="148"/>
                      <a:pt x="149" y="159"/>
                      <a:pt x="134" y="167"/>
                    </a:cubicBezTo>
                    <a:cubicBezTo>
                      <a:pt x="120" y="176"/>
                      <a:pt x="105" y="179"/>
                      <a:pt x="88" y="179"/>
                    </a:cubicBezTo>
                    <a:cubicBezTo>
                      <a:pt x="72" y="179"/>
                      <a:pt x="58" y="176"/>
                      <a:pt x="44" y="167"/>
                    </a:cubicBezTo>
                    <a:cubicBezTo>
                      <a:pt x="31" y="159"/>
                      <a:pt x="20" y="148"/>
                      <a:pt x="12" y="135"/>
                    </a:cubicBezTo>
                    <a:cubicBezTo>
                      <a:pt x="3" y="121"/>
                      <a:pt x="0" y="107"/>
                      <a:pt x="0" y="90"/>
                    </a:cubicBezTo>
                    <a:cubicBezTo>
                      <a:pt x="0" y="74"/>
                      <a:pt x="3" y="59"/>
                      <a:pt x="12" y="45"/>
                    </a:cubicBezTo>
                    <a:cubicBezTo>
                      <a:pt x="20" y="30"/>
                      <a:pt x="31" y="21"/>
                      <a:pt x="44" y="12"/>
                    </a:cubicBezTo>
                    <a:cubicBezTo>
                      <a:pt x="58" y="4"/>
                      <a:pt x="73" y="0"/>
                      <a:pt x="88" y="0"/>
                    </a:cubicBezTo>
                    <a:cubicBezTo>
                      <a:pt x="105" y="0"/>
                      <a:pt x="120" y="4"/>
                      <a:pt x="134" y="12"/>
                    </a:cubicBezTo>
                    <a:cubicBezTo>
                      <a:pt x="149" y="21"/>
                      <a:pt x="158" y="30"/>
                      <a:pt x="167" y="45"/>
                    </a:cubicBezTo>
                    <a:cubicBezTo>
                      <a:pt x="175" y="59"/>
                      <a:pt x="179" y="73"/>
                      <a:pt x="179" y="9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3" name="Freeform 82"/>
              <p:cNvSpPr>
                <a:spLocks noChangeArrowheads="1"/>
              </p:cNvSpPr>
              <p:nvPr/>
            </p:nvSpPr>
            <p:spPr bwMode="auto">
              <a:xfrm>
                <a:off x="4738" y="2593"/>
                <a:ext cx="40" cy="40"/>
              </a:xfrm>
              <a:custGeom>
                <a:avLst/>
                <a:gdLst>
                  <a:gd name="T0" fmla="*/ 179 w 180"/>
                  <a:gd name="T1" fmla="*/ 91 h 180"/>
                  <a:gd name="T2" fmla="*/ 167 w 180"/>
                  <a:gd name="T3" fmla="*/ 135 h 180"/>
                  <a:gd name="T4" fmla="*/ 135 w 180"/>
                  <a:gd name="T5" fmla="*/ 167 h 180"/>
                  <a:gd name="T6" fmla="*/ 89 w 180"/>
                  <a:gd name="T7" fmla="*/ 179 h 180"/>
                  <a:gd name="T8" fmla="*/ 44 w 180"/>
                  <a:gd name="T9" fmla="*/ 167 h 180"/>
                  <a:gd name="T10" fmla="*/ 12 w 180"/>
                  <a:gd name="T11" fmla="*/ 135 h 180"/>
                  <a:gd name="T12" fmla="*/ 0 w 180"/>
                  <a:gd name="T13" fmla="*/ 91 h 180"/>
                  <a:gd name="T14" fmla="*/ 12 w 180"/>
                  <a:gd name="T15" fmla="*/ 45 h 180"/>
                  <a:gd name="T16" fmla="*/ 44 w 180"/>
                  <a:gd name="T17" fmla="*/ 12 h 180"/>
                  <a:gd name="T18" fmla="*/ 89 w 180"/>
                  <a:gd name="T19" fmla="*/ 0 h 180"/>
                  <a:gd name="T20" fmla="*/ 135 w 180"/>
                  <a:gd name="T21" fmla="*/ 12 h 180"/>
                  <a:gd name="T22" fmla="*/ 167 w 180"/>
                  <a:gd name="T23" fmla="*/ 45 h 180"/>
                  <a:gd name="T24" fmla="*/ 179 w 180"/>
                  <a:gd name="T25" fmla="*/ 91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0" h="180">
                    <a:moveTo>
                      <a:pt x="179" y="91"/>
                    </a:moveTo>
                    <a:cubicBezTo>
                      <a:pt x="179" y="106"/>
                      <a:pt x="175" y="121"/>
                      <a:pt x="167" y="135"/>
                    </a:cubicBezTo>
                    <a:cubicBezTo>
                      <a:pt x="158" y="148"/>
                      <a:pt x="149" y="159"/>
                      <a:pt x="135" y="167"/>
                    </a:cubicBezTo>
                    <a:cubicBezTo>
                      <a:pt x="120" y="176"/>
                      <a:pt x="105" y="179"/>
                      <a:pt x="89" y="179"/>
                    </a:cubicBezTo>
                    <a:cubicBezTo>
                      <a:pt x="72" y="179"/>
                      <a:pt x="58" y="176"/>
                      <a:pt x="44" y="167"/>
                    </a:cubicBezTo>
                    <a:cubicBezTo>
                      <a:pt x="31" y="159"/>
                      <a:pt x="20" y="148"/>
                      <a:pt x="12" y="135"/>
                    </a:cubicBezTo>
                    <a:cubicBezTo>
                      <a:pt x="3" y="121"/>
                      <a:pt x="0" y="107"/>
                      <a:pt x="0" y="91"/>
                    </a:cubicBezTo>
                    <a:cubicBezTo>
                      <a:pt x="0" y="74"/>
                      <a:pt x="3" y="59"/>
                      <a:pt x="12" y="45"/>
                    </a:cubicBezTo>
                    <a:cubicBezTo>
                      <a:pt x="20" y="30"/>
                      <a:pt x="31" y="21"/>
                      <a:pt x="44" y="12"/>
                    </a:cubicBezTo>
                    <a:cubicBezTo>
                      <a:pt x="58" y="4"/>
                      <a:pt x="73" y="0"/>
                      <a:pt x="89" y="0"/>
                    </a:cubicBezTo>
                    <a:cubicBezTo>
                      <a:pt x="106" y="0"/>
                      <a:pt x="120" y="4"/>
                      <a:pt x="135" y="12"/>
                    </a:cubicBezTo>
                    <a:cubicBezTo>
                      <a:pt x="149" y="21"/>
                      <a:pt x="158" y="30"/>
                      <a:pt x="167" y="45"/>
                    </a:cubicBezTo>
                    <a:cubicBezTo>
                      <a:pt x="175" y="59"/>
                      <a:pt x="179" y="73"/>
                      <a:pt x="179" y="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3336424" y="3380682"/>
              <a:ext cx="10695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Geography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085655" y="1305504"/>
            <a:ext cx="4562651" cy="1454384"/>
            <a:chOff x="1085655" y="1305504"/>
            <a:chExt cx="4562651" cy="1454384"/>
          </a:xfrm>
        </p:grpSpPr>
        <p:grpSp>
          <p:nvGrpSpPr>
            <p:cNvPr id="23" name="Group 22"/>
            <p:cNvGrpSpPr/>
            <p:nvPr/>
          </p:nvGrpSpPr>
          <p:grpSpPr>
            <a:xfrm>
              <a:off x="1085655" y="1729229"/>
              <a:ext cx="4562651" cy="713217"/>
              <a:chOff x="966164" y="1708029"/>
              <a:chExt cx="4562651" cy="713217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966164" y="1708029"/>
                <a:ext cx="776372" cy="707366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752443" y="1713880"/>
                <a:ext cx="776372" cy="707366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490350" y="1713880"/>
                <a:ext cx="776372" cy="707366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228257" y="1708029"/>
                <a:ext cx="776372" cy="707366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6" name="Group 58"/>
              <p:cNvGrpSpPr>
                <a:grpSpLocks/>
              </p:cNvGrpSpPr>
              <p:nvPr/>
            </p:nvGrpSpPr>
            <p:grpSpPr bwMode="auto">
              <a:xfrm>
                <a:off x="1137062" y="1793581"/>
                <a:ext cx="435967" cy="515745"/>
                <a:chOff x="767" y="2245"/>
                <a:chExt cx="441" cy="576"/>
              </a:xfrm>
              <a:solidFill>
                <a:srgbClr val="000000"/>
              </a:solidFill>
            </p:grpSpPr>
            <p:sp>
              <p:nvSpPr>
                <p:cNvPr id="17" name="Freeform 59"/>
                <p:cNvSpPr>
                  <a:spLocks noChangeArrowheads="1"/>
                </p:cNvSpPr>
                <p:nvPr/>
              </p:nvSpPr>
              <p:spPr bwMode="auto">
                <a:xfrm>
                  <a:off x="715" y="2283"/>
                  <a:ext cx="431" cy="561"/>
                </a:xfrm>
                <a:custGeom>
                  <a:avLst/>
                  <a:gdLst>
                    <a:gd name="T0" fmla="*/ 386 w 1904"/>
                    <a:gd name="T1" fmla="*/ 0 h 2480"/>
                    <a:gd name="T2" fmla="*/ 600 w 1904"/>
                    <a:gd name="T3" fmla="*/ 1477 h 2480"/>
                    <a:gd name="T4" fmla="*/ 1903 w 1904"/>
                    <a:gd name="T5" fmla="*/ 2341 h 2480"/>
                    <a:gd name="T6" fmla="*/ 1477 w 1904"/>
                    <a:gd name="T7" fmla="*/ 1683 h 2480"/>
                    <a:gd name="T8" fmla="*/ 1147 w 1904"/>
                    <a:gd name="T9" fmla="*/ 1463 h 2480"/>
                    <a:gd name="T10" fmla="*/ 841 w 1904"/>
                    <a:gd name="T11" fmla="*/ 990 h 2480"/>
                    <a:gd name="T12" fmla="*/ 822 w 1904"/>
                    <a:gd name="T13" fmla="*/ 672 h 2480"/>
                    <a:gd name="T14" fmla="*/ 386 w 1904"/>
                    <a:gd name="T15" fmla="*/ 0 h 2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04" h="2480">
                      <a:moveTo>
                        <a:pt x="386" y="0"/>
                      </a:moveTo>
                      <a:cubicBezTo>
                        <a:pt x="283" y="84"/>
                        <a:pt x="0" y="526"/>
                        <a:pt x="600" y="1477"/>
                      </a:cubicBezTo>
                      <a:cubicBezTo>
                        <a:pt x="1231" y="2479"/>
                        <a:pt x="1793" y="2415"/>
                        <a:pt x="1903" y="2341"/>
                      </a:cubicBezTo>
                      <a:lnTo>
                        <a:pt x="1477" y="1683"/>
                      </a:lnTo>
                      <a:cubicBezTo>
                        <a:pt x="1384" y="1743"/>
                        <a:pt x="1302" y="1655"/>
                        <a:pt x="1147" y="1463"/>
                      </a:cubicBezTo>
                      <a:cubicBezTo>
                        <a:pt x="1046" y="1336"/>
                        <a:pt x="932" y="1170"/>
                        <a:pt x="841" y="990"/>
                      </a:cubicBezTo>
                      <a:cubicBezTo>
                        <a:pt x="779" y="865"/>
                        <a:pt x="726" y="735"/>
                        <a:pt x="822" y="672"/>
                      </a:cubicBezTo>
                      <a:lnTo>
                        <a:pt x="386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/>
                </a:p>
              </p:txBody>
            </p:sp>
            <p:sp>
              <p:nvSpPr>
                <p:cNvPr id="18" name="Freeform 60"/>
                <p:cNvSpPr>
                  <a:spLocks noChangeArrowheads="1"/>
                </p:cNvSpPr>
                <p:nvPr/>
              </p:nvSpPr>
              <p:spPr bwMode="auto">
                <a:xfrm>
                  <a:off x="1062" y="2624"/>
                  <a:ext cx="150" cy="182"/>
                </a:xfrm>
                <a:custGeom>
                  <a:avLst/>
                  <a:gdLst>
                    <a:gd name="T0" fmla="*/ 613 w 665"/>
                    <a:gd name="T1" fmla="*/ 685 h 806"/>
                    <a:gd name="T2" fmla="*/ 638 w 665"/>
                    <a:gd name="T3" fmla="*/ 564 h 806"/>
                    <a:gd name="T4" fmla="*/ 638 w 665"/>
                    <a:gd name="T5" fmla="*/ 564 h 806"/>
                    <a:gd name="T6" fmla="*/ 306 w 665"/>
                    <a:gd name="T7" fmla="*/ 51 h 806"/>
                    <a:gd name="T8" fmla="*/ 186 w 665"/>
                    <a:gd name="T9" fmla="*/ 26 h 806"/>
                    <a:gd name="T10" fmla="*/ 0 w 665"/>
                    <a:gd name="T11" fmla="*/ 147 h 806"/>
                    <a:gd name="T12" fmla="*/ 426 w 665"/>
                    <a:gd name="T13" fmla="*/ 805 h 806"/>
                    <a:gd name="T14" fmla="*/ 611 w 665"/>
                    <a:gd name="T15" fmla="*/ 685 h 806"/>
                    <a:gd name="T16" fmla="*/ 613 w 665"/>
                    <a:gd name="T17" fmla="*/ 685 h 8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65" h="806">
                      <a:moveTo>
                        <a:pt x="613" y="685"/>
                      </a:moveTo>
                      <a:cubicBezTo>
                        <a:pt x="655" y="657"/>
                        <a:pt x="664" y="603"/>
                        <a:pt x="638" y="564"/>
                      </a:cubicBezTo>
                      <a:lnTo>
                        <a:pt x="638" y="564"/>
                      </a:lnTo>
                      <a:lnTo>
                        <a:pt x="306" y="51"/>
                      </a:lnTo>
                      <a:cubicBezTo>
                        <a:pt x="280" y="11"/>
                        <a:pt x="226" y="0"/>
                        <a:pt x="186" y="26"/>
                      </a:cubicBezTo>
                      <a:lnTo>
                        <a:pt x="0" y="147"/>
                      </a:lnTo>
                      <a:lnTo>
                        <a:pt x="426" y="805"/>
                      </a:lnTo>
                      <a:lnTo>
                        <a:pt x="611" y="685"/>
                      </a:lnTo>
                      <a:lnTo>
                        <a:pt x="613" y="685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/>
                </a:p>
              </p:txBody>
            </p:sp>
            <p:sp>
              <p:nvSpPr>
                <p:cNvPr id="19" name="Freeform 61"/>
                <p:cNvSpPr>
                  <a:spLocks noChangeArrowheads="1"/>
                </p:cNvSpPr>
                <p:nvPr/>
              </p:nvSpPr>
              <p:spPr bwMode="auto">
                <a:xfrm>
                  <a:off x="814" y="2243"/>
                  <a:ext cx="152" cy="185"/>
                </a:xfrm>
                <a:custGeom>
                  <a:avLst/>
                  <a:gdLst>
                    <a:gd name="T0" fmla="*/ 624 w 675"/>
                    <a:gd name="T1" fmla="*/ 700 h 821"/>
                    <a:gd name="T2" fmla="*/ 648 w 675"/>
                    <a:gd name="T3" fmla="*/ 579 h 821"/>
                    <a:gd name="T4" fmla="*/ 650 w 675"/>
                    <a:gd name="T5" fmla="*/ 579 h 821"/>
                    <a:gd name="T6" fmla="*/ 308 w 675"/>
                    <a:gd name="T7" fmla="*/ 52 h 821"/>
                    <a:gd name="T8" fmla="*/ 187 w 675"/>
                    <a:gd name="T9" fmla="*/ 26 h 821"/>
                    <a:gd name="T10" fmla="*/ 0 w 675"/>
                    <a:gd name="T11" fmla="*/ 146 h 821"/>
                    <a:gd name="T12" fmla="*/ 437 w 675"/>
                    <a:gd name="T13" fmla="*/ 820 h 821"/>
                    <a:gd name="T14" fmla="*/ 624 w 675"/>
                    <a:gd name="T15" fmla="*/ 700 h 8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5" h="821">
                      <a:moveTo>
                        <a:pt x="624" y="700"/>
                      </a:moveTo>
                      <a:cubicBezTo>
                        <a:pt x="665" y="672"/>
                        <a:pt x="674" y="618"/>
                        <a:pt x="648" y="579"/>
                      </a:cubicBezTo>
                      <a:lnTo>
                        <a:pt x="650" y="579"/>
                      </a:lnTo>
                      <a:lnTo>
                        <a:pt x="308" y="52"/>
                      </a:lnTo>
                      <a:cubicBezTo>
                        <a:pt x="281" y="12"/>
                        <a:pt x="227" y="0"/>
                        <a:pt x="187" y="26"/>
                      </a:cubicBezTo>
                      <a:lnTo>
                        <a:pt x="0" y="146"/>
                      </a:lnTo>
                      <a:lnTo>
                        <a:pt x="437" y="820"/>
                      </a:lnTo>
                      <a:lnTo>
                        <a:pt x="624" y="70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/>
                </a:p>
              </p:txBody>
            </p:sp>
          </p:grpSp>
          <p:grpSp>
            <p:nvGrpSpPr>
              <p:cNvPr id="20" name="Group 94"/>
              <p:cNvGrpSpPr>
                <a:grpSpLocks/>
              </p:cNvGrpSpPr>
              <p:nvPr/>
            </p:nvGrpSpPr>
            <p:grpSpPr bwMode="auto">
              <a:xfrm>
                <a:off x="2362973" y="1838651"/>
                <a:ext cx="535809" cy="481705"/>
                <a:chOff x="395" y="3859"/>
                <a:chExt cx="774" cy="607"/>
              </a:xfrm>
              <a:solidFill>
                <a:srgbClr val="000000"/>
              </a:solidFill>
            </p:grpSpPr>
            <p:sp>
              <p:nvSpPr>
                <p:cNvPr id="21" name="Freeform 95"/>
                <p:cNvSpPr>
                  <a:spLocks noChangeArrowheads="1"/>
                </p:cNvSpPr>
                <p:nvPr/>
              </p:nvSpPr>
              <p:spPr bwMode="auto">
                <a:xfrm>
                  <a:off x="588" y="4028"/>
                  <a:ext cx="581" cy="438"/>
                </a:xfrm>
                <a:custGeom>
                  <a:avLst/>
                  <a:gdLst>
                    <a:gd name="T0" fmla="*/ 1835 w 2565"/>
                    <a:gd name="T1" fmla="*/ 0 h 1937"/>
                    <a:gd name="T2" fmla="*/ 1835 w 2565"/>
                    <a:gd name="T3" fmla="*/ 833 h 1937"/>
                    <a:gd name="T4" fmla="*/ 0 w 2565"/>
                    <a:gd name="T5" fmla="*/ 833 h 1937"/>
                    <a:gd name="T6" fmla="*/ 0 w 2565"/>
                    <a:gd name="T7" fmla="*/ 1451 h 1937"/>
                    <a:gd name="T8" fmla="*/ 1835 w 2565"/>
                    <a:gd name="T9" fmla="*/ 1451 h 1937"/>
                    <a:gd name="T10" fmla="*/ 2321 w 2565"/>
                    <a:gd name="T11" fmla="*/ 1936 h 1937"/>
                    <a:gd name="T12" fmla="*/ 2321 w 2565"/>
                    <a:gd name="T13" fmla="*/ 1451 h 1937"/>
                    <a:gd name="T14" fmla="*/ 2564 w 2565"/>
                    <a:gd name="T15" fmla="*/ 1451 h 1937"/>
                    <a:gd name="T16" fmla="*/ 2564 w 2565"/>
                    <a:gd name="T17" fmla="*/ 0 h 1937"/>
                    <a:gd name="T18" fmla="*/ 1835 w 2565"/>
                    <a:gd name="T19" fmla="*/ 0 h 19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565" h="1937">
                      <a:moveTo>
                        <a:pt x="1835" y="0"/>
                      </a:moveTo>
                      <a:lnTo>
                        <a:pt x="1835" y="833"/>
                      </a:lnTo>
                      <a:lnTo>
                        <a:pt x="0" y="833"/>
                      </a:lnTo>
                      <a:lnTo>
                        <a:pt x="0" y="1451"/>
                      </a:lnTo>
                      <a:lnTo>
                        <a:pt x="1835" y="1451"/>
                      </a:lnTo>
                      <a:lnTo>
                        <a:pt x="2321" y="1936"/>
                      </a:lnTo>
                      <a:lnTo>
                        <a:pt x="2321" y="1451"/>
                      </a:lnTo>
                      <a:lnTo>
                        <a:pt x="2564" y="1451"/>
                      </a:lnTo>
                      <a:lnTo>
                        <a:pt x="2564" y="0"/>
                      </a:lnTo>
                      <a:lnTo>
                        <a:pt x="1835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/>
                </a:p>
              </p:txBody>
            </p:sp>
            <p:sp>
              <p:nvSpPr>
                <p:cNvPr id="22" name="Freeform 96"/>
                <p:cNvSpPr>
                  <a:spLocks noChangeArrowheads="1"/>
                </p:cNvSpPr>
                <p:nvPr/>
              </p:nvSpPr>
              <p:spPr bwMode="auto">
                <a:xfrm>
                  <a:off x="395" y="3859"/>
                  <a:ext cx="581" cy="438"/>
                </a:xfrm>
                <a:custGeom>
                  <a:avLst/>
                  <a:gdLst>
                    <a:gd name="T0" fmla="*/ 2564 w 2565"/>
                    <a:gd name="T1" fmla="*/ 1455 h 1937"/>
                    <a:gd name="T2" fmla="*/ 2564 w 2565"/>
                    <a:gd name="T3" fmla="*/ 123 h 1937"/>
                    <a:gd name="T4" fmla="*/ 2564 w 2565"/>
                    <a:gd name="T5" fmla="*/ 0 h 1937"/>
                    <a:gd name="T6" fmla="*/ 0 w 2565"/>
                    <a:gd name="T7" fmla="*/ 0 h 1937"/>
                    <a:gd name="T8" fmla="*/ 0 w 2565"/>
                    <a:gd name="T9" fmla="*/ 1455 h 1937"/>
                    <a:gd name="T10" fmla="*/ 123 w 2565"/>
                    <a:gd name="T11" fmla="*/ 1455 h 1937"/>
                    <a:gd name="T12" fmla="*/ 248 w 2565"/>
                    <a:gd name="T13" fmla="*/ 1455 h 1937"/>
                    <a:gd name="T14" fmla="*/ 248 w 2565"/>
                    <a:gd name="T15" fmla="*/ 1579 h 1937"/>
                    <a:gd name="T16" fmla="*/ 248 w 2565"/>
                    <a:gd name="T17" fmla="*/ 1936 h 1937"/>
                    <a:gd name="T18" fmla="*/ 371 w 2565"/>
                    <a:gd name="T19" fmla="*/ 1817 h 1937"/>
                    <a:gd name="T20" fmla="*/ 729 w 2565"/>
                    <a:gd name="T21" fmla="*/ 1455 h 1937"/>
                    <a:gd name="T22" fmla="*/ 2564 w 2565"/>
                    <a:gd name="T23" fmla="*/ 1455 h 19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65" h="1937">
                      <a:moveTo>
                        <a:pt x="2564" y="1455"/>
                      </a:moveTo>
                      <a:lnTo>
                        <a:pt x="2564" y="123"/>
                      </a:lnTo>
                      <a:lnTo>
                        <a:pt x="2564" y="0"/>
                      </a:lnTo>
                      <a:lnTo>
                        <a:pt x="0" y="0"/>
                      </a:lnTo>
                      <a:lnTo>
                        <a:pt x="0" y="1455"/>
                      </a:lnTo>
                      <a:lnTo>
                        <a:pt x="123" y="1455"/>
                      </a:lnTo>
                      <a:lnTo>
                        <a:pt x="248" y="1455"/>
                      </a:lnTo>
                      <a:lnTo>
                        <a:pt x="248" y="1579"/>
                      </a:lnTo>
                      <a:lnTo>
                        <a:pt x="248" y="1936"/>
                      </a:lnTo>
                      <a:lnTo>
                        <a:pt x="371" y="1817"/>
                      </a:lnTo>
                      <a:lnTo>
                        <a:pt x="729" y="1455"/>
                      </a:lnTo>
                      <a:lnTo>
                        <a:pt x="2564" y="1455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/>
                </a:p>
              </p:txBody>
            </p:sp>
          </p:grpSp>
        </p:grpSp>
        <p:grpSp>
          <p:nvGrpSpPr>
            <p:cNvPr id="27" name="Group 3"/>
            <p:cNvGrpSpPr>
              <a:grpSpLocks/>
            </p:cNvGrpSpPr>
            <p:nvPr/>
          </p:nvGrpSpPr>
          <p:grpSpPr bwMode="auto">
            <a:xfrm>
              <a:off x="3736924" y="1899804"/>
              <a:ext cx="522206" cy="418594"/>
              <a:chOff x="1639" y="1421"/>
              <a:chExt cx="890" cy="686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886" y="1557"/>
                <a:ext cx="407" cy="407"/>
                <a:chOff x="1886" y="1557"/>
                <a:chExt cx="407" cy="407"/>
              </a:xfrm>
            </p:grpSpPr>
            <p:sp>
              <p:nvSpPr>
                <p:cNvPr id="30" name="Oval 5"/>
                <p:cNvSpPr>
                  <a:spLocks noChangeArrowheads="1"/>
                </p:cNvSpPr>
                <p:nvPr/>
              </p:nvSpPr>
              <p:spPr bwMode="auto">
                <a:xfrm>
                  <a:off x="1886" y="1557"/>
                  <a:ext cx="407" cy="407"/>
                </a:xfrm>
                <a:prstGeom prst="ellipse">
                  <a:avLst/>
                </a:prstGeom>
                <a:ln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 sz="1400" dirty="0"/>
                </a:p>
              </p:txBody>
            </p:sp>
            <p:sp>
              <p:nvSpPr>
                <p:cNvPr id="31" name="AutoShape 6"/>
                <p:cNvSpPr>
                  <a:spLocks noChangeArrowheads="1"/>
                </p:cNvSpPr>
                <p:nvPr/>
              </p:nvSpPr>
              <p:spPr bwMode="auto">
                <a:xfrm rot="5400000">
                  <a:off x="2008" y="1655"/>
                  <a:ext cx="248" cy="213"/>
                </a:xfrm>
                <a:prstGeom prst="triangle">
                  <a:avLst>
                    <a:gd name="adj" fmla="val 50000"/>
                  </a:avLst>
                </a:prstGeom>
                <a:ln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en-US" sz="1400" dirty="0"/>
                </a:p>
              </p:txBody>
            </p:sp>
          </p:grpSp>
          <p:sp>
            <p:nvSpPr>
              <p:cNvPr id="29" name="Freeform 7"/>
              <p:cNvSpPr>
                <a:spLocks noChangeArrowheads="1"/>
              </p:cNvSpPr>
              <p:nvPr/>
            </p:nvSpPr>
            <p:spPr bwMode="auto">
              <a:xfrm rot="16200000">
                <a:off x="1740" y="1320"/>
                <a:ext cx="686" cy="890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43 0 0"/>
                  <a:gd name="G4" fmla="+- 93 0 0"/>
                  <a:gd name="G5" fmla="+- 2721 0 0"/>
                  <a:gd name="G6" fmla="+- 2774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G30" fmla="+- 1 0 0"/>
                  <a:gd name="G31" fmla="+- 1 0 0"/>
                  <a:gd name="G32" fmla="+- 1 0 0"/>
                  <a:gd name="G33" fmla="+- 1 0 0"/>
                  <a:gd name="G34" fmla="+- 1 0 0"/>
                  <a:gd name="G35" fmla="+- 1 0 0"/>
                  <a:gd name="G36" fmla="+- 1 0 0"/>
                  <a:gd name="G37" fmla="+- 1 0 0"/>
                  <a:gd name="G38" fmla="+- 1 0 0"/>
                  <a:gd name="G39" fmla="+- 1 0 0"/>
                  <a:gd name="G40" fmla="+- 1 0 0"/>
                  <a:gd name="G41" fmla="+- 1 0 0"/>
                  <a:gd name="G42" fmla="+- 1 0 0"/>
                  <a:gd name="G43" fmla="+- 1 0 0"/>
                  <a:gd name="G44" fmla="+- 1 0 0"/>
                  <a:gd name="G45" fmla="+- 1 0 0"/>
                  <a:gd name="G46" fmla="+- 1 0 0"/>
                  <a:gd name="G47" fmla="+- 1 0 0"/>
                  <a:gd name="T0" fmla="*/ 63586 w 2175"/>
                  <a:gd name="T1" fmla="*/ 0 h 2815"/>
                  <a:gd name="T2" fmla="*/ 2847 w 2175"/>
                  <a:gd name="T3" fmla="*/ 0 h 2815"/>
                  <a:gd name="T4" fmla="*/ 0 w 2175"/>
                  <a:gd name="T5" fmla="*/ 2858 h 2815"/>
                  <a:gd name="T6" fmla="*/ 0 w 2175"/>
                  <a:gd name="T7" fmla="*/ 83612 h 2815"/>
                  <a:gd name="T8" fmla="*/ 2847 w 2175"/>
                  <a:gd name="T9" fmla="*/ 86469 h 2815"/>
                  <a:gd name="T10" fmla="*/ 63586 w 2175"/>
                  <a:gd name="T11" fmla="*/ 86469 h 2815"/>
                  <a:gd name="T12" fmla="*/ 66433 w 2175"/>
                  <a:gd name="T13" fmla="*/ 83612 h 2815"/>
                  <a:gd name="T14" fmla="*/ 66433 w 2175"/>
                  <a:gd name="T15" fmla="*/ 2981 h 2815"/>
                  <a:gd name="T16" fmla="*/ 63586 w 2175"/>
                  <a:gd name="T17" fmla="*/ 0 h 2815"/>
                  <a:gd name="T18" fmla="*/ 33247 w 2175"/>
                  <a:gd name="T19" fmla="*/ 3103 h 2815"/>
                  <a:gd name="T20" fmla="*/ 33859 w 2175"/>
                  <a:gd name="T21" fmla="*/ 3780 h 2815"/>
                  <a:gd name="T22" fmla="*/ 33247 w 2175"/>
                  <a:gd name="T23" fmla="*/ 4456 h 2815"/>
                  <a:gd name="T24" fmla="*/ 32574 w 2175"/>
                  <a:gd name="T25" fmla="*/ 3780 h 2815"/>
                  <a:gd name="T26" fmla="*/ 33247 w 2175"/>
                  <a:gd name="T27" fmla="*/ 3103 h 2815"/>
                  <a:gd name="T28" fmla="*/ 33247 w 2175"/>
                  <a:gd name="T29" fmla="*/ 84687 h 2815"/>
                  <a:gd name="T30" fmla="*/ 31227 w 2175"/>
                  <a:gd name="T31" fmla="*/ 82690 h 2815"/>
                  <a:gd name="T32" fmla="*/ 33247 w 2175"/>
                  <a:gd name="T33" fmla="*/ 80692 h 2815"/>
                  <a:gd name="T34" fmla="*/ 35207 w 2175"/>
                  <a:gd name="T35" fmla="*/ 82690 h 2815"/>
                  <a:gd name="T36" fmla="*/ 33247 w 2175"/>
                  <a:gd name="T37" fmla="*/ 84687 h 2815"/>
                  <a:gd name="T38" fmla="*/ 59576 w 2175"/>
                  <a:gd name="T39" fmla="*/ 79248 h 2815"/>
                  <a:gd name="T40" fmla="*/ 6858 w 2175"/>
                  <a:gd name="T41" fmla="*/ 79248 h 2815"/>
                  <a:gd name="T42" fmla="*/ 6858 w 2175"/>
                  <a:gd name="T43" fmla="*/ 7866 h 2815"/>
                  <a:gd name="T44" fmla="*/ 59576 w 2175"/>
                  <a:gd name="T45" fmla="*/ 7866 h 2815"/>
                  <a:gd name="T46" fmla="*/ 59576 w 2175"/>
                  <a:gd name="T47" fmla="*/ 79248 h 2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175" h="2815">
                    <a:moveTo>
                      <a:pt x="2077" y="0"/>
                    </a:moveTo>
                    <a:lnTo>
                      <a:pt x="93" y="0"/>
                    </a:lnTo>
                    <a:cubicBezTo>
                      <a:pt x="39" y="0"/>
                      <a:pt x="0" y="43"/>
                      <a:pt x="0" y="93"/>
                    </a:cubicBezTo>
                    <a:lnTo>
                      <a:pt x="0" y="2721"/>
                    </a:lnTo>
                    <a:cubicBezTo>
                      <a:pt x="0" y="2774"/>
                      <a:pt x="43" y="2814"/>
                      <a:pt x="93" y="2814"/>
                    </a:cubicBezTo>
                    <a:lnTo>
                      <a:pt x="2077" y="2814"/>
                    </a:lnTo>
                    <a:cubicBezTo>
                      <a:pt x="2131" y="2814"/>
                      <a:pt x="2170" y="2771"/>
                      <a:pt x="2170" y="2721"/>
                    </a:cubicBezTo>
                    <a:lnTo>
                      <a:pt x="2170" y="97"/>
                    </a:lnTo>
                    <a:cubicBezTo>
                      <a:pt x="2174" y="43"/>
                      <a:pt x="2131" y="0"/>
                      <a:pt x="2077" y="0"/>
                    </a:cubicBezTo>
                    <a:close/>
                    <a:moveTo>
                      <a:pt x="1086" y="101"/>
                    </a:moveTo>
                    <a:cubicBezTo>
                      <a:pt x="1096" y="101"/>
                      <a:pt x="1106" y="113"/>
                      <a:pt x="1106" y="123"/>
                    </a:cubicBezTo>
                    <a:cubicBezTo>
                      <a:pt x="1106" y="133"/>
                      <a:pt x="1096" y="145"/>
                      <a:pt x="1086" y="145"/>
                    </a:cubicBezTo>
                    <a:cubicBezTo>
                      <a:pt x="1074" y="145"/>
                      <a:pt x="1064" y="133"/>
                      <a:pt x="1064" y="123"/>
                    </a:cubicBezTo>
                    <a:cubicBezTo>
                      <a:pt x="1064" y="113"/>
                      <a:pt x="1074" y="101"/>
                      <a:pt x="1086" y="101"/>
                    </a:cubicBezTo>
                    <a:close/>
                    <a:moveTo>
                      <a:pt x="1086" y="2756"/>
                    </a:moveTo>
                    <a:cubicBezTo>
                      <a:pt x="1049" y="2756"/>
                      <a:pt x="1020" y="2727"/>
                      <a:pt x="1020" y="2691"/>
                    </a:cubicBezTo>
                    <a:cubicBezTo>
                      <a:pt x="1020" y="2655"/>
                      <a:pt x="1049" y="2626"/>
                      <a:pt x="1086" y="2626"/>
                    </a:cubicBezTo>
                    <a:cubicBezTo>
                      <a:pt x="1122" y="2626"/>
                      <a:pt x="1150" y="2655"/>
                      <a:pt x="1150" y="2691"/>
                    </a:cubicBezTo>
                    <a:cubicBezTo>
                      <a:pt x="1150" y="2727"/>
                      <a:pt x="1122" y="2756"/>
                      <a:pt x="1086" y="2756"/>
                    </a:cubicBezTo>
                    <a:close/>
                    <a:moveTo>
                      <a:pt x="1946" y="2579"/>
                    </a:moveTo>
                    <a:lnTo>
                      <a:pt x="224" y="2579"/>
                    </a:lnTo>
                    <a:lnTo>
                      <a:pt x="224" y="256"/>
                    </a:lnTo>
                    <a:lnTo>
                      <a:pt x="1946" y="256"/>
                    </a:lnTo>
                    <a:lnTo>
                      <a:pt x="1946" y="2579"/>
                    </a:ln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 sz="1400" dirty="0"/>
              </a:p>
            </p:txBody>
          </p:sp>
        </p:grpSp>
        <p:grpSp>
          <p:nvGrpSpPr>
            <p:cNvPr id="32" name="Group 125"/>
            <p:cNvGrpSpPr>
              <a:grpSpLocks/>
            </p:cNvGrpSpPr>
            <p:nvPr/>
          </p:nvGrpSpPr>
          <p:grpSpPr bwMode="auto">
            <a:xfrm>
              <a:off x="4949763" y="1808657"/>
              <a:ext cx="620713" cy="582612"/>
              <a:chOff x="4462" y="417"/>
              <a:chExt cx="616" cy="637"/>
            </a:xfrm>
            <a:solidFill>
              <a:srgbClr val="000000"/>
            </a:solidFill>
          </p:grpSpPr>
          <p:sp>
            <p:nvSpPr>
              <p:cNvPr id="33" name="Freeform 126"/>
              <p:cNvSpPr>
                <a:spLocks noChangeArrowheads="1"/>
              </p:cNvSpPr>
              <p:nvPr/>
            </p:nvSpPr>
            <p:spPr bwMode="auto">
              <a:xfrm>
                <a:off x="4753" y="417"/>
                <a:ext cx="8" cy="339"/>
              </a:xfrm>
              <a:custGeom>
                <a:avLst/>
                <a:gdLst>
                  <a:gd name="T0" fmla="*/ 0 w 40"/>
                  <a:gd name="T1" fmla="*/ 1500 h 1501"/>
                  <a:gd name="T2" fmla="*/ 0 w 40"/>
                  <a:gd name="T3" fmla="*/ 0 h 1501"/>
                  <a:gd name="T4" fmla="*/ 39 w 40"/>
                  <a:gd name="T5" fmla="*/ 0 h 1501"/>
                  <a:gd name="T6" fmla="*/ 39 w 40"/>
                  <a:gd name="T7" fmla="*/ 1500 h 1501"/>
                  <a:gd name="T8" fmla="*/ 20 w 40"/>
                  <a:gd name="T9" fmla="*/ 1500 h 1501"/>
                  <a:gd name="T10" fmla="*/ 0 w 40"/>
                  <a:gd name="T11" fmla="*/ 1500 h 1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1501">
                    <a:moveTo>
                      <a:pt x="0" y="1500"/>
                    </a:moveTo>
                    <a:lnTo>
                      <a:pt x="0" y="0"/>
                    </a:lnTo>
                    <a:lnTo>
                      <a:pt x="39" y="0"/>
                    </a:lnTo>
                    <a:lnTo>
                      <a:pt x="39" y="1500"/>
                    </a:lnTo>
                    <a:lnTo>
                      <a:pt x="20" y="1500"/>
                    </a:lnTo>
                    <a:lnTo>
                      <a:pt x="0" y="15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4" name="Freeform 127"/>
              <p:cNvSpPr>
                <a:spLocks noChangeArrowheads="1"/>
              </p:cNvSpPr>
              <p:nvPr/>
            </p:nvSpPr>
            <p:spPr bwMode="auto">
              <a:xfrm>
                <a:off x="4462" y="750"/>
                <a:ext cx="299" cy="178"/>
              </a:xfrm>
              <a:custGeom>
                <a:avLst/>
                <a:gdLst>
                  <a:gd name="T0" fmla="*/ 0 w 1322"/>
                  <a:gd name="T1" fmla="*/ 748 h 788"/>
                  <a:gd name="T2" fmla="*/ 1301 w 1322"/>
                  <a:gd name="T3" fmla="*/ 0 h 788"/>
                  <a:gd name="T4" fmla="*/ 1321 w 1322"/>
                  <a:gd name="T5" fmla="*/ 37 h 788"/>
                  <a:gd name="T6" fmla="*/ 20 w 1322"/>
                  <a:gd name="T7" fmla="*/ 787 h 788"/>
                  <a:gd name="T8" fmla="*/ 9 w 1322"/>
                  <a:gd name="T9" fmla="*/ 768 h 788"/>
                  <a:gd name="T10" fmla="*/ 0 w 1322"/>
                  <a:gd name="T11" fmla="*/ 74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22" h="788">
                    <a:moveTo>
                      <a:pt x="0" y="748"/>
                    </a:moveTo>
                    <a:lnTo>
                      <a:pt x="1301" y="0"/>
                    </a:lnTo>
                    <a:lnTo>
                      <a:pt x="1321" y="37"/>
                    </a:lnTo>
                    <a:lnTo>
                      <a:pt x="20" y="787"/>
                    </a:lnTo>
                    <a:lnTo>
                      <a:pt x="9" y="768"/>
                    </a:lnTo>
                    <a:lnTo>
                      <a:pt x="0" y="74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5" name="Freeform 128"/>
              <p:cNvSpPr>
                <a:spLocks noChangeArrowheads="1"/>
              </p:cNvSpPr>
              <p:nvPr/>
            </p:nvSpPr>
            <p:spPr bwMode="auto">
              <a:xfrm>
                <a:off x="4754" y="750"/>
                <a:ext cx="299" cy="178"/>
              </a:xfrm>
              <a:custGeom>
                <a:avLst/>
                <a:gdLst>
                  <a:gd name="T0" fmla="*/ 0 w 1323"/>
                  <a:gd name="T1" fmla="*/ 37 h 788"/>
                  <a:gd name="T2" fmla="*/ 22 w 1323"/>
                  <a:gd name="T3" fmla="*/ 0 h 788"/>
                  <a:gd name="T4" fmla="*/ 1322 w 1323"/>
                  <a:gd name="T5" fmla="*/ 748 h 788"/>
                  <a:gd name="T6" fmla="*/ 1300 w 1323"/>
                  <a:gd name="T7" fmla="*/ 787 h 788"/>
                  <a:gd name="T8" fmla="*/ 651 w 1323"/>
                  <a:gd name="T9" fmla="*/ 412 h 788"/>
                  <a:gd name="T10" fmla="*/ 0 w 1323"/>
                  <a:gd name="T11" fmla="*/ 37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23" h="788">
                    <a:moveTo>
                      <a:pt x="0" y="37"/>
                    </a:moveTo>
                    <a:lnTo>
                      <a:pt x="22" y="0"/>
                    </a:lnTo>
                    <a:lnTo>
                      <a:pt x="1322" y="748"/>
                    </a:lnTo>
                    <a:lnTo>
                      <a:pt x="1300" y="787"/>
                    </a:lnTo>
                    <a:lnTo>
                      <a:pt x="651" y="412"/>
                    </a:lnTo>
                    <a:lnTo>
                      <a:pt x="0" y="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6" name="Freeform 129"/>
              <p:cNvSpPr>
                <a:spLocks noChangeArrowheads="1"/>
              </p:cNvSpPr>
              <p:nvPr/>
            </p:nvSpPr>
            <p:spPr bwMode="auto">
              <a:xfrm>
                <a:off x="4651" y="903"/>
                <a:ext cx="212" cy="22"/>
              </a:xfrm>
              <a:custGeom>
                <a:avLst/>
                <a:gdLst>
                  <a:gd name="T0" fmla="*/ 0 w 940"/>
                  <a:gd name="T1" fmla="*/ 102 h 103"/>
                  <a:gd name="T2" fmla="*/ 0 w 940"/>
                  <a:gd name="T3" fmla="*/ 0 h 103"/>
                  <a:gd name="T4" fmla="*/ 939 w 940"/>
                  <a:gd name="T5" fmla="*/ 0 h 103"/>
                  <a:gd name="T6" fmla="*/ 939 w 940"/>
                  <a:gd name="T7" fmla="*/ 102 h 103"/>
                  <a:gd name="T8" fmla="*/ 472 w 940"/>
                  <a:gd name="T9" fmla="*/ 102 h 103"/>
                  <a:gd name="T10" fmla="*/ 0 w 940"/>
                  <a:gd name="T11" fmla="*/ 102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0" h="103">
                    <a:moveTo>
                      <a:pt x="0" y="102"/>
                    </a:moveTo>
                    <a:lnTo>
                      <a:pt x="0" y="0"/>
                    </a:lnTo>
                    <a:lnTo>
                      <a:pt x="939" y="0"/>
                    </a:lnTo>
                    <a:lnTo>
                      <a:pt x="939" y="102"/>
                    </a:lnTo>
                    <a:lnTo>
                      <a:pt x="472" y="102"/>
                    </a:lnTo>
                    <a:lnTo>
                      <a:pt x="0" y="10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7" name="Freeform 130"/>
              <p:cNvSpPr>
                <a:spLocks noChangeArrowheads="1"/>
              </p:cNvSpPr>
              <p:nvPr/>
            </p:nvSpPr>
            <p:spPr bwMode="auto">
              <a:xfrm>
                <a:off x="4651" y="939"/>
                <a:ext cx="157" cy="88"/>
              </a:xfrm>
              <a:custGeom>
                <a:avLst/>
                <a:gdLst>
                  <a:gd name="T0" fmla="*/ 0 w 695"/>
                  <a:gd name="T1" fmla="*/ 390 h 391"/>
                  <a:gd name="T2" fmla="*/ 0 w 695"/>
                  <a:gd name="T3" fmla="*/ 0 h 391"/>
                  <a:gd name="T4" fmla="*/ 694 w 695"/>
                  <a:gd name="T5" fmla="*/ 0 h 391"/>
                  <a:gd name="T6" fmla="*/ 694 w 695"/>
                  <a:gd name="T7" fmla="*/ 390 h 391"/>
                  <a:gd name="T8" fmla="*/ 348 w 695"/>
                  <a:gd name="T9" fmla="*/ 390 h 391"/>
                  <a:gd name="T10" fmla="*/ 0 w 695"/>
                  <a:gd name="T11" fmla="*/ 39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5" h="391">
                    <a:moveTo>
                      <a:pt x="0" y="390"/>
                    </a:moveTo>
                    <a:lnTo>
                      <a:pt x="0" y="0"/>
                    </a:lnTo>
                    <a:lnTo>
                      <a:pt x="694" y="0"/>
                    </a:lnTo>
                    <a:lnTo>
                      <a:pt x="694" y="390"/>
                    </a:lnTo>
                    <a:lnTo>
                      <a:pt x="348" y="390"/>
                    </a:lnTo>
                    <a:lnTo>
                      <a:pt x="0" y="39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8" name="Freeform 131"/>
              <p:cNvSpPr>
                <a:spLocks noChangeArrowheads="1"/>
              </p:cNvSpPr>
              <p:nvPr/>
            </p:nvSpPr>
            <p:spPr bwMode="auto">
              <a:xfrm>
                <a:off x="4820" y="939"/>
                <a:ext cx="43" cy="38"/>
              </a:xfrm>
              <a:custGeom>
                <a:avLst/>
                <a:gdLst>
                  <a:gd name="T0" fmla="*/ 139 w 193"/>
                  <a:gd name="T1" fmla="*/ 153 h 171"/>
                  <a:gd name="T2" fmla="*/ 93 w 193"/>
                  <a:gd name="T3" fmla="*/ 125 h 171"/>
                  <a:gd name="T4" fmla="*/ 48 w 193"/>
                  <a:gd name="T5" fmla="*/ 153 h 171"/>
                  <a:gd name="T6" fmla="*/ 62 w 193"/>
                  <a:gd name="T7" fmla="*/ 102 h 171"/>
                  <a:gd name="T8" fmla="*/ 23 w 193"/>
                  <a:gd name="T9" fmla="*/ 68 h 171"/>
                  <a:gd name="T10" fmla="*/ 76 w 193"/>
                  <a:gd name="T11" fmla="*/ 65 h 171"/>
                  <a:gd name="T12" fmla="*/ 96 w 193"/>
                  <a:gd name="T13" fmla="*/ 17 h 171"/>
                  <a:gd name="T14" fmla="*/ 116 w 193"/>
                  <a:gd name="T15" fmla="*/ 65 h 171"/>
                  <a:gd name="T16" fmla="*/ 170 w 193"/>
                  <a:gd name="T17" fmla="*/ 68 h 171"/>
                  <a:gd name="T18" fmla="*/ 127 w 193"/>
                  <a:gd name="T19" fmla="*/ 102 h 171"/>
                  <a:gd name="T20" fmla="*/ 139 w 193"/>
                  <a:gd name="T21" fmla="*/ 153 h 171"/>
                  <a:gd name="T22" fmla="*/ 0 w 193"/>
                  <a:gd name="T23" fmla="*/ 0 h 171"/>
                  <a:gd name="T24" fmla="*/ 0 w 193"/>
                  <a:gd name="T25" fmla="*/ 170 h 171"/>
                  <a:gd name="T26" fmla="*/ 192 w 193"/>
                  <a:gd name="T27" fmla="*/ 170 h 171"/>
                  <a:gd name="T28" fmla="*/ 192 w 193"/>
                  <a:gd name="T29" fmla="*/ 0 h 171"/>
                  <a:gd name="T30" fmla="*/ 0 w 193"/>
                  <a:gd name="T3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3" h="171">
                    <a:moveTo>
                      <a:pt x="139" y="153"/>
                    </a:moveTo>
                    <a:lnTo>
                      <a:pt x="93" y="125"/>
                    </a:lnTo>
                    <a:lnTo>
                      <a:pt x="48" y="153"/>
                    </a:lnTo>
                    <a:lnTo>
                      <a:pt x="62" y="102"/>
                    </a:lnTo>
                    <a:lnTo>
                      <a:pt x="23" y="68"/>
                    </a:lnTo>
                    <a:lnTo>
                      <a:pt x="76" y="65"/>
                    </a:lnTo>
                    <a:lnTo>
                      <a:pt x="96" y="17"/>
                    </a:lnTo>
                    <a:lnTo>
                      <a:pt x="116" y="65"/>
                    </a:lnTo>
                    <a:lnTo>
                      <a:pt x="170" y="68"/>
                    </a:lnTo>
                    <a:lnTo>
                      <a:pt x="127" y="102"/>
                    </a:lnTo>
                    <a:lnTo>
                      <a:pt x="139" y="153"/>
                    </a:lnTo>
                    <a:close/>
                    <a:moveTo>
                      <a:pt x="0" y="0"/>
                    </a:moveTo>
                    <a:lnTo>
                      <a:pt x="0" y="170"/>
                    </a:lnTo>
                    <a:lnTo>
                      <a:pt x="192" y="170"/>
                    </a:lnTo>
                    <a:lnTo>
                      <a:pt x="19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9" name="Freeform 132"/>
              <p:cNvSpPr>
                <a:spLocks noChangeArrowheads="1"/>
              </p:cNvSpPr>
              <p:nvPr/>
            </p:nvSpPr>
            <p:spPr bwMode="auto">
              <a:xfrm>
                <a:off x="4820" y="984"/>
                <a:ext cx="43" cy="42"/>
              </a:xfrm>
              <a:custGeom>
                <a:avLst/>
                <a:gdLst>
                  <a:gd name="T0" fmla="*/ 0 w 193"/>
                  <a:gd name="T1" fmla="*/ 189 h 190"/>
                  <a:gd name="T2" fmla="*/ 0 w 193"/>
                  <a:gd name="T3" fmla="*/ 0 h 190"/>
                  <a:gd name="T4" fmla="*/ 192 w 193"/>
                  <a:gd name="T5" fmla="*/ 0 h 190"/>
                  <a:gd name="T6" fmla="*/ 192 w 193"/>
                  <a:gd name="T7" fmla="*/ 189 h 190"/>
                  <a:gd name="T8" fmla="*/ 96 w 193"/>
                  <a:gd name="T9" fmla="*/ 189 h 190"/>
                  <a:gd name="T10" fmla="*/ 0 w 193"/>
                  <a:gd name="T11" fmla="*/ 189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3" h="190">
                    <a:moveTo>
                      <a:pt x="0" y="189"/>
                    </a:moveTo>
                    <a:lnTo>
                      <a:pt x="0" y="0"/>
                    </a:lnTo>
                    <a:lnTo>
                      <a:pt x="192" y="0"/>
                    </a:lnTo>
                    <a:lnTo>
                      <a:pt x="192" y="189"/>
                    </a:lnTo>
                    <a:lnTo>
                      <a:pt x="96" y="189"/>
                    </a:lnTo>
                    <a:lnTo>
                      <a:pt x="0" y="18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0" name="Freeform 133"/>
              <p:cNvSpPr>
                <a:spLocks noChangeArrowheads="1"/>
              </p:cNvSpPr>
              <p:nvPr/>
            </p:nvSpPr>
            <p:spPr bwMode="auto">
              <a:xfrm>
                <a:off x="4621" y="875"/>
                <a:ext cx="272" cy="180"/>
              </a:xfrm>
              <a:custGeom>
                <a:avLst/>
                <a:gdLst>
                  <a:gd name="T0" fmla="*/ 1204 w 1205"/>
                  <a:gd name="T1" fmla="*/ 796 h 797"/>
                  <a:gd name="T2" fmla="*/ 0 w 1205"/>
                  <a:gd name="T3" fmla="*/ 796 h 797"/>
                  <a:gd name="T4" fmla="*/ 0 w 1205"/>
                  <a:gd name="T5" fmla="*/ 0 h 797"/>
                  <a:gd name="T6" fmla="*/ 1204 w 1205"/>
                  <a:gd name="T7" fmla="*/ 0 h 797"/>
                  <a:gd name="T8" fmla="*/ 1204 w 1205"/>
                  <a:gd name="T9" fmla="*/ 796 h 797"/>
                  <a:gd name="T10" fmla="*/ 68 w 1205"/>
                  <a:gd name="T11" fmla="*/ 728 h 797"/>
                  <a:gd name="T12" fmla="*/ 1136 w 1205"/>
                  <a:gd name="T13" fmla="*/ 728 h 797"/>
                  <a:gd name="T14" fmla="*/ 1136 w 1205"/>
                  <a:gd name="T15" fmla="*/ 68 h 797"/>
                  <a:gd name="T16" fmla="*/ 68 w 1205"/>
                  <a:gd name="T17" fmla="*/ 68 h 797"/>
                  <a:gd name="T18" fmla="*/ 68 w 1205"/>
                  <a:gd name="T19" fmla="*/ 728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05" h="797">
                    <a:moveTo>
                      <a:pt x="1204" y="796"/>
                    </a:moveTo>
                    <a:lnTo>
                      <a:pt x="0" y="796"/>
                    </a:lnTo>
                    <a:lnTo>
                      <a:pt x="0" y="0"/>
                    </a:lnTo>
                    <a:lnTo>
                      <a:pt x="1204" y="0"/>
                    </a:lnTo>
                    <a:lnTo>
                      <a:pt x="1204" y="796"/>
                    </a:lnTo>
                    <a:close/>
                    <a:moveTo>
                      <a:pt x="68" y="728"/>
                    </a:moveTo>
                    <a:lnTo>
                      <a:pt x="1136" y="728"/>
                    </a:lnTo>
                    <a:lnTo>
                      <a:pt x="1136" y="68"/>
                    </a:lnTo>
                    <a:lnTo>
                      <a:pt x="68" y="68"/>
                    </a:lnTo>
                    <a:lnTo>
                      <a:pt x="68" y="72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1" name="Freeform 134"/>
              <p:cNvSpPr>
                <a:spLocks noChangeArrowheads="1"/>
              </p:cNvSpPr>
              <p:nvPr/>
            </p:nvSpPr>
            <p:spPr bwMode="auto">
              <a:xfrm>
                <a:off x="4586" y="597"/>
                <a:ext cx="63" cy="104"/>
              </a:xfrm>
              <a:custGeom>
                <a:avLst/>
                <a:gdLst>
                  <a:gd name="T0" fmla="*/ 238 w 284"/>
                  <a:gd name="T1" fmla="*/ 462 h 463"/>
                  <a:gd name="T2" fmla="*/ 0 w 284"/>
                  <a:gd name="T3" fmla="*/ 222 h 463"/>
                  <a:gd name="T4" fmla="*/ 0 w 284"/>
                  <a:gd name="T5" fmla="*/ 0 h 463"/>
                  <a:gd name="T6" fmla="*/ 63 w 284"/>
                  <a:gd name="T7" fmla="*/ 0 h 463"/>
                  <a:gd name="T8" fmla="*/ 63 w 284"/>
                  <a:gd name="T9" fmla="*/ 194 h 463"/>
                  <a:gd name="T10" fmla="*/ 283 w 284"/>
                  <a:gd name="T11" fmla="*/ 417 h 463"/>
                  <a:gd name="T12" fmla="*/ 238 w 284"/>
                  <a:gd name="T13" fmla="*/ 462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4" h="463">
                    <a:moveTo>
                      <a:pt x="238" y="462"/>
                    </a:moveTo>
                    <a:lnTo>
                      <a:pt x="0" y="222"/>
                    </a:lnTo>
                    <a:lnTo>
                      <a:pt x="0" y="0"/>
                    </a:lnTo>
                    <a:lnTo>
                      <a:pt x="63" y="0"/>
                    </a:lnTo>
                    <a:lnTo>
                      <a:pt x="63" y="194"/>
                    </a:lnTo>
                    <a:lnTo>
                      <a:pt x="283" y="417"/>
                    </a:lnTo>
                    <a:lnTo>
                      <a:pt x="238" y="4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2" name="Freeform 135"/>
              <p:cNvSpPr>
                <a:spLocks noChangeArrowheads="1"/>
              </p:cNvSpPr>
              <p:nvPr/>
            </p:nvSpPr>
            <p:spPr bwMode="auto">
              <a:xfrm>
                <a:off x="4487" y="542"/>
                <a:ext cx="208" cy="208"/>
              </a:xfrm>
              <a:custGeom>
                <a:avLst/>
                <a:gdLst>
                  <a:gd name="T0" fmla="*/ 824 w 921"/>
                  <a:gd name="T1" fmla="*/ 463 h 920"/>
                  <a:gd name="T2" fmla="*/ 460 w 921"/>
                  <a:gd name="T3" fmla="*/ 827 h 920"/>
                  <a:gd name="T4" fmla="*/ 96 w 921"/>
                  <a:gd name="T5" fmla="*/ 463 h 920"/>
                  <a:gd name="T6" fmla="*/ 460 w 921"/>
                  <a:gd name="T7" fmla="*/ 99 h 920"/>
                  <a:gd name="T8" fmla="*/ 824 w 921"/>
                  <a:gd name="T9" fmla="*/ 463 h 920"/>
                  <a:gd name="T10" fmla="*/ 460 w 921"/>
                  <a:gd name="T11" fmla="*/ 0 h 920"/>
                  <a:gd name="T12" fmla="*/ 0 w 921"/>
                  <a:gd name="T13" fmla="*/ 460 h 920"/>
                  <a:gd name="T14" fmla="*/ 460 w 921"/>
                  <a:gd name="T15" fmla="*/ 919 h 920"/>
                  <a:gd name="T16" fmla="*/ 920 w 921"/>
                  <a:gd name="T17" fmla="*/ 460 h 920"/>
                  <a:gd name="T18" fmla="*/ 460 w 921"/>
                  <a:gd name="T19" fmla="*/ 0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1" h="920">
                    <a:moveTo>
                      <a:pt x="824" y="463"/>
                    </a:moveTo>
                    <a:cubicBezTo>
                      <a:pt x="824" y="663"/>
                      <a:pt x="660" y="827"/>
                      <a:pt x="460" y="827"/>
                    </a:cubicBezTo>
                    <a:cubicBezTo>
                      <a:pt x="260" y="827"/>
                      <a:pt x="96" y="663"/>
                      <a:pt x="96" y="463"/>
                    </a:cubicBezTo>
                    <a:cubicBezTo>
                      <a:pt x="99" y="260"/>
                      <a:pt x="260" y="99"/>
                      <a:pt x="460" y="99"/>
                    </a:cubicBezTo>
                    <a:cubicBezTo>
                      <a:pt x="660" y="99"/>
                      <a:pt x="824" y="262"/>
                      <a:pt x="824" y="463"/>
                    </a:cubicBezTo>
                    <a:close/>
                    <a:moveTo>
                      <a:pt x="460" y="0"/>
                    </a:moveTo>
                    <a:cubicBezTo>
                      <a:pt x="206" y="0"/>
                      <a:pt x="0" y="206"/>
                      <a:pt x="0" y="460"/>
                    </a:cubicBezTo>
                    <a:cubicBezTo>
                      <a:pt x="0" y="714"/>
                      <a:pt x="206" y="919"/>
                      <a:pt x="460" y="919"/>
                    </a:cubicBezTo>
                    <a:cubicBezTo>
                      <a:pt x="714" y="919"/>
                      <a:pt x="920" y="714"/>
                      <a:pt x="920" y="460"/>
                    </a:cubicBezTo>
                    <a:cubicBezTo>
                      <a:pt x="920" y="206"/>
                      <a:pt x="714" y="0"/>
                      <a:pt x="460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3" name="Freeform 136"/>
              <p:cNvSpPr>
                <a:spLocks noChangeArrowheads="1"/>
              </p:cNvSpPr>
              <p:nvPr/>
            </p:nvSpPr>
            <p:spPr bwMode="auto">
              <a:xfrm>
                <a:off x="4899" y="588"/>
                <a:ext cx="59" cy="59"/>
              </a:xfrm>
              <a:custGeom>
                <a:avLst/>
                <a:gdLst>
                  <a:gd name="T0" fmla="*/ 0 w 264"/>
                  <a:gd name="T1" fmla="*/ 130 h 264"/>
                  <a:gd name="T2" fmla="*/ 130 w 264"/>
                  <a:gd name="T3" fmla="*/ 0 h 264"/>
                  <a:gd name="T4" fmla="*/ 263 w 264"/>
                  <a:gd name="T5" fmla="*/ 130 h 264"/>
                  <a:gd name="T6" fmla="*/ 130 w 264"/>
                  <a:gd name="T7" fmla="*/ 263 h 264"/>
                  <a:gd name="T8" fmla="*/ 0 w 264"/>
                  <a:gd name="T9" fmla="*/ 13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4" h="264">
                    <a:moveTo>
                      <a:pt x="0" y="130"/>
                    </a:moveTo>
                    <a:cubicBezTo>
                      <a:pt x="0" y="57"/>
                      <a:pt x="60" y="0"/>
                      <a:pt x="130" y="0"/>
                    </a:cubicBezTo>
                    <a:cubicBezTo>
                      <a:pt x="204" y="0"/>
                      <a:pt x="263" y="59"/>
                      <a:pt x="263" y="130"/>
                    </a:cubicBezTo>
                    <a:cubicBezTo>
                      <a:pt x="260" y="203"/>
                      <a:pt x="201" y="263"/>
                      <a:pt x="130" y="263"/>
                    </a:cubicBezTo>
                    <a:cubicBezTo>
                      <a:pt x="57" y="263"/>
                      <a:pt x="0" y="203"/>
                      <a:pt x="0" y="1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4" name="Freeform 137"/>
              <p:cNvSpPr>
                <a:spLocks noChangeArrowheads="1"/>
              </p:cNvSpPr>
              <p:nvPr/>
            </p:nvSpPr>
            <p:spPr bwMode="auto">
              <a:xfrm>
                <a:off x="4860" y="654"/>
                <a:ext cx="136" cy="73"/>
              </a:xfrm>
              <a:custGeom>
                <a:avLst/>
                <a:gdLst>
                  <a:gd name="T0" fmla="*/ 567 w 605"/>
                  <a:gd name="T1" fmla="*/ 324 h 325"/>
                  <a:gd name="T2" fmla="*/ 604 w 605"/>
                  <a:gd name="T3" fmla="*/ 259 h 325"/>
                  <a:gd name="T4" fmla="*/ 452 w 605"/>
                  <a:gd name="T5" fmla="*/ 0 h 325"/>
                  <a:gd name="T6" fmla="*/ 401 w 605"/>
                  <a:gd name="T7" fmla="*/ 0 h 325"/>
                  <a:gd name="T8" fmla="*/ 302 w 605"/>
                  <a:gd name="T9" fmla="*/ 56 h 325"/>
                  <a:gd name="T10" fmla="*/ 203 w 605"/>
                  <a:gd name="T11" fmla="*/ 0 h 325"/>
                  <a:gd name="T12" fmla="*/ 150 w 605"/>
                  <a:gd name="T13" fmla="*/ 0 h 325"/>
                  <a:gd name="T14" fmla="*/ 0 w 605"/>
                  <a:gd name="T15" fmla="*/ 259 h 325"/>
                  <a:gd name="T16" fmla="*/ 37 w 605"/>
                  <a:gd name="T17" fmla="*/ 324 h 325"/>
                  <a:gd name="T18" fmla="*/ 567 w 605"/>
                  <a:gd name="T19" fmla="*/ 324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325">
                    <a:moveTo>
                      <a:pt x="567" y="324"/>
                    </a:moveTo>
                    <a:lnTo>
                      <a:pt x="604" y="259"/>
                    </a:lnTo>
                    <a:lnTo>
                      <a:pt x="452" y="0"/>
                    </a:lnTo>
                    <a:lnTo>
                      <a:pt x="401" y="0"/>
                    </a:lnTo>
                    <a:lnTo>
                      <a:pt x="302" y="56"/>
                    </a:lnTo>
                    <a:lnTo>
                      <a:pt x="203" y="0"/>
                    </a:lnTo>
                    <a:lnTo>
                      <a:pt x="150" y="0"/>
                    </a:lnTo>
                    <a:lnTo>
                      <a:pt x="0" y="259"/>
                    </a:lnTo>
                    <a:lnTo>
                      <a:pt x="37" y="324"/>
                    </a:lnTo>
                    <a:lnTo>
                      <a:pt x="567" y="32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5" name="Freeform 138"/>
              <p:cNvSpPr>
                <a:spLocks noChangeArrowheads="1"/>
              </p:cNvSpPr>
              <p:nvPr/>
            </p:nvSpPr>
            <p:spPr bwMode="auto">
              <a:xfrm>
                <a:off x="5003" y="580"/>
                <a:ext cx="45" cy="45"/>
              </a:xfrm>
              <a:custGeom>
                <a:avLst/>
                <a:gdLst>
                  <a:gd name="T0" fmla="*/ 0 w 204"/>
                  <a:gd name="T1" fmla="*/ 102 h 205"/>
                  <a:gd name="T2" fmla="*/ 101 w 204"/>
                  <a:gd name="T3" fmla="*/ 0 h 205"/>
                  <a:gd name="T4" fmla="*/ 203 w 204"/>
                  <a:gd name="T5" fmla="*/ 102 h 205"/>
                  <a:gd name="T6" fmla="*/ 101 w 204"/>
                  <a:gd name="T7" fmla="*/ 204 h 205"/>
                  <a:gd name="T8" fmla="*/ 0 w 204"/>
                  <a:gd name="T9" fmla="*/ 102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205">
                    <a:moveTo>
                      <a:pt x="0" y="102"/>
                    </a:moveTo>
                    <a:cubicBezTo>
                      <a:pt x="0" y="45"/>
                      <a:pt x="45" y="0"/>
                      <a:pt x="101" y="0"/>
                    </a:cubicBezTo>
                    <a:cubicBezTo>
                      <a:pt x="158" y="0"/>
                      <a:pt x="203" y="45"/>
                      <a:pt x="203" y="102"/>
                    </a:cubicBezTo>
                    <a:cubicBezTo>
                      <a:pt x="203" y="156"/>
                      <a:pt x="158" y="204"/>
                      <a:pt x="101" y="204"/>
                    </a:cubicBezTo>
                    <a:cubicBezTo>
                      <a:pt x="45" y="204"/>
                      <a:pt x="0" y="158"/>
                      <a:pt x="0" y="10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6" name="Freeform 139"/>
              <p:cNvSpPr>
                <a:spLocks noChangeArrowheads="1"/>
              </p:cNvSpPr>
              <p:nvPr/>
            </p:nvSpPr>
            <p:spPr bwMode="auto">
              <a:xfrm>
                <a:off x="4982" y="631"/>
                <a:ext cx="96" cy="56"/>
              </a:xfrm>
              <a:custGeom>
                <a:avLst/>
                <a:gdLst>
                  <a:gd name="T0" fmla="*/ 311 w 427"/>
                  <a:gd name="T1" fmla="*/ 0 h 252"/>
                  <a:gd name="T2" fmla="*/ 268 w 427"/>
                  <a:gd name="T3" fmla="*/ 0 h 252"/>
                  <a:gd name="T4" fmla="*/ 192 w 427"/>
                  <a:gd name="T5" fmla="*/ 45 h 252"/>
                  <a:gd name="T6" fmla="*/ 116 w 427"/>
                  <a:gd name="T7" fmla="*/ 0 h 252"/>
                  <a:gd name="T8" fmla="*/ 76 w 427"/>
                  <a:gd name="T9" fmla="*/ 0 h 252"/>
                  <a:gd name="T10" fmla="*/ 0 w 427"/>
                  <a:gd name="T11" fmla="*/ 133 h 252"/>
                  <a:gd name="T12" fmla="*/ 68 w 427"/>
                  <a:gd name="T13" fmla="*/ 251 h 252"/>
                  <a:gd name="T14" fmla="*/ 398 w 427"/>
                  <a:gd name="T15" fmla="*/ 251 h 252"/>
                  <a:gd name="T16" fmla="*/ 426 w 427"/>
                  <a:gd name="T17" fmla="*/ 203 h 252"/>
                  <a:gd name="T18" fmla="*/ 311 w 427"/>
                  <a:gd name="T1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7" h="252">
                    <a:moveTo>
                      <a:pt x="311" y="0"/>
                    </a:moveTo>
                    <a:lnTo>
                      <a:pt x="268" y="0"/>
                    </a:lnTo>
                    <a:lnTo>
                      <a:pt x="192" y="45"/>
                    </a:lnTo>
                    <a:lnTo>
                      <a:pt x="116" y="0"/>
                    </a:lnTo>
                    <a:lnTo>
                      <a:pt x="76" y="0"/>
                    </a:lnTo>
                    <a:lnTo>
                      <a:pt x="0" y="133"/>
                    </a:lnTo>
                    <a:lnTo>
                      <a:pt x="68" y="251"/>
                    </a:lnTo>
                    <a:lnTo>
                      <a:pt x="398" y="251"/>
                    </a:lnTo>
                    <a:lnTo>
                      <a:pt x="426" y="203"/>
                    </a:lnTo>
                    <a:lnTo>
                      <a:pt x="31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7" name="Freeform 140"/>
              <p:cNvSpPr>
                <a:spLocks noChangeArrowheads="1"/>
              </p:cNvSpPr>
              <p:nvPr/>
            </p:nvSpPr>
            <p:spPr bwMode="auto">
              <a:xfrm>
                <a:off x="4808" y="580"/>
                <a:ext cx="45" cy="45"/>
              </a:xfrm>
              <a:custGeom>
                <a:avLst/>
                <a:gdLst>
                  <a:gd name="T0" fmla="*/ 203 w 204"/>
                  <a:gd name="T1" fmla="*/ 102 h 205"/>
                  <a:gd name="T2" fmla="*/ 101 w 204"/>
                  <a:gd name="T3" fmla="*/ 0 h 205"/>
                  <a:gd name="T4" fmla="*/ 0 w 204"/>
                  <a:gd name="T5" fmla="*/ 102 h 205"/>
                  <a:gd name="T6" fmla="*/ 101 w 204"/>
                  <a:gd name="T7" fmla="*/ 204 h 205"/>
                  <a:gd name="T8" fmla="*/ 203 w 204"/>
                  <a:gd name="T9" fmla="*/ 102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205">
                    <a:moveTo>
                      <a:pt x="203" y="102"/>
                    </a:moveTo>
                    <a:cubicBezTo>
                      <a:pt x="203" y="45"/>
                      <a:pt x="158" y="0"/>
                      <a:pt x="101" y="0"/>
                    </a:cubicBezTo>
                    <a:cubicBezTo>
                      <a:pt x="45" y="0"/>
                      <a:pt x="0" y="45"/>
                      <a:pt x="0" y="102"/>
                    </a:cubicBezTo>
                    <a:cubicBezTo>
                      <a:pt x="0" y="156"/>
                      <a:pt x="45" y="204"/>
                      <a:pt x="101" y="204"/>
                    </a:cubicBezTo>
                    <a:cubicBezTo>
                      <a:pt x="158" y="204"/>
                      <a:pt x="203" y="158"/>
                      <a:pt x="203" y="10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8" name="Freeform 141"/>
              <p:cNvSpPr>
                <a:spLocks noChangeArrowheads="1"/>
              </p:cNvSpPr>
              <p:nvPr/>
            </p:nvSpPr>
            <p:spPr bwMode="auto">
              <a:xfrm>
                <a:off x="4778" y="631"/>
                <a:ext cx="96" cy="56"/>
              </a:xfrm>
              <a:custGeom>
                <a:avLst/>
                <a:gdLst>
                  <a:gd name="T0" fmla="*/ 116 w 427"/>
                  <a:gd name="T1" fmla="*/ 0 h 252"/>
                  <a:gd name="T2" fmla="*/ 155 w 427"/>
                  <a:gd name="T3" fmla="*/ 0 h 252"/>
                  <a:gd name="T4" fmla="*/ 234 w 427"/>
                  <a:gd name="T5" fmla="*/ 45 h 252"/>
                  <a:gd name="T6" fmla="*/ 308 w 427"/>
                  <a:gd name="T7" fmla="*/ 0 h 252"/>
                  <a:gd name="T8" fmla="*/ 350 w 427"/>
                  <a:gd name="T9" fmla="*/ 0 h 252"/>
                  <a:gd name="T10" fmla="*/ 426 w 427"/>
                  <a:gd name="T11" fmla="*/ 133 h 252"/>
                  <a:gd name="T12" fmla="*/ 358 w 427"/>
                  <a:gd name="T13" fmla="*/ 251 h 252"/>
                  <a:gd name="T14" fmla="*/ 28 w 427"/>
                  <a:gd name="T15" fmla="*/ 251 h 252"/>
                  <a:gd name="T16" fmla="*/ 0 w 427"/>
                  <a:gd name="T17" fmla="*/ 203 h 252"/>
                  <a:gd name="T18" fmla="*/ 116 w 427"/>
                  <a:gd name="T1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7" h="252">
                    <a:moveTo>
                      <a:pt x="116" y="0"/>
                    </a:moveTo>
                    <a:lnTo>
                      <a:pt x="155" y="0"/>
                    </a:lnTo>
                    <a:lnTo>
                      <a:pt x="234" y="45"/>
                    </a:lnTo>
                    <a:lnTo>
                      <a:pt x="308" y="0"/>
                    </a:lnTo>
                    <a:lnTo>
                      <a:pt x="350" y="0"/>
                    </a:lnTo>
                    <a:lnTo>
                      <a:pt x="426" y="133"/>
                    </a:lnTo>
                    <a:lnTo>
                      <a:pt x="358" y="251"/>
                    </a:lnTo>
                    <a:lnTo>
                      <a:pt x="28" y="251"/>
                    </a:lnTo>
                    <a:lnTo>
                      <a:pt x="0" y="203"/>
                    </a:lnTo>
                    <a:lnTo>
                      <a:pt x="116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</p:grpSp>
        <p:cxnSp>
          <p:nvCxnSpPr>
            <p:cNvPr id="52" name="Straight Connector 51"/>
            <p:cNvCxnSpPr>
              <a:stCxn id="8" idx="4"/>
            </p:cNvCxnSpPr>
            <p:nvPr/>
          </p:nvCxnSpPr>
          <p:spPr>
            <a:xfrm>
              <a:off x="1473841" y="2436595"/>
              <a:ext cx="0" cy="3174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683565" y="2442446"/>
              <a:ext cx="0" cy="3174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970203" y="2442446"/>
              <a:ext cx="0" cy="3174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5243997" y="2442446"/>
              <a:ext cx="0" cy="3174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1121722" y="1372885"/>
              <a:ext cx="6236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Voice</a:t>
              </a:r>
              <a:endParaRPr lang="en-US" sz="14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320083" y="1305504"/>
              <a:ext cx="99418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Messaging</a:t>
              </a:r>
              <a:r>
                <a:rPr lang="en-US" sz="1100" dirty="0"/>
                <a:t> </a:t>
              </a:r>
              <a:r>
                <a:rPr lang="en-US" sz="1100" dirty="0" smtClean="0"/>
                <a:t>/ </a:t>
              </a:r>
            </a:p>
            <a:p>
              <a:pPr algn="ctr"/>
              <a:r>
                <a:rPr lang="en-US" sz="1100" dirty="0" smtClean="0"/>
                <a:t>Social Media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677513" y="1371918"/>
              <a:ext cx="6398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Video</a:t>
              </a:r>
              <a:endParaRPr lang="en-US" sz="1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21615" y="1371571"/>
              <a:ext cx="4427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 smtClean="0"/>
                <a:t>IoT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50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CAE1DE9-F4EF-468D-9116-DB6A9365EEBE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6</a:t>
            </a:fld>
            <a:endParaRPr 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8740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WG Report Table </a:t>
            </a:r>
            <a:r>
              <a:rPr lang="en-US" dirty="0" smtClean="0">
                <a:ea typeface="ＭＳ Ｐゴシック" pitchFamily="34" charset="-128"/>
              </a:rPr>
              <a:t>of Contents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387" y="1203318"/>
            <a:ext cx="8875835" cy="547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Draft Report – Recommendations Summary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lvl="0"/>
            <a:r>
              <a:rPr lang="en-US" sz="1600" dirty="0" smtClean="0"/>
              <a:t>Preparing </a:t>
            </a:r>
            <a:r>
              <a:rPr lang="en-US" sz="1600" dirty="0"/>
              <a:t>for increased volume and scale </a:t>
            </a:r>
            <a:r>
              <a:rPr lang="en-US" sz="1600" dirty="0" smtClean="0"/>
              <a:t>– further automated </a:t>
            </a:r>
            <a:r>
              <a:rPr lang="en-US" sz="1600" dirty="0"/>
              <a:t>ordering / </a:t>
            </a:r>
            <a:r>
              <a:rPr lang="en-US" sz="1600" dirty="0" smtClean="0"/>
              <a:t>provisioning, measures </a:t>
            </a:r>
            <a:r>
              <a:rPr lang="en-US" sz="1600" dirty="0"/>
              <a:t>to addressed increased likelihood of unauthorized access</a:t>
            </a:r>
            <a:r>
              <a:rPr lang="en-US" sz="1600" dirty="0" smtClean="0"/>
              <a:t>.</a:t>
            </a:r>
            <a:endParaRPr lang="en-US" sz="1600" dirty="0"/>
          </a:p>
          <a:p>
            <a:pPr lvl="0"/>
            <a:r>
              <a:rPr lang="en-US" sz="1600" dirty="0" smtClean="0"/>
              <a:t>Assessing impacts of provision which reduce </a:t>
            </a:r>
            <a:r>
              <a:rPr lang="en-US" sz="1600" dirty="0"/>
              <a:t>priority access of certain users under heavy congestion</a:t>
            </a:r>
            <a:r>
              <a:rPr lang="en-US" sz="1600" dirty="0" smtClean="0"/>
              <a:t>.</a:t>
            </a:r>
            <a:endParaRPr lang="en-US" sz="1600" dirty="0"/>
          </a:p>
          <a:p>
            <a:pPr lvl="0"/>
            <a:r>
              <a:rPr lang="en-US" sz="1600" dirty="0" smtClean="0"/>
              <a:t>Reaffirming existing guidance with respect to user </a:t>
            </a:r>
            <a:r>
              <a:rPr lang="en-US" sz="1600" dirty="0"/>
              <a:t>classifications (e.g. FCC R&amp;O </a:t>
            </a:r>
            <a:r>
              <a:rPr lang="en-US" sz="1600" dirty="0" smtClean="0"/>
              <a:t>00-242), and clarifying </a:t>
            </a:r>
            <a:r>
              <a:rPr lang="en-US" sz="1600" dirty="0"/>
              <a:t>the role of mission-critical application providers, social media, and content </a:t>
            </a:r>
            <a:r>
              <a:rPr lang="en-US" sz="1600" dirty="0" smtClean="0"/>
              <a:t>providers</a:t>
            </a:r>
          </a:p>
          <a:p>
            <a:pPr lvl="0"/>
            <a:r>
              <a:rPr lang="en-US" sz="1600" dirty="0"/>
              <a:t>R</a:t>
            </a:r>
            <a:r>
              <a:rPr lang="en-US" sz="1600" dirty="0" smtClean="0"/>
              <a:t>efining </a:t>
            </a:r>
            <a:r>
              <a:rPr lang="en-US" sz="1600" dirty="0"/>
              <a:t>the set of application classes that may be needed for priority services treatment, including consideration given to </a:t>
            </a:r>
            <a:r>
              <a:rPr lang="en-US" sz="1600" dirty="0" err="1"/>
              <a:t>IoT</a:t>
            </a:r>
            <a:r>
              <a:rPr lang="en-US" sz="1600" dirty="0"/>
              <a:t> </a:t>
            </a:r>
            <a:r>
              <a:rPr lang="en-US" sz="1600" dirty="0" smtClean="0"/>
              <a:t>devices</a:t>
            </a:r>
          </a:p>
          <a:p>
            <a:pPr lvl="0"/>
            <a:r>
              <a:rPr lang="en-US" sz="1600" dirty="0" smtClean="0"/>
              <a:t>Assessing relative </a:t>
            </a:r>
            <a:r>
              <a:rPr lang="en-US" sz="1600" dirty="0"/>
              <a:t>classification of 911 and priority communications in light of </a:t>
            </a:r>
            <a:r>
              <a:rPr lang="en-US" sz="1600" dirty="0" smtClean="0"/>
              <a:t>network capabilities</a:t>
            </a:r>
            <a:endParaRPr lang="en-US" sz="1600" dirty="0"/>
          </a:p>
          <a:p>
            <a:pPr lvl="0"/>
            <a:r>
              <a:rPr lang="en-US" sz="1600" dirty="0" smtClean="0"/>
              <a:t>Clarifications re: pre-emption </a:t>
            </a:r>
            <a:r>
              <a:rPr lang="en-US" sz="1600" dirty="0"/>
              <a:t>of communications for non-priority and lower-priority </a:t>
            </a:r>
            <a:r>
              <a:rPr lang="en-US" sz="1600" dirty="0" smtClean="0"/>
              <a:t>in </a:t>
            </a:r>
            <a:r>
              <a:rPr lang="en-US" sz="1600" dirty="0"/>
              <a:t>an over constrained environment. </a:t>
            </a:r>
          </a:p>
          <a:p>
            <a:pPr lvl="0"/>
            <a:r>
              <a:rPr lang="en-US" sz="1600" dirty="0" smtClean="0"/>
              <a:t>Seeking commonality in </a:t>
            </a:r>
            <a:r>
              <a:rPr lang="en-US" sz="1600" dirty="0"/>
              <a:t>priority assignment and </a:t>
            </a:r>
            <a:r>
              <a:rPr lang="en-US" sz="1600" dirty="0" err="1"/>
              <a:t>QoS</a:t>
            </a:r>
            <a:r>
              <a:rPr lang="en-US" sz="1600" dirty="0"/>
              <a:t> for communications </a:t>
            </a:r>
            <a:r>
              <a:rPr lang="en-US" sz="1600" dirty="0" smtClean="0"/>
              <a:t>that cross national borders</a:t>
            </a:r>
          </a:p>
          <a:p>
            <a:pPr lvl="0"/>
            <a:r>
              <a:rPr lang="en-US" sz="1600" dirty="0" smtClean="0"/>
              <a:t>FirstNet: Impacts of “local control” provisions</a:t>
            </a:r>
          </a:p>
          <a:p>
            <a:pPr lvl="0"/>
            <a:r>
              <a:rPr lang="en-US" sz="1600" dirty="0" smtClean="0"/>
              <a:t>FirstNet: Impacts of pre-emption and prioritization rules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B33F2-7EE2-4519-8D13-CB9CFFD5F81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7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Services &amp; </a:t>
            </a:r>
            <a:r>
              <a:rPr lang="en-US" dirty="0" err="1" smtClean="0"/>
              <a:t>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5320" y="1600200"/>
            <a:ext cx="4221480" cy="4525963"/>
          </a:xfrm>
        </p:spPr>
        <p:txBody>
          <a:bodyPr/>
          <a:lstStyle/>
          <a:p>
            <a:r>
              <a:rPr lang="en-US" sz="1800" dirty="0" err="1"/>
              <a:t>IoT</a:t>
            </a:r>
            <a:r>
              <a:rPr lang="en-US" sz="1800" dirty="0"/>
              <a:t> is so broadly-defined </a:t>
            </a:r>
            <a:r>
              <a:rPr lang="en-US" sz="1800" dirty="0" smtClean="0"/>
              <a:t>that </a:t>
            </a:r>
            <a:r>
              <a:rPr lang="en-US" sz="1800" dirty="0"/>
              <a:t>extant and in-development standards may not cover all emerging use cases</a:t>
            </a:r>
          </a:p>
          <a:p>
            <a:r>
              <a:rPr lang="en-US" sz="1800" dirty="0" smtClean="0"/>
              <a:t>Rapidly </a:t>
            </a:r>
            <a:r>
              <a:rPr lang="en-US" sz="1800" dirty="0"/>
              <a:t>expanding commercial applications </a:t>
            </a:r>
          </a:p>
          <a:p>
            <a:r>
              <a:rPr lang="en-US" sz="1800" dirty="0" smtClean="0"/>
              <a:t>Industry are </a:t>
            </a:r>
            <a:r>
              <a:rPr lang="en-US" sz="1800" dirty="0"/>
              <a:t>exploring possible mission-critical use </a:t>
            </a:r>
            <a:r>
              <a:rPr lang="en-US" sz="1800" dirty="0" smtClean="0"/>
              <a:t>cases; anticipating </a:t>
            </a:r>
            <a:r>
              <a:rPr lang="en-US" sz="1800" dirty="0"/>
              <a:t>significant autonomous </a:t>
            </a:r>
            <a:r>
              <a:rPr lang="en-US" sz="1800" dirty="0" err="1"/>
              <a:t>IoT</a:t>
            </a:r>
            <a:r>
              <a:rPr lang="en-US" sz="1800" dirty="0"/>
              <a:t> capabilities in near future (2-4 years)</a:t>
            </a:r>
          </a:p>
          <a:p>
            <a:r>
              <a:rPr lang="en-US" sz="1800" dirty="0" smtClean="0"/>
              <a:t>Priority Service scenarios for </a:t>
            </a:r>
            <a:r>
              <a:rPr lang="en-US" sz="1800" dirty="0" err="1" smtClean="0"/>
              <a:t>IoT</a:t>
            </a:r>
            <a:r>
              <a:rPr lang="en-US" sz="1800" dirty="0" smtClean="0"/>
              <a:t> include:</a:t>
            </a:r>
          </a:p>
          <a:p>
            <a:pPr lvl="1"/>
            <a:r>
              <a:rPr lang="en-US" sz="1400" dirty="0" smtClean="0"/>
              <a:t>Environmental sensors</a:t>
            </a:r>
          </a:p>
          <a:p>
            <a:pPr lvl="1"/>
            <a:r>
              <a:rPr lang="en-US" sz="1400" dirty="0" smtClean="0"/>
              <a:t>Wearables </a:t>
            </a:r>
          </a:p>
          <a:p>
            <a:pPr lvl="1"/>
            <a:r>
              <a:rPr lang="en-US" sz="1400" dirty="0" smtClean="0"/>
              <a:t>Utilities / Infrastructure </a:t>
            </a:r>
            <a:r>
              <a:rPr lang="en-US" sz="1400" dirty="0" err="1" smtClean="0"/>
              <a:t>Mgmt</a:t>
            </a:r>
            <a:endParaRPr lang="en-US" sz="1400" dirty="0" smtClean="0"/>
          </a:p>
          <a:p>
            <a:pPr lvl="1"/>
            <a:r>
              <a:rPr lang="en-US" sz="1400" dirty="0" smtClean="0"/>
              <a:t>???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3501-A59C-492B-A4C7-04A4F75D57B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5" descr="IoT_thing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31720"/>
            <a:ext cx="3810000" cy="2809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739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Priority Services &amp; Call Authentication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55072"/>
            <a:ext cx="8229600" cy="2371091"/>
          </a:xfrm>
        </p:spPr>
        <p:txBody>
          <a:bodyPr/>
          <a:lstStyle/>
          <a:p>
            <a:r>
              <a:rPr lang="en-US" sz="2000" dirty="0" smtClean="0"/>
              <a:t>Extending STIR (</a:t>
            </a:r>
            <a:r>
              <a:rPr lang="en-US" sz="2000" dirty="0"/>
              <a:t>Secure Telephony Identity </a:t>
            </a:r>
            <a:r>
              <a:rPr lang="en-US" sz="2000" dirty="0" smtClean="0"/>
              <a:t>Revisited) / SHAKEN (</a:t>
            </a:r>
            <a:r>
              <a:rPr lang="en-US" sz="2000" dirty="0"/>
              <a:t>Signature-based Handling of Asserted information using </a:t>
            </a:r>
            <a:r>
              <a:rPr lang="en-US" sz="2000" dirty="0" err="1" smtClean="0"/>
              <a:t>toKENs</a:t>
            </a:r>
            <a:r>
              <a:rPr lang="en-US" sz="2000" dirty="0" smtClean="0"/>
              <a:t>) protocols to deliver end-to-end authentication for priority communications</a:t>
            </a:r>
          </a:p>
          <a:p>
            <a:r>
              <a:rPr lang="en-US" sz="2000" dirty="0" smtClean="0"/>
              <a:t>When calls &amp; originating numbers are </a:t>
            </a:r>
            <a:r>
              <a:rPr lang="en-US" sz="2000" dirty="0"/>
              <a:t>originated in a service provider </a:t>
            </a:r>
            <a:r>
              <a:rPr lang="en-US" sz="2000" dirty="0" smtClean="0"/>
              <a:t>network, they </a:t>
            </a:r>
            <a:r>
              <a:rPr lang="en-US" sz="2000" dirty="0"/>
              <a:t>can be authoritatively and cryptographically signed by </a:t>
            </a:r>
            <a:r>
              <a:rPr lang="en-US" sz="2000" dirty="0" smtClean="0"/>
              <a:t>an authorized </a:t>
            </a:r>
            <a:r>
              <a:rPr lang="en-US" sz="2000" dirty="0"/>
              <a:t>service </a:t>
            </a:r>
            <a:r>
              <a:rPr lang="en-US" sz="2000" dirty="0" smtClean="0"/>
              <a:t>provider; as </a:t>
            </a:r>
            <a:r>
              <a:rPr lang="en-US" sz="2000" dirty="0"/>
              <a:t>the telephone call is received by the terminating service provider, </a:t>
            </a:r>
            <a:r>
              <a:rPr lang="en-US" sz="2000" dirty="0" smtClean="0"/>
              <a:t>that information </a:t>
            </a:r>
            <a:r>
              <a:rPr lang="en-US" sz="2000" dirty="0"/>
              <a:t>can be verified and trusted.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3501-A59C-492B-A4C7-04A4F75D57B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943100" y="1743710"/>
            <a:ext cx="5257800" cy="168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5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Office PowerPoint</Application>
  <PresentationFormat>On-screen Show (4:3)</PresentationFormat>
  <Paragraphs>127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Theme</vt:lpstr>
      <vt:lpstr>Working Group 8 : Priority Services  CSRIC V Meeting</vt:lpstr>
      <vt:lpstr>WG8 Objectives</vt:lpstr>
      <vt:lpstr>WG8 Members</vt:lpstr>
      <vt:lpstr>PowerPoint Presentation</vt:lpstr>
      <vt:lpstr>Priority Service Framework</vt:lpstr>
      <vt:lpstr>WG Report Table of Contents</vt:lpstr>
      <vt:lpstr>Draft Report – Recommendations Summary</vt:lpstr>
      <vt:lpstr>Priority Services &amp; IoT</vt:lpstr>
      <vt:lpstr>Priority Services &amp; Call Authentication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2012-09-10T16:23:09Z</dcterms:created>
  <dcterms:modified xsi:type="dcterms:W3CDTF">2016-12-20T15:46:16Z</dcterms:modified>
</cp:coreProperties>
</file>