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sldIdLst>
    <p:sldId id="264" r:id="rId2"/>
    <p:sldId id="258" r:id="rId3"/>
    <p:sldId id="279" r:id="rId4"/>
    <p:sldId id="273" r:id="rId5"/>
    <p:sldId id="286" r:id="rId6"/>
    <p:sldId id="288" r:id="rId7"/>
    <p:sldId id="267" r:id="rId8"/>
  </p:sldIdLst>
  <p:sldSz cx="9144000" cy="6858000" type="screen4x3"/>
  <p:notesSz cx="6954838" cy="92360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8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8" autoAdjust="0"/>
  </p:normalViewPr>
  <p:slideViewPr>
    <p:cSldViewPr snapToGrid="0" snapToObjects="1">
      <p:cViewPr varScale="1">
        <p:scale>
          <a:sx n="51" d="100"/>
          <a:sy n="51" d="100"/>
        </p:scale>
        <p:origin x="1243" y="48"/>
      </p:cViewPr>
      <p:guideLst>
        <p:guide orient="horz" pos="1082"/>
        <p:guide pos="2880"/>
      </p:guideLst>
    </p:cSldViewPr>
  </p:slideViewPr>
  <p:outlineViewPr>
    <p:cViewPr>
      <p:scale>
        <a:sx n="33" d="100"/>
        <a:sy n="33" d="100"/>
      </p:scale>
      <p:origin x="0" y="19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1406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19" tIns="45060" rIns="90119" bIns="45060" numCol="1" anchor="t" anchorCtr="0" compatLnSpc="1">
            <a:prstTxWarp prst="textNoShape">
              <a:avLst/>
            </a:prstTxWarp>
          </a:bodyPr>
          <a:lstStyle>
            <a:lvl1pPr defTabSz="450178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9264" y="1"/>
            <a:ext cx="301406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19" tIns="45060" rIns="90119" bIns="45060" numCol="1" anchor="t" anchorCtr="0" compatLnSpc="1">
            <a:prstTxWarp prst="textNoShape">
              <a:avLst/>
            </a:prstTxWarp>
          </a:bodyPr>
          <a:lstStyle>
            <a:lvl1pPr algn="r" defTabSz="450178">
              <a:defRPr sz="11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23A01D63-E203-4FF4-9B2E-E2F1869AEEB6}" type="datetimeFigureOut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787" y="4385914"/>
            <a:ext cx="5563267" cy="4156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19" tIns="45060" rIns="90119" bIns="450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3356"/>
            <a:ext cx="301406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19" tIns="45060" rIns="90119" bIns="45060" numCol="1" anchor="b" anchorCtr="0" compatLnSpc="1">
            <a:prstTxWarp prst="textNoShape">
              <a:avLst/>
            </a:prstTxWarp>
          </a:bodyPr>
          <a:lstStyle>
            <a:lvl1pPr defTabSz="450178">
              <a:defRPr sz="11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9264" y="8773356"/>
            <a:ext cx="3014065" cy="461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119" tIns="45060" rIns="90119" bIns="45060" numCol="1" anchor="b" anchorCtr="0" compatLnSpc="1">
            <a:prstTxWarp prst="textNoShape">
              <a:avLst/>
            </a:prstTxWarp>
          </a:bodyPr>
          <a:lstStyle>
            <a:lvl1pPr algn="r" defTabSz="450178">
              <a:defRPr sz="11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60171797-BFF1-4A9B-B558-E10D01A67A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839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20775F46-6EDC-4E15-9CF5-B1296021CEE0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6787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0525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9E3C0B31-DCB6-4633-A0F4-64EAAFAA1E10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5571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3527087-30D7-4142-BE6D-919A412224ED}" type="slidenum">
              <a:rPr lang="en-US" smtClean="0"/>
              <a:pPr eaLnBrk="1" hangingPunct="1"/>
              <a:t>4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5737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391C045F-F956-462B-92B7-A0204F80DE27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949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5B811CE0-6195-475D-975F-86945F1FDB4A}" type="slidenum">
              <a:rPr lang="en-US" smtClean="0"/>
              <a:pPr eaLnBrk="1" hangingPunct="1"/>
              <a:t>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397618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06991" indent="-271920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087679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522750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1957822" indent="-217536" defTabSz="45017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392893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827965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263036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698108" indent="-217536" defTabSz="45017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1DEB6168-C929-41BE-9E06-E4573AD736B3}" type="slidenum">
              <a:rPr lang="en-US" smtClean="0"/>
              <a:pPr eaLnBrk="1" hangingPunct="1"/>
              <a:t>7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051378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745AA-9B8C-4E04-81A3-0A463E7B26EC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4E696-F705-4D96-928B-E5C4D4D677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01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76209-5C84-4F9A-9492-EFD88AD0AEDA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7DA15-72A8-45AA-B7F7-577551102F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2EDD3-1977-49CF-85D7-32DE8FCEC26C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D90CD-A595-4A03-B3B0-6D2458F85B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750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8E61E-AF42-4921-9C6A-474ED1D94C0E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53501-A59C-492B-A4C7-04A4F75D57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08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7C00-BD36-49C4-8D15-675F4CEAC481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BD6F1-B411-4A30-8CE9-38ED6E030F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16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A6BAA-08CC-48B5-8AC5-FD6D6BAB7B07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852A5-7399-4EE1-9575-EC2EB42215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5D4F1-E24F-4B20-B5AF-4D5D1BA45F9A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045BA-22A3-4720-A26C-3FB6B56F3B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12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2F903-4F7D-4A2F-864A-8E9C169B4384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01C7-0027-49B3-AB16-7BF3B6FA8E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2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46C03-A480-408D-A103-97344BB9EAB4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B33F2-7EE2-4519-8D13-CB9CFFD5F8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1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28BFD-9B95-4DAB-9072-776CE8770272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876D-8247-4334-AF22-1F06F8695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55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B3168-2D20-4208-A06C-B942ABD0214A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DFE86-5D11-4A53-960B-CC46CA97AD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8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E48D049E-70A5-43CC-9ADB-E28D1CD9224F}" type="datetime1">
              <a:rPr lang="en-US"/>
              <a:pPr>
                <a:defRPr/>
              </a:pPr>
              <a:t>11/30/2015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A513A13E-D7EB-457B-A864-35757E8BCB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01638" y="3089275"/>
            <a:ext cx="8443912" cy="1143000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a typeface="ＭＳ Ｐゴシック" pitchFamily="34" charset="-128"/>
              </a:rPr>
              <a:t>Working Group 8	: Priority Services</a:t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/>
            </a:r>
            <a:br>
              <a:rPr lang="en-US" sz="4000" b="1" dirty="0" smtClean="0">
                <a:ea typeface="ＭＳ Ｐゴシック" pitchFamily="34" charset="-128"/>
              </a:rPr>
            </a:br>
            <a:r>
              <a:rPr lang="en-US" sz="4000" b="1" dirty="0" smtClean="0">
                <a:ea typeface="ＭＳ Ｐゴシック" pitchFamily="34" charset="-128"/>
              </a:rPr>
              <a:t>CSRIC V Meeting</a:t>
            </a:r>
          </a:p>
        </p:txBody>
      </p:sp>
      <p:sp>
        <p:nvSpPr>
          <p:cNvPr id="2051" name="TextBox 5"/>
          <p:cNvSpPr txBox="1">
            <a:spLocks noChangeArrowheads="1"/>
          </p:cNvSpPr>
          <p:nvPr/>
        </p:nvSpPr>
        <p:spPr bwMode="auto">
          <a:xfrm>
            <a:off x="609600" y="4606925"/>
            <a:ext cx="7924800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US" sz="3200" dirty="0" smtClean="0">
                <a:latin typeface="Calibri" pitchFamily="34" charset="0"/>
              </a:rPr>
              <a:t>December 3, 2015</a:t>
            </a:r>
            <a:endParaRPr lang="en-US" sz="3200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r>
              <a:rPr lang="en-US" dirty="0" smtClean="0">
                <a:latin typeface="Calibri" pitchFamily="34" charset="0"/>
              </a:rPr>
              <a:t>Thomas Anderson, Co-Chair (Cisco)	</a:t>
            </a:r>
          </a:p>
          <a:p>
            <a:pPr eaLnBrk="1" hangingPunct="1"/>
            <a:r>
              <a:rPr lang="en-US" dirty="0" smtClean="0">
                <a:latin typeface="Calibri" pitchFamily="34" charset="0"/>
              </a:rPr>
              <a:t>Bill Reidway, Co-Chair (Neustar)</a:t>
            </a:r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  <a:p>
            <a:pPr eaLnBrk="1" hangingPunct="1"/>
            <a:endParaRPr lang="en-US" dirty="0">
              <a:latin typeface="Calibri" pitchFamily="34" charset="0"/>
            </a:endParaRPr>
          </a:p>
        </p:txBody>
      </p:sp>
      <p:pic>
        <p:nvPicPr>
          <p:cNvPr id="2052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204788"/>
            <a:ext cx="31369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2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WG8 Objectives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902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sz="1400" b="1" dirty="0" smtClean="0">
                <a:ea typeface="ＭＳ Ｐゴシック" pitchFamily="34" charset="-128"/>
              </a:rPr>
              <a:t>  </a:t>
            </a:r>
            <a:r>
              <a:rPr lang="en-US" sz="2000" b="1" dirty="0" smtClean="0">
                <a:ea typeface="ＭＳ Ｐゴシック" pitchFamily="34" charset="-128"/>
              </a:rPr>
              <a:t>Working Group Description:</a:t>
            </a:r>
          </a:p>
          <a:p>
            <a:pPr>
              <a:spcBef>
                <a:spcPts val="600"/>
              </a:spcBef>
            </a:pPr>
            <a:r>
              <a:rPr lang="en-US" sz="2000" dirty="0" smtClean="0"/>
              <a:t>WG 8 will </a:t>
            </a:r>
            <a:r>
              <a:rPr lang="en-US" sz="2000" dirty="0"/>
              <a:t>assess how priority services programs can take advantage of packet-based technologies and recommend protocols that can be used to ensure priority communications upon retirement of </a:t>
            </a:r>
            <a:r>
              <a:rPr lang="en-US" sz="2000" dirty="0" smtClean="0"/>
              <a:t>TDM.</a:t>
            </a:r>
            <a:endParaRPr lang="en-US" sz="2000" dirty="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endParaRPr lang="en-US" sz="2000" b="1" dirty="0" smtClean="0">
              <a:ea typeface="ＭＳ Ｐゴシック" pitchFamily="34" charset="-128"/>
            </a:endParaRPr>
          </a:p>
          <a:p>
            <a:pPr marL="0" indent="0" eaLnBrk="1" hangingPunct="1">
              <a:spcBef>
                <a:spcPts val="600"/>
              </a:spcBef>
              <a:buFont typeface="Arial" charset="0"/>
              <a:buNone/>
            </a:pPr>
            <a:r>
              <a:rPr lang="en-US" sz="2000" b="1" dirty="0" smtClean="0">
                <a:ea typeface="ＭＳ Ｐゴシック" pitchFamily="34" charset="-128"/>
              </a:rPr>
              <a:t>Deliverables:</a:t>
            </a:r>
            <a:r>
              <a:rPr lang="en-US" sz="2000" dirty="0" smtClean="0">
                <a:ea typeface="ＭＳ Ｐゴシック" pitchFamily="34" charset="-128"/>
              </a:rPr>
              <a:t>  </a:t>
            </a:r>
          </a:p>
          <a:p>
            <a:r>
              <a:rPr lang="en-US" sz="2000" dirty="0"/>
              <a:t>Define </a:t>
            </a:r>
            <a:r>
              <a:rPr lang="en-US" sz="2000" dirty="0" smtClean="0"/>
              <a:t>and describe the services that should </a:t>
            </a:r>
            <a:r>
              <a:rPr lang="en-US" sz="2000" dirty="0"/>
              <a:t>be included </a:t>
            </a:r>
            <a:r>
              <a:rPr lang="en-US" sz="2000" dirty="0" smtClean="0"/>
              <a:t>in a </a:t>
            </a:r>
            <a:r>
              <a:rPr lang="en-US" sz="2000" dirty="0"/>
              <a:t>new next-generation government priority </a:t>
            </a:r>
            <a:r>
              <a:rPr lang="en-US" sz="2000" dirty="0" smtClean="0"/>
              <a:t>communications </a:t>
            </a:r>
            <a:r>
              <a:rPr lang="en-US" sz="2000" dirty="0"/>
              <a:t>platform. </a:t>
            </a:r>
          </a:p>
          <a:p>
            <a:endParaRPr lang="en-US" sz="2000" dirty="0"/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D5A3E25-0842-43EE-901B-BA590748A92E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3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307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WG8 </a:t>
            </a:r>
            <a:r>
              <a:rPr lang="en-US" dirty="0">
                <a:ea typeface="ＭＳ Ｐゴシック" pitchFamily="34" charset="-128"/>
              </a:rPr>
              <a:t>Deliverables</a:t>
            </a:r>
          </a:p>
        </p:txBody>
      </p:sp>
      <p:sp>
        <p:nvSpPr>
          <p:cNvPr id="3076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5074717"/>
          </a:xfrm>
        </p:spPr>
        <p:txBody>
          <a:bodyPr/>
          <a:lstStyle/>
          <a:p>
            <a:pPr lvl="0"/>
            <a:r>
              <a:rPr lang="en-US" sz="2400" dirty="0" smtClean="0"/>
              <a:t>List of use cases and support requirements for when </a:t>
            </a:r>
            <a:r>
              <a:rPr lang="en-US" sz="2400" dirty="0"/>
              <a:t>priority </a:t>
            </a:r>
            <a:r>
              <a:rPr lang="en-US" sz="2400" dirty="0" smtClean="0"/>
              <a:t>access is needed </a:t>
            </a:r>
            <a:r>
              <a:rPr lang="en-US" sz="2400" dirty="0"/>
              <a:t>due to network congestion or </a:t>
            </a:r>
            <a:r>
              <a:rPr lang="en-US" sz="2400" dirty="0" smtClean="0"/>
              <a:t>outages </a:t>
            </a:r>
            <a:endParaRPr lang="en-US" sz="2400" dirty="0"/>
          </a:p>
          <a:p>
            <a:pPr lvl="0"/>
            <a:r>
              <a:rPr lang="en-US" sz="2400" dirty="0" smtClean="0"/>
              <a:t>Proof-of-Concept / Architecture Requirements white paper, including:</a:t>
            </a:r>
          </a:p>
          <a:p>
            <a:pPr lvl="1"/>
            <a:r>
              <a:rPr lang="en-US" sz="1800" dirty="0" smtClean="0"/>
              <a:t>How a next-gen Priority Services framework will address authentication</a:t>
            </a:r>
            <a:r>
              <a:rPr lang="en-US" sz="1800" dirty="0"/>
              <a:t>, authorization, privacy, eligibility and security.  </a:t>
            </a:r>
            <a:endParaRPr lang="en-US" sz="1800" dirty="0" smtClean="0"/>
          </a:p>
          <a:p>
            <a:pPr lvl="1"/>
            <a:r>
              <a:rPr lang="en-US" sz="1800" dirty="0" smtClean="0"/>
              <a:t>Evaluation of barriers</a:t>
            </a:r>
            <a:r>
              <a:rPr lang="en-US" sz="1800" dirty="0"/>
              <a:t>, both administrative and </a:t>
            </a:r>
            <a:r>
              <a:rPr lang="en-US" sz="1800" dirty="0" smtClean="0"/>
              <a:t>technical </a:t>
            </a:r>
            <a:r>
              <a:rPr lang="en-US" sz="1800" dirty="0"/>
              <a:t>(E.g. How to authenticate and what is the appropriate access control mechanism?)</a:t>
            </a:r>
          </a:p>
          <a:p>
            <a:pPr lvl="1"/>
            <a:r>
              <a:rPr lang="en-US" sz="1800" dirty="0" smtClean="0"/>
              <a:t>Definition of capabilities </a:t>
            </a:r>
            <a:r>
              <a:rPr lang="en-US" sz="1800" dirty="0"/>
              <a:t>for </a:t>
            </a:r>
            <a:r>
              <a:rPr lang="en-US" sz="1800" dirty="0" smtClean="0"/>
              <a:t>domestic and international access </a:t>
            </a:r>
            <a:r>
              <a:rPr lang="en-US" sz="1800" dirty="0"/>
              <a:t>and </a:t>
            </a:r>
            <a:r>
              <a:rPr lang="en-US" sz="1800" dirty="0" smtClean="0"/>
              <a:t>termination  </a:t>
            </a:r>
            <a:endParaRPr lang="en-US" sz="1800" dirty="0"/>
          </a:p>
          <a:p>
            <a:pPr lvl="1"/>
            <a:r>
              <a:rPr lang="en-US" sz="1800" dirty="0" smtClean="0"/>
              <a:t>Description of potential ordering</a:t>
            </a:r>
            <a:r>
              <a:rPr lang="en-US" sz="1800" dirty="0"/>
              <a:t>, billing and </a:t>
            </a:r>
            <a:r>
              <a:rPr lang="en-US" sz="1800" dirty="0" smtClean="0"/>
              <a:t>provisioning options for </a:t>
            </a:r>
            <a:r>
              <a:rPr lang="en-US" sz="1800" dirty="0"/>
              <a:t>the next generation priority service.  </a:t>
            </a:r>
          </a:p>
          <a:p>
            <a:pPr lvl="1"/>
            <a:r>
              <a:rPr lang="en-US" sz="1800" dirty="0"/>
              <a:t>Outline </a:t>
            </a:r>
            <a:r>
              <a:rPr lang="en-US" sz="1800" dirty="0" smtClean="0"/>
              <a:t>of network </a:t>
            </a:r>
            <a:r>
              <a:rPr lang="en-US" sz="1800" dirty="0"/>
              <a:t>management </a:t>
            </a:r>
            <a:r>
              <a:rPr lang="en-US" sz="1800" dirty="0" smtClean="0"/>
              <a:t>best practices </a:t>
            </a:r>
            <a:r>
              <a:rPr lang="en-US" sz="1800" dirty="0"/>
              <a:t>needed to enable priority services for NS/EP personnel.  </a:t>
            </a:r>
          </a:p>
        </p:txBody>
      </p:sp>
      <p:pic>
        <p:nvPicPr>
          <p:cNvPr id="307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950424"/>
            <a:ext cx="1787525" cy="90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59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/>
            <a:fld id="{6CAE1DE9-F4EF-468D-9116-DB6A9365EEBE}" type="slidenum">
              <a:rPr lang="en-US" sz="1200">
                <a:solidFill>
                  <a:srgbClr val="898989"/>
                </a:solidFill>
                <a:latin typeface="Calibri" pitchFamily="34" charset="0"/>
              </a:rPr>
              <a:pPr algn="r" eaLnBrk="1" hangingPunct="1"/>
              <a:t>4</a:t>
            </a:fld>
            <a:endParaRPr lang="en-US" sz="1200" dirty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4099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WG8 Members</a:t>
            </a:r>
          </a:p>
        </p:txBody>
      </p:sp>
      <p:pic>
        <p:nvPicPr>
          <p:cNvPr id="410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709010" y="1684498"/>
            <a:ext cx="362907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Thomas Anderson (Co-chair / Cisco)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Bill Reidway (Co-chair / Neustar)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Greg Schumacher (Sprint)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Natalie Baker (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Intrado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Chris Oberg (Verizon)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Zachary Johnson (DHS)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Brian Allen (TWC)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Jason Weil (TWC)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John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Brzozowski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(Comcast)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Lynette Van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Someren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(Comcast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Martin Dolly (AT&amp;T/ATIS)</a:t>
            </a:r>
          </a:p>
          <a:p>
            <a:r>
              <a:rPr lang="en-US" dirty="0" err="1">
                <a:latin typeface="Calibri" pitchFamily="34" charset="0"/>
                <a:cs typeface="Calibri" pitchFamily="34" charset="0"/>
              </a:rPr>
              <a:t>Keylor</a:t>
            </a: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Eng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(AT&amp;T)</a:t>
            </a: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06668" y="1684498"/>
            <a:ext cx="398013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Bill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Mertka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(Motorola/ATIS)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Stacy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Hartment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(CenturyLink)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Kathryn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Condello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(CenturyLink)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Matt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Tooley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(NCTA)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Kevin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Beaudry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(Charter)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Ingrid </a:t>
            </a:r>
            <a:r>
              <a:rPr lang="en-US" dirty="0" err="1">
                <a:latin typeface="Calibri" pitchFamily="34" charset="0"/>
                <a:cs typeface="Calibri" pitchFamily="34" charset="0"/>
              </a:rPr>
              <a:t>Caples</a:t>
            </a:r>
            <a:r>
              <a:rPr lang="en-US" dirty="0">
                <a:latin typeface="Calibri" pitchFamily="34" charset="0"/>
                <a:cs typeface="Calibri" pitchFamily="34" charset="0"/>
              </a:rPr>
              <a:t> (HHS)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Joanne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Sechrest (DHS)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Rob Dew (DHS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Tim Perrier (FCC Liaison)</a:t>
            </a:r>
          </a:p>
          <a:p>
            <a:r>
              <a:rPr lang="en-US" dirty="0">
                <a:latin typeface="Calibri" pitchFamily="34" charset="0"/>
                <a:cs typeface="Calibri" pitchFamily="34" charset="0"/>
              </a:rPr>
              <a:t>Ken Burnley (FCC Liaison)</a:t>
            </a:r>
          </a:p>
          <a:p>
            <a:endParaRPr lang="en-US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6729FCF1-003C-4E1E-BDB8-D51394F52A88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89100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ea typeface="ＭＳ Ｐゴシック" pitchFamily="34" charset="-128"/>
              </a:rPr>
              <a:t>10/29/15: Co-chairs Anderson and Reidway announced during regular CSRIC meeting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ea typeface="ＭＳ Ｐゴシック" pitchFamily="34" charset="-128"/>
              </a:rPr>
              <a:t>11/10/15: Initial Kick-off meeting held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ea typeface="ＭＳ Ｐゴシック" pitchFamily="34" charset="-128"/>
              </a:rPr>
              <a:t>11/18/15: Briefing held with RADM Simpson (Chief of FCC PSHSB) regarding scope and direction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000" dirty="0" smtClean="0">
                <a:ea typeface="ＭＳ Ｐゴシック" pitchFamily="34" charset="-128"/>
              </a:rPr>
              <a:t>11/20/15: Second WG meeting held</a:t>
            </a:r>
            <a:endParaRPr lang="en-US" sz="20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2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</p:txBody>
      </p:sp>
      <p:sp>
        <p:nvSpPr>
          <p:cNvPr id="7172" name="Title 1"/>
          <p:cNvSpPr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 dirty="0" smtClean="0">
                <a:latin typeface="Calibri" pitchFamily="34" charset="0"/>
              </a:rPr>
              <a:t>WG8 </a:t>
            </a:r>
            <a:r>
              <a:rPr lang="en-US" sz="4400" dirty="0">
                <a:latin typeface="Calibri" pitchFamily="34" charset="0"/>
              </a:rPr>
              <a:t>Status</a:t>
            </a:r>
            <a:endParaRPr lang="en-US" sz="2000" dirty="0">
              <a:latin typeface="Calibri" pitchFamily="34" charset="0"/>
            </a:endParaRPr>
          </a:p>
        </p:txBody>
      </p:sp>
      <p:pic>
        <p:nvPicPr>
          <p:cNvPr id="717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758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D3CDEE8E-92AF-4081-9E14-333881A36E8A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6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18278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Bi-weekly conference calls with members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End Q1 2016: Use Case / Scope document complete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June 2016: Submission of Draft WG8 Report 1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Sept 2016: Submission of Draft WG8 Report </a:t>
            </a:r>
            <a:r>
              <a:rPr lang="en-US" sz="2400" dirty="0">
                <a:ea typeface="ＭＳ Ｐゴシック" pitchFamily="34" charset="-128"/>
              </a:rPr>
              <a:t>2</a:t>
            </a:r>
            <a:endParaRPr lang="en-US" sz="24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December 2016: Submission of Final WG8 1 Report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400" dirty="0" smtClean="0">
                <a:ea typeface="ＭＳ Ｐゴシック" pitchFamily="34" charset="-128"/>
              </a:rPr>
              <a:t>March 2017:  Submission of Final WG8 Report 2</a:t>
            </a:r>
            <a:r>
              <a:rPr lang="en-US" sz="1800" dirty="0" smtClean="0">
                <a:ea typeface="ＭＳ Ｐゴシック" pitchFamily="34" charset="-128"/>
              </a:rPr>
              <a:t/>
            </a:r>
            <a:br>
              <a:rPr lang="en-US" sz="1800" dirty="0" smtClean="0">
                <a:ea typeface="ＭＳ Ｐゴシック" pitchFamily="34" charset="-128"/>
              </a:rPr>
            </a:br>
            <a:endParaRPr lang="en-US" sz="16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2200" dirty="0" smtClean="0">
                <a:ea typeface="ＭＳ Ｐゴシック" pitchFamily="34" charset="-128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endParaRPr lang="en-US" sz="22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</p:txBody>
      </p:sp>
      <p:sp>
        <p:nvSpPr>
          <p:cNvPr id="9220" name="Title 1"/>
          <p:cNvSpPr>
            <a:spLocks/>
          </p:cNvSpPr>
          <p:nvPr/>
        </p:nvSpPr>
        <p:spPr bwMode="auto">
          <a:xfrm>
            <a:off x="566382" y="46852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 dirty="0" smtClean="0">
                <a:latin typeface="Calibri" pitchFamily="34" charset="0"/>
              </a:rPr>
              <a:t>WG8 Schedule (Draft / Work in progress)</a:t>
            </a:r>
            <a:endParaRPr lang="en-US" sz="1400" dirty="0">
              <a:latin typeface="Calibri" pitchFamily="34" charset="0"/>
            </a:endParaRPr>
          </a:p>
        </p:txBody>
      </p:sp>
      <p:pic>
        <p:nvPicPr>
          <p:cNvPr id="922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384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CA3676A8-325C-44AB-AA81-818FB89FA3D3}" type="slidenum">
              <a:rPr lang="en-US" smtClean="0">
                <a:solidFill>
                  <a:srgbClr val="898989"/>
                </a:solidFill>
                <a:latin typeface="Calibri" pitchFamily="34" charset="0"/>
              </a:rPr>
              <a:pPr eaLnBrk="1" hangingPunct="1"/>
              <a:t>7</a:t>
            </a:fld>
            <a:endParaRPr lang="en-US" dirty="0" smtClean="0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1024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Next Steps</a:t>
            </a:r>
          </a:p>
        </p:txBody>
      </p:sp>
      <p:sp>
        <p:nvSpPr>
          <p:cNvPr id="10244" name="Content Placeholder 2"/>
          <p:cNvSpPr>
            <a:spLocks noGrp="1"/>
          </p:cNvSpPr>
          <p:nvPr>
            <p:ph idx="4294967295"/>
          </p:nvPr>
        </p:nvSpPr>
        <p:spPr>
          <a:xfrm>
            <a:off x="457200" y="1597025"/>
            <a:ext cx="8229600" cy="4525963"/>
          </a:xfrm>
        </p:spPr>
        <p:txBody>
          <a:bodyPr/>
          <a:lstStyle/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>
                <a:ea typeface="ＭＳ Ｐゴシック" pitchFamily="34" charset="-128"/>
              </a:rPr>
              <a:t>Continue regular conference calls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Finalize WG8 membership 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Develop formal work plan to accomplish WG8 objectives, building off specific member expertise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Identify volunteers to lead aspects of the work plan</a:t>
            </a:r>
          </a:p>
          <a:p>
            <a:pPr marL="231775" indent="-231775" eaLnBrk="1" hangingPunct="1">
              <a:lnSpc>
                <a:spcPct val="90000"/>
              </a:lnSpc>
              <a:spcBef>
                <a:spcPts val="600"/>
              </a:spcBef>
            </a:pPr>
            <a:r>
              <a:rPr lang="en-US" sz="2800" dirty="0" smtClean="0">
                <a:ea typeface="ＭＳ Ｐゴシック" pitchFamily="34" charset="-128"/>
              </a:rPr>
              <a:t>Provide periodic status updates to Steering Committee and Council</a:t>
            </a:r>
          </a:p>
          <a:p>
            <a:pPr marL="231775" indent="-231775" eaLnBrk="1" hangingPunct="1">
              <a:lnSpc>
                <a:spcPct val="90000"/>
              </a:lnSpc>
            </a:pPr>
            <a:endParaRPr lang="en-US" sz="3000" dirty="0" smtClean="0">
              <a:ea typeface="ＭＳ Ｐゴシック" pitchFamily="34" charset="-128"/>
            </a:endParaRPr>
          </a:p>
          <a:p>
            <a:pPr marL="231775" indent="-231775" eaLnBrk="1" hangingPunct="1">
              <a:lnSpc>
                <a:spcPct val="90000"/>
              </a:lnSpc>
              <a:buFont typeface="Arial" charset="0"/>
              <a:buNone/>
            </a:pPr>
            <a:endParaRPr lang="en-US" sz="3000" dirty="0" smtClean="0">
              <a:ea typeface="ＭＳ Ｐゴシック" pitchFamily="34" charset="-128"/>
            </a:endParaRP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</a:pPr>
            <a:r>
              <a:rPr lang="en-US" sz="3000" dirty="0" smtClean="0">
                <a:ea typeface="ＭＳ Ｐゴシック" pitchFamily="34" charset="-128"/>
              </a:rPr>
              <a:t>				</a:t>
            </a:r>
          </a:p>
        </p:txBody>
      </p:sp>
      <p:pic>
        <p:nvPicPr>
          <p:cNvPr id="1024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586413"/>
            <a:ext cx="1787525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404</Words>
  <Application>Microsoft Office PowerPoint</Application>
  <PresentationFormat>On-screen Show (4:3)</PresentationFormat>
  <Paragraphs>88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Office Theme</vt:lpstr>
      <vt:lpstr>Working Group 8 : Priority Services  CSRIC V Meeting</vt:lpstr>
      <vt:lpstr>WG8 Objectives</vt:lpstr>
      <vt:lpstr>WG8 Deliverables</vt:lpstr>
      <vt:lpstr>WG8 Members</vt:lpstr>
      <vt:lpstr>PowerPoint Presentation</vt:lpstr>
      <vt:lpstr>PowerPoint Presentation</vt:lpstr>
      <vt:lpstr>Next Steps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2012-09-10T16:23:09Z</dcterms:created>
  <dcterms:modified xsi:type="dcterms:W3CDTF">2015-12-01T00:34:45Z</dcterms:modified>
</cp:coreProperties>
</file>