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1"/>
  </p:sldMasterIdLst>
  <p:notesMasterIdLst>
    <p:notesMasterId r:id="rId11"/>
  </p:notesMasterIdLst>
  <p:sldIdLst>
    <p:sldId id="264" r:id="rId2"/>
    <p:sldId id="258" r:id="rId3"/>
    <p:sldId id="279" r:id="rId4"/>
    <p:sldId id="273" r:id="rId5"/>
    <p:sldId id="260" r:id="rId6"/>
    <p:sldId id="293" r:id="rId7"/>
    <p:sldId id="284" r:id="rId8"/>
    <p:sldId id="280" r:id="rId9"/>
    <p:sldId id="267" r:id="rId10"/>
  </p:sldIdLst>
  <p:sldSz cx="9144000" cy="6858000" type="screen4x3"/>
  <p:notesSz cx="7315200" cy="96012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1082">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728" autoAdjust="0"/>
  </p:normalViewPr>
  <p:slideViewPr>
    <p:cSldViewPr snapToGrid="0" snapToObjects="1">
      <p:cViewPr varScale="1">
        <p:scale>
          <a:sx n="50" d="100"/>
          <a:sy n="50" d="100"/>
        </p:scale>
        <p:origin x="1200" y="48"/>
      </p:cViewPr>
      <p:guideLst>
        <p:guide orient="horz" pos="1082"/>
        <p:guide pos="2880"/>
      </p:guideLst>
    </p:cSldViewPr>
  </p:slideViewPr>
  <p:outlineViewPr>
    <p:cViewPr>
      <p:scale>
        <a:sx n="33" d="100"/>
        <a:sy n="33" d="100"/>
      </p:scale>
      <p:origin x="0" y="1968"/>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3170238" cy="479425"/>
          </a:xfrm>
          <a:prstGeom prst="rect">
            <a:avLst/>
          </a:prstGeom>
          <a:noFill/>
          <a:ln w="9525">
            <a:noFill/>
            <a:miter lim="800000"/>
            <a:headEnd/>
            <a:tailEnd/>
          </a:ln>
        </p:spPr>
        <p:txBody>
          <a:bodyPr vert="horz" wrap="square" lIns="94703" tIns="47352" rIns="94703" bIns="47352" numCol="1" anchor="t" anchorCtr="0" compatLnSpc="1">
            <a:prstTxWarp prst="textNoShape">
              <a:avLst/>
            </a:prstTxWarp>
          </a:bodyPr>
          <a:lstStyle>
            <a:lvl1pPr defTabSz="473075">
              <a:defRPr sz="1200">
                <a:latin typeface="Arial" charset="0"/>
                <a:ea typeface="+mn-ea"/>
              </a:defRPr>
            </a:lvl1pPr>
          </a:lstStyle>
          <a:p>
            <a:pPr>
              <a:defRPr/>
            </a:pPr>
            <a:endParaRPr lang="en-US" dirty="0"/>
          </a:p>
        </p:txBody>
      </p:sp>
      <p:sp>
        <p:nvSpPr>
          <p:cNvPr id="21507" name="Rectangle 3"/>
          <p:cNvSpPr>
            <a:spLocks noGrp="1" noChangeArrowheads="1"/>
          </p:cNvSpPr>
          <p:nvPr>
            <p:ph type="dt" idx="1"/>
          </p:nvPr>
        </p:nvSpPr>
        <p:spPr bwMode="auto">
          <a:xfrm>
            <a:off x="4143375" y="0"/>
            <a:ext cx="3170238" cy="479425"/>
          </a:xfrm>
          <a:prstGeom prst="rect">
            <a:avLst/>
          </a:prstGeom>
          <a:noFill/>
          <a:ln w="9525">
            <a:noFill/>
            <a:miter lim="800000"/>
            <a:headEnd/>
            <a:tailEnd/>
          </a:ln>
        </p:spPr>
        <p:txBody>
          <a:bodyPr vert="horz" wrap="square" lIns="94703" tIns="47352" rIns="94703" bIns="47352" numCol="1" anchor="t" anchorCtr="0" compatLnSpc="1">
            <a:prstTxWarp prst="textNoShape">
              <a:avLst/>
            </a:prstTxWarp>
          </a:bodyPr>
          <a:lstStyle>
            <a:lvl1pPr algn="r" defTabSz="473075">
              <a:defRPr sz="1200">
                <a:latin typeface="Arial" pitchFamily="34" charset="0"/>
                <a:ea typeface="ＭＳ Ｐゴシック" charset="-128"/>
              </a:defRPr>
            </a:lvl1pPr>
          </a:lstStyle>
          <a:p>
            <a:pPr>
              <a:defRPr/>
            </a:pPr>
            <a:fld id="{23A01D63-E203-4FF4-9B2E-E2F1869AEEB6}" type="datetimeFigureOut">
              <a:rPr lang="en-US"/>
              <a:pPr>
                <a:defRPr/>
              </a:pPr>
              <a:t>6/15/2016</a:t>
            </a:fld>
            <a:endParaRPr lang="en-US" dirty="0"/>
          </a:p>
        </p:txBody>
      </p:sp>
      <p:sp>
        <p:nvSpPr>
          <p:cNvPr id="11268"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5"/>
          <p:cNvSpPr>
            <a:spLocks noGrp="1" noChangeArrowheads="1"/>
          </p:cNvSpPr>
          <p:nvPr>
            <p:ph type="body" sz="quarter" idx="3"/>
          </p:nvPr>
        </p:nvSpPr>
        <p:spPr bwMode="auto">
          <a:xfrm>
            <a:off x="731838" y="4559300"/>
            <a:ext cx="5851525" cy="4321175"/>
          </a:xfrm>
          <a:prstGeom prst="rect">
            <a:avLst/>
          </a:prstGeom>
          <a:noFill/>
          <a:ln w="9525">
            <a:noFill/>
            <a:miter lim="800000"/>
            <a:headEnd/>
            <a:tailEnd/>
          </a:ln>
        </p:spPr>
        <p:txBody>
          <a:bodyPr vert="horz" wrap="square" lIns="94703" tIns="47352" rIns="94703" bIns="4735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1510"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p:spPr>
        <p:txBody>
          <a:bodyPr vert="horz" wrap="square" lIns="94703" tIns="47352" rIns="94703" bIns="47352" numCol="1" anchor="b" anchorCtr="0" compatLnSpc="1">
            <a:prstTxWarp prst="textNoShape">
              <a:avLst/>
            </a:prstTxWarp>
          </a:bodyPr>
          <a:lstStyle>
            <a:lvl1pPr defTabSz="473075">
              <a:defRPr sz="1200">
                <a:latin typeface="Arial" charset="0"/>
                <a:ea typeface="+mn-ea"/>
              </a:defRPr>
            </a:lvl1pPr>
          </a:lstStyle>
          <a:p>
            <a:pPr>
              <a:defRPr/>
            </a:pPr>
            <a:endParaRPr lang="en-US" dirty="0"/>
          </a:p>
        </p:txBody>
      </p:sp>
      <p:sp>
        <p:nvSpPr>
          <p:cNvPr id="21511"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p:spPr>
        <p:txBody>
          <a:bodyPr vert="horz" wrap="square" lIns="94703" tIns="47352" rIns="94703" bIns="47352" numCol="1" anchor="b" anchorCtr="0" compatLnSpc="1">
            <a:prstTxWarp prst="textNoShape">
              <a:avLst/>
            </a:prstTxWarp>
          </a:bodyPr>
          <a:lstStyle>
            <a:lvl1pPr algn="r" defTabSz="473075">
              <a:defRPr sz="1200">
                <a:latin typeface="Arial" pitchFamily="34" charset="0"/>
                <a:ea typeface="ＭＳ Ｐゴシック" charset="-128"/>
              </a:defRPr>
            </a:lvl1pPr>
          </a:lstStyle>
          <a:p>
            <a:pPr>
              <a:defRPr/>
            </a:pPr>
            <a:fld id="{60171797-BFF1-4A9B-B558-E10D01A67A1A}" type="slidenum">
              <a:rPr lang="en-US"/>
              <a:pPr>
                <a:defRPr/>
              </a:pPr>
              <a:t>‹#›</a:t>
            </a:fld>
            <a:endParaRPr lang="en-US" dirty="0"/>
          </a:p>
        </p:txBody>
      </p:sp>
    </p:spTree>
    <p:extLst>
      <p:ext uri="{BB962C8B-B14F-4D97-AF65-F5344CB8AC3E}">
        <p14:creationId xmlns:p14="http://schemas.microsoft.com/office/powerpoint/2010/main" val="194658395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ln/>
        </p:spPr>
      </p:sp>
      <p:sp>
        <p:nvSpPr>
          <p:cNvPr id="122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ea typeface="ＭＳ Ｐゴシック" pitchFamily="34" charset="-128"/>
            </a:endParaRPr>
          </a:p>
        </p:txBody>
      </p:sp>
      <p:sp>
        <p:nvSpPr>
          <p:cNvPr id="122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20775F46-6EDC-4E15-9CF5-B1296021CEE0}" type="slidenum">
              <a:rPr lang="en-US" smtClean="0"/>
              <a:pPr eaLnBrk="1" hangingPunct="1"/>
              <a:t>1</a:t>
            </a:fld>
            <a:endParaRPr lang="en-US" dirty="0" smtClean="0"/>
          </a:p>
        </p:txBody>
      </p:sp>
    </p:spTree>
    <p:extLst>
      <p:ext uri="{BB962C8B-B14F-4D97-AF65-F5344CB8AC3E}">
        <p14:creationId xmlns:p14="http://schemas.microsoft.com/office/powerpoint/2010/main" val="2856787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ea typeface="ＭＳ Ｐゴシック" pitchFamily="34" charset="-128"/>
            </a:endParaRPr>
          </a:p>
        </p:txBody>
      </p:sp>
      <p:sp>
        <p:nvSpPr>
          <p:cNvPr id="133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9E3C0B31-DCB6-4633-A0F4-64EAAFAA1E10}" type="slidenum">
              <a:rPr lang="en-US" smtClean="0"/>
              <a:pPr eaLnBrk="1" hangingPunct="1"/>
              <a:t>2</a:t>
            </a:fld>
            <a:endParaRPr lang="en-US" dirty="0" smtClean="0"/>
          </a:p>
        </p:txBody>
      </p:sp>
    </p:spTree>
    <p:extLst>
      <p:ext uri="{BB962C8B-B14F-4D97-AF65-F5344CB8AC3E}">
        <p14:creationId xmlns:p14="http://schemas.microsoft.com/office/powerpoint/2010/main" val="1105255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ea typeface="ＭＳ Ｐゴシック" pitchFamily="34" charset="-128"/>
            </a:endParaRPr>
          </a:p>
        </p:txBody>
      </p:sp>
      <p:sp>
        <p:nvSpPr>
          <p:cNvPr id="133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9E3C0B31-DCB6-4633-A0F4-64EAAFAA1E10}" type="slidenum">
              <a:rPr lang="en-US" smtClean="0"/>
              <a:pPr eaLnBrk="1" hangingPunct="1"/>
              <a:t>3</a:t>
            </a:fld>
            <a:endParaRPr lang="en-US" dirty="0" smtClean="0"/>
          </a:p>
        </p:txBody>
      </p:sp>
    </p:spTree>
    <p:extLst>
      <p:ext uri="{BB962C8B-B14F-4D97-AF65-F5344CB8AC3E}">
        <p14:creationId xmlns:p14="http://schemas.microsoft.com/office/powerpoint/2010/main" val="11555715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ea typeface="ＭＳ Ｐゴシック" pitchFamily="34" charset="-128"/>
            </a:endParaRPr>
          </a:p>
        </p:txBody>
      </p:sp>
      <p:sp>
        <p:nvSpPr>
          <p:cNvPr id="143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E3527087-30D7-4142-BE6D-919A412224ED}" type="slidenum">
              <a:rPr lang="en-US" smtClean="0"/>
              <a:pPr eaLnBrk="1" hangingPunct="1"/>
              <a:t>4</a:t>
            </a:fld>
            <a:endParaRPr lang="en-US" dirty="0" smtClean="0"/>
          </a:p>
        </p:txBody>
      </p:sp>
    </p:spTree>
    <p:extLst>
      <p:ext uri="{BB962C8B-B14F-4D97-AF65-F5344CB8AC3E}">
        <p14:creationId xmlns:p14="http://schemas.microsoft.com/office/powerpoint/2010/main" val="38957374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p:spPr>
      </p:sp>
      <p:sp>
        <p:nvSpPr>
          <p:cNvPr id="153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ea typeface="ＭＳ Ｐゴシック" pitchFamily="34" charset="-128"/>
            </a:endParaRPr>
          </a:p>
        </p:txBody>
      </p:sp>
      <p:sp>
        <p:nvSpPr>
          <p:cNvPr id="153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8CE790B4-7631-45F4-9428-964409448364}" type="slidenum">
              <a:rPr lang="en-US" smtClean="0"/>
              <a:pPr eaLnBrk="1" hangingPunct="1"/>
              <a:t>5</a:t>
            </a:fld>
            <a:endParaRPr lang="en-US" dirty="0" smtClean="0"/>
          </a:p>
        </p:txBody>
      </p:sp>
    </p:spTree>
    <p:extLst>
      <p:ext uri="{BB962C8B-B14F-4D97-AF65-F5344CB8AC3E}">
        <p14:creationId xmlns:p14="http://schemas.microsoft.com/office/powerpoint/2010/main" val="21738816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ea typeface="ＭＳ Ｐゴシック" pitchFamily="34" charset="-128"/>
            </a:endParaRPr>
          </a:p>
        </p:txBody>
      </p:sp>
      <p:sp>
        <p:nvSpPr>
          <p:cNvPr id="174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391C045F-F956-462B-92B7-A0204F80DE27}" type="slidenum">
              <a:rPr lang="en-US" smtClean="0">
                <a:solidFill>
                  <a:srgbClr val="000000"/>
                </a:solidFill>
              </a:rPr>
              <a:pPr eaLnBrk="1" hangingPunct="1"/>
              <a:t>6</a:t>
            </a:fld>
            <a:endParaRPr lang="en-US" dirty="0" smtClean="0">
              <a:solidFill>
                <a:srgbClr val="000000"/>
              </a:solidFill>
            </a:endParaRPr>
          </a:p>
        </p:txBody>
      </p:sp>
    </p:spTree>
    <p:extLst>
      <p:ext uri="{BB962C8B-B14F-4D97-AF65-F5344CB8AC3E}">
        <p14:creationId xmlns:p14="http://schemas.microsoft.com/office/powerpoint/2010/main" val="19704436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ea typeface="ＭＳ Ｐゴシック" pitchFamily="34" charset="-128"/>
            </a:endParaRPr>
          </a:p>
        </p:txBody>
      </p:sp>
      <p:sp>
        <p:nvSpPr>
          <p:cNvPr id="174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391C045F-F956-462B-92B7-A0204F80DE27}" type="slidenum">
              <a:rPr lang="en-US" smtClean="0">
                <a:solidFill>
                  <a:srgbClr val="000000"/>
                </a:solidFill>
              </a:rPr>
              <a:pPr eaLnBrk="1" hangingPunct="1"/>
              <a:t>7</a:t>
            </a:fld>
            <a:endParaRPr lang="en-US" dirty="0" smtClean="0">
              <a:solidFill>
                <a:srgbClr val="000000"/>
              </a:solidFill>
            </a:endParaRPr>
          </a:p>
        </p:txBody>
      </p:sp>
    </p:spTree>
    <p:extLst>
      <p:ext uri="{BB962C8B-B14F-4D97-AF65-F5344CB8AC3E}">
        <p14:creationId xmlns:p14="http://schemas.microsoft.com/office/powerpoint/2010/main" val="6924748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ea typeface="ＭＳ Ｐゴシック" pitchFamily="34" charset="-128"/>
            </a:endParaRPr>
          </a:p>
        </p:txBody>
      </p:sp>
      <p:sp>
        <p:nvSpPr>
          <p:cNvPr id="174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391C045F-F956-462B-92B7-A0204F80DE27}" type="slidenum">
              <a:rPr lang="en-US" smtClean="0"/>
              <a:pPr eaLnBrk="1" hangingPunct="1"/>
              <a:t>8</a:t>
            </a:fld>
            <a:endParaRPr lang="en-US" dirty="0" smtClean="0"/>
          </a:p>
        </p:txBody>
      </p:sp>
    </p:spTree>
    <p:extLst>
      <p:ext uri="{BB962C8B-B14F-4D97-AF65-F5344CB8AC3E}">
        <p14:creationId xmlns:p14="http://schemas.microsoft.com/office/powerpoint/2010/main" val="40794953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ea typeface="ＭＳ Ｐゴシック" pitchFamily="34" charset="-128"/>
            </a:endParaRPr>
          </a:p>
        </p:txBody>
      </p:sp>
      <p:sp>
        <p:nvSpPr>
          <p:cNvPr id="204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1DEB6168-C929-41BE-9E06-E4573AD736B3}" type="slidenum">
              <a:rPr lang="en-US" smtClean="0"/>
              <a:pPr eaLnBrk="1" hangingPunct="1"/>
              <a:t>9</a:t>
            </a:fld>
            <a:endParaRPr lang="en-US" dirty="0" smtClean="0"/>
          </a:p>
        </p:txBody>
      </p:sp>
    </p:spTree>
    <p:extLst>
      <p:ext uri="{BB962C8B-B14F-4D97-AF65-F5344CB8AC3E}">
        <p14:creationId xmlns:p14="http://schemas.microsoft.com/office/powerpoint/2010/main" val="20051378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7AB745AA-9B8C-4E04-81A3-0A463E7B26EC}" type="datetime1">
              <a:rPr lang="en-US"/>
              <a:pPr>
                <a:defRPr/>
              </a:pPr>
              <a:t>6/15/2016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A74E696-F705-4D96-928B-E5C4D4D677CC}" type="slidenum">
              <a:rPr lang="en-US"/>
              <a:pPr>
                <a:defRPr/>
              </a:pPr>
              <a:t>‹#›</a:t>
            </a:fld>
            <a:endParaRPr lang="en-US" dirty="0"/>
          </a:p>
        </p:txBody>
      </p:sp>
    </p:spTree>
    <p:extLst>
      <p:ext uri="{BB962C8B-B14F-4D97-AF65-F5344CB8AC3E}">
        <p14:creationId xmlns:p14="http://schemas.microsoft.com/office/powerpoint/2010/main" val="539015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5F76209-5C84-4F9A-9492-EFD88AD0AEDA}" type="datetime1">
              <a:rPr lang="en-US"/>
              <a:pPr>
                <a:defRPr/>
              </a:pPr>
              <a:t>6/15/2016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3007DA15-72A8-45AA-B7F7-577551102F16}" type="slidenum">
              <a:rPr lang="en-US"/>
              <a:pPr>
                <a:defRPr/>
              </a:pPr>
              <a:t>‹#›</a:t>
            </a:fld>
            <a:endParaRPr lang="en-US" dirty="0"/>
          </a:p>
        </p:txBody>
      </p:sp>
    </p:spTree>
    <p:extLst>
      <p:ext uri="{BB962C8B-B14F-4D97-AF65-F5344CB8AC3E}">
        <p14:creationId xmlns:p14="http://schemas.microsoft.com/office/powerpoint/2010/main" val="46016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462EDD3-1977-49CF-85D7-32DE8FCEC26C}" type="datetime1">
              <a:rPr lang="en-US"/>
              <a:pPr>
                <a:defRPr/>
              </a:pPr>
              <a:t>6/15/2016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DAD90CD-A595-4A03-B3B0-6D2458F85B97}" type="slidenum">
              <a:rPr lang="en-US"/>
              <a:pPr>
                <a:defRPr/>
              </a:pPr>
              <a:t>‹#›</a:t>
            </a:fld>
            <a:endParaRPr lang="en-US" dirty="0"/>
          </a:p>
        </p:txBody>
      </p:sp>
    </p:spTree>
    <p:extLst>
      <p:ext uri="{BB962C8B-B14F-4D97-AF65-F5344CB8AC3E}">
        <p14:creationId xmlns:p14="http://schemas.microsoft.com/office/powerpoint/2010/main" val="27897508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478E61E-AF42-4921-9C6A-474ED1D94C0E}" type="datetime1">
              <a:rPr lang="en-US"/>
              <a:pPr>
                <a:defRPr/>
              </a:pPr>
              <a:t>6/15/2016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6EC53501-A59C-492B-A4C7-04A4F75D57BB}" type="slidenum">
              <a:rPr lang="en-US"/>
              <a:pPr>
                <a:defRPr/>
              </a:pPr>
              <a:t>‹#›</a:t>
            </a:fld>
            <a:endParaRPr lang="en-US" dirty="0"/>
          </a:p>
        </p:txBody>
      </p:sp>
    </p:spTree>
    <p:extLst>
      <p:ext uri="{BB962C8B-B14F-4D97-AF65-F5344CB8AC3E}">
        <p14:creationId xmlns:p14="http://schemas.microsoft.com/office/powerpoint/2010/main" val="1875088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0167C00-BD36-49C4-8D15-675F4CEAC481}" type="datetime1">
              <a:rPr lang="en-US"/>
              <a:pPr>
                <a:defRPr/>
              </a:pPr>
              <a:t>6/15/2016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8BBD6F1-B411-4A30-8CE9-38ED6E030FF9}" type="slidenum">
              <a:rPr lang="en-US"/>
              <a:pPr>
                <a:defRPr/>
              </a:pPr>
              <a:t>‹#›</a:t>
            </a:fld>
            <a:endParaRPr lang="en-US" dirty="0"/>
          </a:p>
        </p:txBody>
      </p:sp>
    </p:spTree>
    <p:extLst>
      <p:ext uri="{BB962C8B-B14F-4D97-AF65-F5344CB8AC3E}">
        <p14:creationId xmlns:p14="http://schemas.microsoft.com/office/powerpoint/2010/main" val="33191601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A59A6BAA-08CC-48B5-8AC5-FD6D6BAB7B07}" type="datetime1">
              <a:rPr lang="en-US"/>
              <a:pPr>
                <a:defRPr/>
              </a:pPr>
              <a:t>6/15/2016</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985852A5-7399-4EE1-9575-EC2EB422152F}" type="slidenum">
              <a:rPr lang="en-US"/>
              <a:pPr>
                <a:defRPr/>
              </a:pPr>
              <a:t>‹#›</a:t>
            </a:fld>
            <a:endParaRPr lang="en-US" dirty="0"/>
          </a:p>
        </p:txBody>
      </p:sp>
    </p:spTree>
    <p:extLst>
      <p:ext uri="{BB962C8B-B14F-4D97-AF65-F5344CB8AC3E}">
        <p14:creationId xmlns:p14="http://schemas.microsoft.com/office/powerpoint/2010/main" val="24244664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2A65D4F1-E24F-4B20-B5AF-4D5D1BA45F9A}" type="datetime1">
              <a:rPr lang="en-US"/>
              <a:pPr>
                <a:defRPr/>
              </a:pPr>
              <a:t>6/15/2016</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531045BA-22A3-4720-A26C-3FB6B56F3B25}" type="slidenum">
              <a:rPr lang="en-US"/>
              <a:pPr>
                <a:defRPr/>
              </a:pPr>
              <a:t>‹#›</a:t>
            </a:fld>
            <a:endParaRPr lang="en-US" dirty="0"/>
          </a:p>
        </p:txBody>
      </p:sp>
    </p:spTree>
    <p:extLst>
      <p:ext uri="{BB962C8B-B14F-4D97-AF65-F5344CB8AC3E}">
        <p14:creationId xmlns:p14="http://schemas.microsoft.com/office/powerpoint/2010/main" val="3662812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BCD2F903-4F7D-4A2F-864A-8E9C169B4384}" type="datetime1">
              <a:rPr lang="en-US"/>
              <a:pPr>
                <a:defRPr/>
              </a:pPr>
              <a:t>6/15/2016</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EAC101C7-0027-49B3-AB16-7BF3B6FA8E0B}" type="slidenum">
              <a:rPr lang="en-US"/>
              <a:pPr>
                <a:defRPr/>
              </a:pPr>
              <a:t>‹#›</a:t>
            </a:fld>
            <a:endParaRPr lang="en-US" dirty="0"/>
          </a:p>
        </p:txBody>
      </p:sp>
    </p:spTree>
    <p:extLst>
      <p:ext uri="{BB962C8B-B14F-4D97-AF65-F5344CB8AC3E}">
        <p14:creationId xmlns:p14="http://schemas.microsoft.com/office/powerpoint/2010/main" val="2884827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0446C03-A480-408D-A103-97344BB9EAB4}" type="datetime1">
              <a:rPr lang="en-US"/>
              <a:pPr>
                <a:defRPr/>
              </a:pPr>
              <a:t>6/15/2016</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B4AB33F2-7EE2-4519-8D13-CB9CFFD5F81E}" type="slidenum">
              <a:rPr lang="en-US"/>
              <a:pPr>
                <a:defRPr/>
              </a:pPr>
              <a:t>‹#›</a:t>
            </a:fld>
            <a:endParaRPr lang="en-US" dirty="0"/>
          </a:p>
        </p:txBody>
      </p:sp>
    </p:spTree>
    <p:extLst>
      <p:ext uri="{BB962C8B-B14F-4D97-AF65-F5344CB8AC3E}">
        <p14:creationId xmlns:p14="http://schemas.microsoft.com/office/powerpoint/2010/main" val="18071145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7028BFD-9B95-4DAB-9072-776CE8770272}" type="datetime1">
              <a:rPr lang="en-US"/>
              <a:pPr>
                <a:defRPr/>
              </a:pPr>
              <a:t>6/15/2016</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B5AC876D-8247-4334-AF22-1F06F8695AED}" type="slidenum">
              <a:rPr lang="en-US"/>
              <a:pPr>
                <a:defRPr/>
              </a:pPr>
              <a:t>‹#›</a:t>
            </a:fld>
            <a:endParaRPr lang="en-US" dirty="0"/>
          </a:p>
        </p:txBody>
      </p:sp>
    </p:spTree>
    <p:extLst>
      <p:ext uri="{BB962C8B-B14F-4D97-AF65-F5344CB8AC3E}">
        <p14:creationId xmlns:p14="http://schemas.microsoft.com/office/powerpoint/2010/main" val="2247556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A1B3168-2D20-4208-A06C-B942ABD0214A}" type="datetime1">
              <a:rPr lang="en-US"/>
              <a:pPr>
                <a:defRPr/>
              </a:pPr>
              <a:t>6/15/2016</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465DFE86-5D11-4A53-960B-CC46CA97ADB6}" type="slidenum">
              <a:rPr lang="en-US"/>
              <a:pPr>
                <a:defRPr/>
              </a:pPr>
              <a:t>‹#›</a:t>
            </a:fld>
            <a:endParaRPr lang="en-US" dirty="0"/>
          </a:p>
        </p:txBody>
      </p:sp>
    </p:spTree>
    <p:extLst>
      <p:ext uri="{BB962C8B-B14F-4D97-AF65-F5344CB8AC3E}">
        <p14:creationId xmlns:p14="http://schemas.microsoft.com/office/powerpoint/2010/main" val="1843581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4" charset="0"/>
                <a:ea typeface="ＭＳ Ｐゴシック" charset="-128"/>
              </a:defRPr>
            </a:lvl1pPr>
          </a:lstStyle>
          <a:p>
            <a:pPr>
              <a:defRPr/>
            </a:pPr>
            <a:fld id="{E48D049E-70A5-43CC-9ADB-E28D1CD9224F}" type="datetime1">
              <a:rPr lang="en-US"/>
              <a:pPr>
                <a:defRPr/>
              </a:pPr>
              <a:t>6/15/2016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ea typeface="+mn-ea"/>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ea typeface="ＭＳ Ｐゴシック" charset="-128"/>
              </a:defRPr>
            </a:lvl1pPr>
          </a:lstStyle>
          <a:p>
            <a:pPr>
              <a:defRPr/>
            </a:pPr>
            <a:fld id="{A513A13E-D7EB-457B-A864-35757E8BCB76}"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0"/>
          <a:cs typeface="+mj-cs"/>
        </a:defRPr>
      </a:lvl1pPr>
      <a:lvl2pPr algn="ctr" defTabSz="457200" rtl="0" eaLnBrk="0" fontAlgn="base" hangingPunct="0">
        <a:spcBef>
          <a:spcPct val="0"/>
        </a:spcBef>
        <a:spcAft>
          <a:spcPct val="0"/>
        </a:spcAft>
        <a:defRPr sz="4400">
          <a:solidFill>
            <a:schemeClr val="tx1"/>
          </a:solidFill>
          <a:latin typeface="Calibri" pitchFamily="34" charset="0"/>
          <a:ea typeface="ＭＳ Ｐゴシック" charset="0"/>
        </a:defRPr>
      </a:lvl2pPr>
      <a:lvl3pPr algn="ctr" defTabSz="457200" rtl="0" eaLnBrk="0" fontAlgn="base" hangingPunct="0">
        <a:spcBef>
          <a:spcPct val="0"/>
        </a:spcBef>
        <a:spcAft>
          <a:spcPct val="0"/>
        </a:spcAft>
        <a:defRPr sz="4400">
          <a:solidFill>
            <a:schemeClr val="tx1"/>
          </a:solidFill>
          <a:latin typeface="Calibri" pitchFamily="34" charset="0"/>
          <a:ea typeface="ＭＳ Ｐゴシック" charset="0"/>
        </a:defRPr>
      </a:lvl3pPr>
      <a:lvl4pPr algn="ctr" defTabSz="457200" rtl="0" eaLnBrk="0" fontAlgn="base" hangingPunct="0">
        <a:spcBef>
          <a:spcPct val="0"/>
        </a:spcBef>
        <a:spcAft>
          <a:spcPct val="0"/>
        </a:spcAft>
        <a:defRPr sz="4400">
          <a:solidFill>
            <a:schemeClr val="tx1"/>
          </a:solidFill>
          <a:latin typeface="Calibri" pitchFamily="34" charset="0"/>
          <a:ea typeface="ＭＳ Ｐゴシック" charset="0"/>
        </a:defRPr>
      </a:lvl4pPr>
      <a:lvl5pPr algn="ctr" defTabSz="457200" rtl="0" eaLnBrk="0" fontAlgn="base" hangingPunct="0">
        <a:spcBef>
          <a:spcPct val="0"/>
        </a:spcBef>
        <a:spcAft>
          <a:spcPct val="0"/>
        </a:spcAft>
        <a:defRPr sz="4400">
          <a:solidFill>
            <a:schemeClr val="tx1"/>
          </a:solidFill>
          <a:latin typeface="Calibri" pitchFamily="34" charset="0"/>
          <a:ea typeface="ＭＳ Ｐゴシック"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3.jpeg"/><Relationship Id="rId5" Type="http://schemas.openxmlformats.org/officeDocument/2006/relationships/image" Target="../media/image5.pn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401638" y="1755612"/>
            <a:ext cx="8443912" cy="3825887"/>
          </a:xfrm>
        </p:spPr>
        <p:txBody>
          <a:bodyPr/>
          <a:lstStyle/>
          <a:p>
            <a:pPr eaLnBrk="1" hangingPunct="1"/>
            <a:r>
              <a:rPr lang="en-US" sz="3600" b="1" dirty="0" smtClean="0">
                <a:ea typeface="ＭＳ Ｐゴシック" pitchFamily="34" charset="-128"/>
              </a:rPr>
              <a:t>Working Group 6</a:t>
            </a:r>
            <a:r>
              <a:rPr lang="en-US" sz="3600" b="1" dirty="0">
                <a:ea typeface="ＭＳ Ｐゴシック" pitchFamily="34" charset="-128"/>
              </a:rPr>
              <a:t>: Secure Hardware and Software – Security by Design</a:t>
            </a:r>
            <a:r>
              <a:rPr lang="en-US" sz="3600" b="1" dirty="0" smtClean="0">
                <a:ea typeface="ＭＳ Ｐゴシック" pitchFamily="34" charset="-128"/>
              </a:rPr>
              <a:t/>
            </a:r>
            <a:br>
              <a:rPr lang="en-US" sz="3600" b="1" dirty="0" smtClean="0">
                <a:ea typeface="ＭＳ Ｐゴシック" pitchFamily="34" charset="-128"/>
              </a:rPr>
            </a:br>
            <a:r>
              <a:rPr lang="en-US" sz="3600" b="1" dirty="0" smtClean="0">
                <a:ea typeface="ＭＳ Ｐゴシック" pitchFamily="34" charset="-128"/>
              </a:rPr>
              <a:t/>
            </a:r>
            <a:br>
              <a:rPr lang="en-US" sz="3600" b="1" dirty="0" smtClean="0">
                <a:ea typeface="ＭＳ Ｐゴシック" pitchFamily="34" charset="-128"/>
              </a:rPr>
            </a:br>
            <a:r>
              <a:rPr lang="en-US" sz="3600" b="1" i="1" dirty="0" smtClean="0">
                <a:solidFill>
                  <a:srgbClr val="000099"/>
                </a:solidFill>
                <a:ea typeface="ＭＳ Ｐゴシック" pitchFamily="34" charset="-128"/>
              </a:rPr>
              <a:t>Deliverable 2 Status Update</a:t>
            </a:r>
          </a:p>
        </p:txBody>
      </p:sp>
      <p:sp>
        <p:nvSpPr>
          <p:cNvPr id="2051" name="TextBox 5"/>
          <p:cNvSpPr txBox="1">
            <a:spLocks noChangeArrowheads="1"/>
          </p:cNvSpPr>
          <p:nvPr/>
        </p:nvSpPr>
        <p:spPr bwMode="auto">
          <a:xfrm>
            <a:off x="609600" y="5243345"/>
            <a:ext cx="7924800" cy="1692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r>
              <a:rPr lang="en-US" sz="3200" dirty="0" smtClean="0">
                <a:latin typeface="Calibri" pitchFamily="34" charset="0"/>
              </a:rPr>
              <a:t>June 22, 2016</a:t>
            </a:r>
            <a:endParaRPr lang="en-US" sz="3200" dirty="0">
              <a:latin typeface="Calibri" pitchFamily="34" charset="0"/>
            </a:endParaRPr>
          </a:p>
          <a:p>
            <a:pPr eaLnBrk="1" hangingPunct="1"/>
            <a:endParaRPr lang="en-US" dirty="0">
              <a:latin typeface="Calibri" pitchFamily="34" charset="0"/>
            </a:endParaRPr>
          </a:p>
          <a:p>
            <a:pPr eaLnBrk="1" hangingPunct="1"/>
            <a:r>
              <a:rPr lang="en-US" dirty="0" smtClean="0">
                <a:latin typeface="Calibri" pitchFamily="34" charset="0"/>
              </a:rPr>
              <a:t>Joel </a:t>
            </a:r>
            <a:r>
              <a:rPr lang="en-US" dirty="0" err="1" smtClean="0">
                <a:latin typeface="Calibri" pitchFamily="34" charset="0"/>
              </a:rPr>
              <a:t>Molinoff</a:t>
            </a:r>
            <a:r>
              <a:rPr lang="en-US" dirty="0" smtClean="0">
                <a:latin typeface="Calibri" pitchFamily="34" charset="0"/>
              </a:rPr>
              <a:t>, Co-Chair (CBS)	</a:t>
            </a:r>
          </a:p>
          <a:p>
            <a:pPr eaLnBrk="1" hangingPunct="1"/>
            <a:r>
              <a:rPr lang="en-US" dirty="0" smtClean="0">
                <a:latin typeface="Calibri" pitchFamily="34" charset="0"/>
              </a:rPr>
              <a:t>Brian Scarpelli, Co-Chair (ACT | The App Association)</a:t>
            </a:r>
            <a:endParaRPr lang="en-US" dirty="0">
              <a:latin typeface="Calibri" pitchFamily="34" charset="0"/>
            </a:endParaRPr>
          </a:p>
          <a:p>
            <a:pPr eaLnBrk="1" hangingPunct="1"/>
            <a:endParaRPr lang="en-US" dirty="0">
              <a:latin typeface="Calibri" pitchFamily="34" charset="0"/>
            </a:endParaRPr>
          </a:p>
        </p:txBody>
      </p:sp>
      <p:pic>
        <p:nvPicPr>
          <p:cNvPr id="2052"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5275" y="204788"/>
            <a:ext cx="3136900" cy="1917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4" name="Picture 2" descr="https://www.sit.fraunhofer.de/fileadmin/_processed_/csm_CodeScan_schloss_01_ac743d94bd.jpg?_=144611331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66794" y="283950"/>
            <a:ext cx="4248175" cy="206526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DD5A3E25-0842-43EE-901B-BA590748A92E}" type="slidenum">
              <a:rPr lang="en-US" smtClean="0">
                <a:solidFill>
                  <a:srgbClr val="898989"/>
                </a:solidFill>
                <a:latin typeface="Calibri" pitchFamily="34" charset="0"/>
              </a:rPr>
              <a:pPr eaLnBrk="1" hangingPunct="1"/>
              <a:t>2</a:t>
            </a:fld>
            <a:endParaRPr lang="en-US" dirty="0" smtClean="0">
              <a:solidFill>
                <a:srgbClr val="898989"/>
              </a:solidFill>
              <a:latin typeface="Calibri" pitchFamily="34" charset="0"/>
            </a:endParaRPr>
          </a:p>
        </p:txBody>
      </p:sp>
      <p:sp>
        <p:nvSpPr>
          <p:cNvPr id="3075" name="Title 1"/>
          <p:cNvSpPr>
            <a:spLocks noGrp="1"/>
          </p:cNvSpPr>
          <p:nvPr>
            <p:ph type="title"/>
          </p:nvPr>
        </p:nvSpPr>
        <p:spPr/>
        <p:txBody>
          <a:bodyPr/>
          <a:lstStyle/>
          <a:p>
            <a:pPr eaLnBrk="1" hangingPunct="1"/>
            <a:r>
              <a:rPr lang="en-US" dirty="0" smtClean="0">
                <a:ea typeface="ＭＳ Ｐゴシック" pitchFamily="34" charset="-128"/>
              </a:rPr>
              <a:t>WG 6 Objectives</a:t>
            </a:r>
          </a:p>
        </p:txBody>
      </p:sp>
      <p:sp>
        <p:nvSpPr>
          <p:cNvPr id="3076" name="Content Placeholder 2"/>
          <p:cNvSpPr>
            <a:spLocks noGrp="1"/>
          </p:cNvSpPr>
          <p:nvPr>
            <p:ph idx="1"/>
          </p:nvPr>
        </p:nvSpPr>
        <p:spPr>
          <a:xfrm>
            <a:off x="457200" y="1417638"/>
            <a:ext cx="8229600" cy="4899025"/>
          </a:xfrm>
        </p:spPr>
        <p:txBody>
          <a:bodyPr/>
          <a:lstStyle/>
          <a:p>
            <a:pPr eaLnBrk="1" hangingPunct="1">
              <a:spcBef>
                <a:spcPts val="600"/>
              </a:spcBef>
            </a:pPr>
            <a:r>
              <a:rPr lang="en-US" dirty="0" smtClean="0">
                <a:ea typeface="ＭＳ Ｐゴシック" pitchFamily="34" charset="-128"/>
              </a:rPr>
              <a:t>Develop recommendations and best practices </a:t>
            </a:r>
            <a:r>
              <a:rPr lang="en-US" dirty="0"/>
              <a:t>to enhance the security of hardware and software in the core public communications network</a:t>
            </a:r>
            <a:endParaRPr lang="en-US" dirty="0" smtClean="0">
              <a:ea typeface="ＭＳ Ｐゴシック" pitchFamily="34" charset="-128"/>
            </a:endParaRPr>
          </a:p>
          <a:p>
            <a:pPr eaLnBrk="1" hangingPunct="1">
              <a:spcBef>
                <a:spcPts val="600"/>
              </a:spcBef>
            </a:pPr>
            <a:r>
              <a:rPr lang="en-US" dirty="0" smtClean="0">
                <a:ea typeface="ＭＳ Ｐゴシック" pitchFamily="34" charset="-128"/>
              </a:rPr>
              <a:t>Develop voluntary mechanisms to demonstrate success of recommendations/best practices</a:t>
            </a:r>
          </a:p>
          <a:p>
            <a:pPr marL="0" indent="0" eaLnBrk="1" hangingPunct="1">
              <a:spcBef>
                <a:spcPts val="600"/>
              </a:spcBef>
              <a:buFont typeface="Arial" charset="0"/>
              <a:buNone/>
            </a:pPr>
            <a:endParaRPr lang="en-US" sz="1200" dirty="0"/>
          </a:p>
        </p:txBody>
      </p:sp>
      <p:pic>
        <p:nvPicPr>
          <p:cNvPr id="3077"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5586413"/>
            <a:ext cx="1787525" cy="1093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DD5A3E25-0842-43EE-901B-BA590748A92E}" type="slidenum">
              <a:rPr lang="en-US" smtClean="0">
                <a:solidFill>
                  <a:srgbClr val="898989"/>
                </a:solidFill>
                <a:latin typeface="Calibri" pitchFamily="34" charset="0"/>
              </a:rPr>
              <a:pPr eaLnBrk="1" hangingPunct="1"/>
              <a:t>3</a:t>
            </a:fld>
            <a:endParaRPr lang="en-US" dirty="0" smtClean="0">
              <a:solidFill>
                <a:srgbClr val="898989"/>
              </a:solidFill>
              <a:latin typeface="Calibri" pitchFamily="34" charset="0"/>
            </a:endParaRPr>
          </a:p>
        </p:txBody>
      </p:sp>
      <p:sp>
        <p:nvSpPr>
          <p:cNvPr id="3075" name="Title 1"/>
          <p:cNvSpPr>
            <a:spLocks noGrp="1"/>
          </p:cNvSpPr>
          <p:nvPr>
            <p:ph type="title"/>
          </p:nvPr>
        </p:nvSpPr>
        <p:spPr/>
        <p:txBody>
          <a:bodyPr/>
          <a:lstStyle/>
          <a:p>
            <a:pPr eaLnBrk="1" hangingPunct="1"/>
            <a:r>
              <a:rPr lang="en-US" dirty="0" smtClean="0">
                <a:ea typeface="ＭＳ Ｐゴシック" pitchFamily="34" charset="-128"/>
              </a:rPr>
              <a:t>WG 6 </a:t>
            </a:r>
            <a:r>
              <a:rPr lang="en-US" dirty="0">
                <a:ea typeface="ＭＳ Ｐゴシック" pitchFamily="34" charset="-128"/>
              </a:rPr>
              <a:t>Deliverables</a:t>
            </a:r>
          </a:p>
        </p:txBody>
      </p:sp>
      <p:sp>
        <p:nvSpPr>
          <p:cNvPr id="3076" name="Content Placeholder 2"/>
          <p:cNvSpPr>
            <a:spLocks noGrp="1"/>
          </p:cNvSpPr>
          <p:nvPr>
            <p:ph idx="1"/>
          </p:nvPr>
        </p:nvSpPr>
        <p:spPr>
          <a:xfrm>
            <a:off x="457200" y="1241946"/>
            <a:ext cx="8229600" cy="5074717"/>
          </a:xfrm>
        </p:spPr>
        <p:txBody>
          <a:bodyPr/>
          <a:lstStyle/>
          <a:p>
            <a:pPr>
              <a:spcBef>
                <a:spcPts val="600"/>
              </a:spcBef>
            </a:pPr>
            <a:endParaRPr lang="en-US" dirty="0" smtClean="0"/>
          </a:p>
          <a:p>
            <a:pPr>
              <a:spcBef>
                <a:spcPts val="600"/>
              </a:spcBef>
            </a:pPr>
            <a:r>
              <a:rPr lang="en-US" b="1" i="1" dirty="0">
                <a:solidFill>
                  <a:srgbClr val="000099"/>
                </a:solidFill>
              </a:rPr>
              <a:t>March </a:t>
            </a:r>
            <a:r>
              <a:rPr lang="en-US" b="1" i="1" dirty="0" smtClean="0">
                <a:solidFill>
                  <a:srgbClr val="000099"/>
                </a:solidFill>
              </a:rPr>
              <a:t>2016</a:t>
            </a:r>
            <a:r>
              <a:rPr lang="en-US" i="1" dirty="0" smtClean="0">
                <a:solidFill>
                  <a:srgbClr val="000099"/>
                </a:solidFill>
              </a:rPr>
              <a:t> – Security best practices recommendations</a:t>
            </a:r>
          </a:p>
          <a:p>
            <a:pPr>
              <a:spcBef>
                <a:spcPts val="600"/>
              </a:spcBef>
            </a:pPr>
            <a:r>
              <a:rPr lang="en-US" b="1" dirty="0" smtClean="0"/>
              <a:t>September 2016</a:t>
            </a:r>
            <a:r>
              <a:rPr lang="en-US" dirty="0" smtClean="0"/>
              <a:t> – Recommend </a:t>
            </a:r>
            <a:r>
              <a:rPr lang="en-US" dirty="0"/>
              <a:t>voluntary </a:t>
            </a:r>
            <a:r>
              <a:rPr lang="en-US" dirty="0" smtClean="0"/>
              <a:t>attestation framework</a:t>
            </a:r>
            <a:endParaRPr lang="en-US" dirty="0" smtClean="0">
              <a:ea typeface="ＭＳ Ｐゴシック" pitchFamily="34" charset="-128"/>
            </a:endParaRPr>
          </a:p>
        </p:txBody>
      </p:sp>
      <p:pic>
        <p:nvPicPr>
          <p:cNvPr id="3077"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5586413"/>
            <a:ext cx="1787525" cy="1093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2" descr="49 Check Mark Png Free Cliparts That You Can Download To Computer Icon ..."/>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62840" y="2448616"/>
            <a:ext cx="257201" cy="2580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5931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algn="r" eaLnBrk="1" hangingPunct="1"/>
            <a:fld id="{6CAE1DE9-F4EF-468D-9116-DB6A9365EEBE}" type="slidenum">
              <a:rPr lang="en-US" sz="1200">
                <a:solidFill>
                  <a:srgbClr val="898989"/>
                </a:solidFill>
                <a:latin typeface="Calibri" pitchFamily="34" charset="0"/>
              </a:rPr>
              <a:pPr algn="r" eaLnBrk="1" hangingPunct="1"/>
              <a:t>4</a:t>
            </a:fld>
            <a:endParaRPr lang="en-US" sz="1200" dirty="0">
              <a:solidFill>
                <a:srgbClr val="898989"/>
              </a:solidFill>
              <a:latin typeface="Calibri" pitchFamily="34" charset="0"/>
            </a:endParaRPr>
          </a:p>
        </p:txBody>
      </p:sp>
      <p:sp>
        <p:nvSpPr>
          <p:cNvPr id="4099" name="Title 1"/>
          <p:cNvSpPr>
            <a:spLocks noGrp="1"/>
          </p:cNvSpPr>
          <p:nvPr>
            <p:ph type="title" idx="4294967295"/>
          </p:nvPr>
        </p:nvSpPr>
        <p:spPr/>
        <p:txBody>
          <a:bodyPr/>
          <a:lstStyle/>
          <a:p>
            <a:pPr eaLnBrk="1" hangingPunct="1"/>
            <a:r>
              <a:rPr lang="en-US" dirty="0" smtClean="0">
                <a:ea typeface="ＭＳ Ｐゴシック" pitchFamily="34" charset="-128"/>
              </a:rPr>
              <a:t>WG 6 Members</a:t>
            </a:r>
          </a:p>
        </p:txBody>
      </p:sp>
      <p:pic>
        <p:nvPicPr>
          <p:cNvPr id="410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5586413"/>
            <a:ext cx="1787525" cy="1093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5" name="Table 4"/>
          <p:cNvGraphicFramePr>
            <a:graphicFrameLocks noGrp="1"/>
          </p:cNvGraphicFramePr>
          <p:nvPr>
            <p:extLst>
              <p:ext uri="{D42A27DB-BD31-4B8C-83A1-F6EECF244321}">
                <p14:modId xmlns:p14="http://schemas.microsoft.com/office/powerpoint/2010/main" val="2751270373"/>
              </p:ext>
            </p:extLst>
          </p:nvPr>
        </p:nvGraphicFramePr>
        <p:xfrm>
          <a:off x="474308" y="1210299"/>
          <a:ext cx="2620026" cy="4245695"/>
        </p:xfrm>
        <a:graphic>
          <a:graphicData uri="http://schemas.openxmlformats.org/drawingml/2006/table">
            <a:tbl>
              <a:tblPr>
                <a:tableStyleId>{5C22544A-7EE6-4342-B048-85BDC9FD1C3A}</a:tableStyleId>
              </a:tblPr>
              <a:tblGrid>
                <a:gridCol w="500949">
                  <a:extLst>
                    <a:ext uri="{9D8B030D-6E8A-4147-A177-3AD203B41FA5}">
                      <a16:colId xmlns:a16="http://schemas.microsoft.com/office/drawing/2014/main" val="20000"/>
                    </a:ext>
                  </a:extLst>
                </a:gridCol>
                <a:gridCol w="736500">
                  <a:extLst>
                    <a:ext uri="{9D8B030D-6E8A-4147-A177-3AD203B41FA5}">
                      <a16:colId xmlns:a16="http://schemas.microsoft.com/office/drawing/2014/main" val="20001"/>
                    </a:ext>
                  </a:extLst>
                </a:gridCol>
                <a:gridCol w="1382577">
                  <a:extLst>
                    <a:ext uri="{9D8B030D-6E8A-4147-A177-3AD203B41FA5}">
                      <a16:colId xmlns:a16="http://schemas.microsoft.com/office/drawing/2014/main" val="20002"/>
                    </a:ext>
                  </a:extLst>
                </a:gridCol>
              </a:tblGrid>
              <a:tr h="208924">
                <a:tc>
                  <a:txBody>
                    <a:bodyPr/>
                    <a:lstStyle/>
                    <a:p>
                      <a:pPr marL="0" marR="0" algn="ctr">
                        <a:spcBef>
                          <a:spcPts val="0"/>
                        </a:spcBef>
                        <a:spcAft>
                          <a:spcPts val="0"/>
                        </a:spcAft>
                      </a:pPr>
                      <a:r>
                        <a:rPr lang="en-US" sz="900" b="1" dirty="0" smtClean="0">
                          <a:solidFill>
                            <a:schemeClr val="bg1"/>
                          </a:solidFill>
                          <a:effectLst/>
                        </a:rPr>
                        <a:t>FN</a:t>
                      </a:r>
                      <a:endParaRPr lang="en-US" sz="900" b="1" dirty="0">
                        <a:solidFill>
                          <a:schemeClr val="bg1"/>
                        </a:solidFill>
                        <a:effectLst/>
                        <a:latin typeface="Times New Roman" panose="02020603050405020304" pitchFamily="18" charset="0"/>
                        <a:ea typeface="Times New Roman" panose="02020603050405020304" pitchFamily="18" charset="0"/>
                      </a:endParaRPr>
                    </a:p>
                  </a:txBody>
                  <a:tcPr marL="26466" marR="26466" marT="0" marB="0" anchor="ctr">
                    <a:solidFill>
                      <a:schemeClr val="accent1">
                        <a:lumMod val="75000"/>
                      </a:schemeClr>
                    </a:solidFill>
                  </a:tcPr>
                </a:tc>
                <a:tc>
                  <a:txBody>
                    <a:bodyPr/>
                    <a:lstStyle/>
                    <a:p>
                      <a:pPr marL="0" marR="0" algn="ctr">
                        <a:spcBef>
                          <a:spcPts val="0"/>
                        </a:spcBef>
                        <a:spcAft>
                          <a:spcPts val="0"/>
                        </a:spcAft>
                      </a:pPr>
                      <a:r>
                        <a:rPr lang="en-US" sz="900" b="1" dirty="0" smtClean="0">
                          <a:solidFill>
                            <a:schemeClr val="bg1"/>
                          </a:solidFill>
                          <a:effectLst/>
                        </a:rPr>
                        <a:t>LN</a:t>
                      </a:r>
                      <a:endParaRPr lang="en-US" sz="900" b="1" dirty="0">
                        <a:solidFill>
                          <a:schemeClr val="bg1"/>
                        </a:solidFill>
                        <a:effectLst/>
                        <a:latin typeface="Times New Roman" panose="02020603050405020304" pitchFamily="18" charset="0"/>
                        <a:ea typeface="Times New Roman" panose="02020603050405020304" pitchFamily="18" charset="0"/>
                      </a:endParaRPr>
                    </a:p>
                  </a:txBody>
                  <a:tcPr marL="26466" marR="26466" marT="0" marB="0" anchor="ctr">
                    <a:solidFill>
                      <a:schemeClr val="accent1">
                        <a:lumMod val="75000"/>
                      </a:schemeClr>
                    </a:solidFill>
                  </a:tcPr>
                </a:tc>
                <a:tc>
                  <a:txBody>
                    <a:bodyPr/>
                    <a:lstStyle/>
                    <a:p>
                      <a:pPr marL="0" marR="0" algn="ctr">
                        <a:spcBef>
                          <a:spcPts val="0"/>
                        </a:spcBef>
                        <a:spcAft>
                          <a:spcPts val="0"/>
                        </a:spcAft>
                      </a:pPr>
                      <a:r>
                        <a:rPr lang="en-US" sz="900" b="1" dirty="0">
                          <a:solidFill>
                            <a:schemeClr val="bg1"/>
                          </a:solidFill>
                          <a:effectLst/>
                        </a:rPr>
                        <a:t>Organization</a:t>
                      </a:r>
                      <a:endParaRPr lang="en-US" sz="900" b="1" dirty="0">
                        <a:solidFill>
                          <a:schemeClr val="bg1"/>
                        </a:solidFill>
                        <a:effectLst/>
                        <a:latin typeface="Times New Roman" panose="02020603050405020304" pitchFamily="18" charset="0"/>
                        <a:ea typeface="Times New Roman" panose="02020603050405020304" pitchFamily="18" charset="0"/>
                      </a:endParaRPr>
                    </a:p>
                  </a:txBody>
                  <a:tcPr marL="26466" marR="26466" marT="0" marB="0" anchor="ctr">
                    <a:solidFill>
                      <a:schemeClr val="accent1">
                        <a:lumMod val="75000"/>
                      </a:schemeClr>
                    </a:solidFill>
                  </a:tcPr>
                </a:tc>
                <a:extLst>
                  <a:ext uri="{0D108BD9-81ED-4DB2-BD59-A6C34878D82A}">
                    <a16:rowId xmlns:a16="http://schemas.microsoft.com/office/drawing/2014/main" val="10000"/>
                  </a:ext>
                </a:extLst>
              </a:tr>
              <a:tr h="287615">
                <a:tc>
                  <a:txBody>
                    <a:bodyPr/>
                    <a:lstStyle/>
                    <a:p>
                      <a:pPr marL="0" marR="0">
                        <a:spcBef>
                          <a:spcPts val="0"/>
                        </a:spcBef>
                        <a:spcAft>
                          <a:spcPts val="0"/>
                        </a:spcAft>
                      </a:pPr>
                      <a:r>
                        <a:rPr lang="en-US" sz="900" dirty="0">
                          <a:effectLst/>
                        </a:rPr>
                        <a:t>Joel</a:t>
                      </a:r>
                      <a:endParaRPr lang="en-US" sz="900" dirty="0">
                        <a:effectLst/>
                        <a:latin typeface="Times New Roman" panose="02020603050405020304" pitchFamily="18" charset="0"/>
                        <a:ea typeface="Times New Roman" panose="02020603050405020304" pitchFamily="18" charset="0"/>
                      </a:endParaRPr>
                    </a:p>
                  </a:txBody>
                  <a:tcPr marL="26466" marR="26466" marT="0" marB="0" anchor="ctr"/>
                </a:tc>
                <a:tc>
                  <a:txBody>
                    <a:bodyPr/>
                    <a:lstStyle/>
                    <a:p>
                      <a:pPr marL="0" marR="0">
                        <a:spcBef>
                          <a:spcPts val="0"/>
                        </a:spcBef>
                        <a:spcAft>
                          <a:spcPts val="0"/>
                        </a:spcAft>
                      </a:pPr>
                      <a:r>
                        <a:rPr lang="en-US" sz="900" dirty="0">
                          <a:effectLst/>
                        </a:rPr>
                        <a:t>Molinoff</a:t>
                      </a:r>
                      <a:endParaRPr lang="en-US" sz="900" dirty="0">
                        <a:effectLst/>
                        <a:latin typeface="Times New Roman" panose="02020603050405020304" pitchFamily="18" charset="0"/>
                        <a:ea typeface="Times New Roman" panose="02020603050405020304" pitchFamily="18" charset="0"/>
                      </a:endParaRPr>
                    </a:p>
                  </a:txBody>
                  <a:tcPr marL="26466" marR="26466" marT="0" marB="0" anchor="ctr"/>
                </a:tc>
                <a:tc>
                  <a:txBody>
                    <a:bodyPr/>
                    <a:lstStyle/>
                    <a:p>
                      <a:pPr marL="0" marR="0">
                        <a:spcBef>
                          <a:spcPts val="0"/>
                        </a:spcBef>
                        <a:spcAft>
                          <a:spcPts val="0"/>
                        </a:spcAft>
                      </a:pPr>
                      <a:r>
                        <a:rPr lang="en-US" sz="900" b="1" dirty="0">
                          <a:effectLst/>
                        </a:rPr>
                        <a:t>CBS (Working Group 6 Co-Chair)</a:t>
                      </a:r>
                      <a:endParaRPr lang="en-US" sz="900" b="1" dirty="0">
                        <a:effectLst/>
                        <a:latin typeface="Times New Roman" panose="02020603050405020304" pitchFamily="18" charset="0"/>
                        <a:ea typeface="Times New Roman" panose="02020603050405020304" pitchFamily="18" charset="0"/>
                      </a:endParaRPr>
                    </a:p>
                  </a:txBody>
                  <a:tcPr marL="26466" marR="26466" marT="0" marB="0" anchor="ctr"/>
                </a:tc>
                <a:extLst>
                  <a:ext uri="{0D108BD9-81ED-4DB2-BD59-A6C34878D82A}">
                    <a16:rowId xmlns:a16="http://schemas.microsoft.com/office/drawing/2014/main" val="10001"/>
                  </a:ext>
                </a:extLst>
              </a:tr>
              <a:tr h="417847">
                <a:tc>
                  <a:txBody>
                    <a:bodyPr/>
                    <a:lstStyle/>
                    <a:p>
                      <a:pPr marL="0" marR="0">
                        <a:spcBef>
                          <a:spcPts val="0"/>
                        </a:spcBef>
                        <a:spcAft>
                          <a:spcPts val="0"/>
                        </a:spcAft>
                      </a:pPr>
                      <a:r>
                        <a:rPr lang="en-US" sz="900">
                          <a:effectLst/>
                        </a:rPr>
                        <a:t>Brian</a:t>
                      </a:r>
                      <a:endParaRPr lang="en-US" sz="900">
                        <a:effectLst/>
                        <a:latin typeface="Times New Roman" panose="02020603050405020304" pitchFamily="18" charset="0"/>
                        <a:ea typeface="Times New Roman" panose="02020603050405020304" pitchFamily="18" charset="0"/>
                      </a:endParaRPr>
                    </a:p>
                  </a:txBody>
                  <a:tcPr marL="26466" marR="26466" marT="0" marB="0" anchor="ctr"/>
                </a:tc>
                <a:tc>
                  <a:txBody>
                    <a:bodyPr/>
                    <a:lstStyle/>
                    <a:p>
                      <a:pPr marL="0" marR="0">
                        <a:spcBef>
                          <a:spcPts val="0"/>
                        </a:spcBef>
                        <a:spcAft>
                          <a:spcPts val="0"/>
                        </a:spcAft>
                      </a:pPr>
                      <a:r>
                        <a:rPr lang="en-US" sz="900">
                          <a:effectLst/>
                        </a:rPr>
                        <a:t>Scarpelli</a:t>
                      </a:r>
                      <a:endParaRPr lang="en-US" sz="900">
                        <a:effectLst/>
                        <a:latin typeface="Times New Roman" panose="02020603050405020304" pitchFamily="18" charset="0"/>
                        <a:ea typeface="Times New Roman" panose="02020603050405020304" pitchFamily="18" charset="0"/>
                      </a:endParaRPr>
                    </a:p>
                  </a:txBody>
                  <a:tcPr marL="26466" marR="26466" marT="0" marB="0" anchor="ctr"/>
                </a:tc>
                <a:tc>
                  <a:txBody>
                    <a:bodyPr/>
                    <a:lstStyle/>
                    <a:p>
                      <a:pPr marL="0" marR="0">
                        <a:spcBef>
                          <a:spcPts val="0"/>
                        </a:spcBef>
                        <a:spcAft>
                          <a:spcPts val="0"/>
                        </a:spcAft>
                      </a:pPr>
                      <a:r>
                        <a:rPr lang="en-US" sz="900" b="1" dirty="0">
                          <a:effectLst/>
                        </a:rPr>
                        <a:t>ACT | The App Association (Working Group 6 Co-Chair)</a:t>
                      </a:r>
                      <a:endParaRPr lang="en-US" sz="900" b="1" dirty="0">
                        <a:effectLst/>
                        <a:latin typeface="Times New Roman" panose="02020603050405020304" pitchFamily="18" charset="0"/>
                        <a:ea typeface="Times New Roman" panose="02020603050405020304" pitchFamily="18" charset="0"/>
                      </a:endParaRPr>
                    </a:p>
                  </a:txBody>
                  <a:tcPr marL="26466" marR="26466" marT="0" marB="0" anchor="ctr"/>
                </a:tc>
                <a:extLst>
                  <a:ext uri="{0D108BD9-81ED-4DB2-BD59-A6C34878D82A}">
                    <a16:rowId xmlns:a16="http://schemas.microsoft.com/office/drawing/2014/main" val="10002"/>
                  </a:ext>
                </a:extLst>
              </a:tr>
              <a:tr h="241212">
                <a:tc>
                  <a:txBody>
                    <a:bodyPr/>
                    <a:lstStyle/>
                    <a:p>
                      <a:pPr marL="0" marR="0">
                        <a:spcBef>
                          <a:spcPts val="0"/>
                        </a:spcBef>
                        <a:spcAft>
                          <a:spcPts val="0"/>
                        </a:spcAft>
                      </a:pPr>
                      <a:r>
                        <a:rPr lang="en-US" sz="900">
                          <a:effectLst/>
                        </a:rPr>
                        <a:t>Steven</a:t>
                      </a:r>
                      <a:endParaRPr lang="en-US" sz="900">
                        <a:effectLst/>
                        <a:latin typeface="Times New Roman" panose="02020603050405020304" pitchFamily="18" charset="0"/>
                        <a:ea typeface="Times New Roman" panose="02020603050405020304" pitchFamily="18" charset="0"/>
                      </a:endParaRPr>
                    </a:p>
                  </a:txBody>
                  <a:tcPr marL="26466" marR="26466" marT="0" marB="0" anchor="ctr"/>
                </a:tc>
                <a:tc>
                  <a:txBody>
                    <a:bodyPr/>
                    <a:lstStyle/>
                    <a:p>
                      <a:pPr marL="0" marR="0">
                        <a:spcBef>
                          <a:spcPts val="0"/>
                        </a:spcBef>
                        <a:spcAft>
                          <a:spcPts val="0"/>
                        </a:spcAft>
                      </a:pPr>
                      <a:r>
                        <a:rPr lang="en-US" sz="900">
                          <a:effectLst/>
                        </a:rPr>
                        <a:t>McKinnon</a:t>
                      </a:r>
                      <a:endParaRPr lang="en-US" sz="900">
                        <a:effectLst/>
                        <a:latin typeface="Times New Roman" panose="02020603050405020304" pitchFamily="18" charset="0"/>
                        <a:ea typeface="Times New Roman" panose="02020603050405020304" pitchFamily="18" charset="0"/>
                      </a:endParaRPr>
                    </a:p>
                  </a:txBody>
                  <a:tcPr marL="26466" marR="26466" marT="0" marB="0" anchor="ctr"/>
                </a:tc>
                <a:tc rowSpan="2">
                  <a:txBody>
                    <a:bodyPr/>
                    <a:lstStyle/>
                    <a:p>
                      <a:pPr marL="0" marR="0">
                        <a:spcBef>
                          <a:spcPts val="0"/>
                        </a:spcBef>
                        <a:spcAft>
                          <a:spcPts val="0"/>
                        </a:spcAft>
                      </a:pPr>
                      <a:r>
                        <a:rPr lang="en-US" sz="900" b="1" dirty="0" smtClean="0">
                          <a:effectLst/>
                        </a:rPr>
                        <a:t>FCC </a:t>
                      </a:r>
                      <a:r>
                        <a:rPr lang="en-US" sz="900" b="1" dirty="0">
                          <a:effectLst/>
                        </a:rPr>
                        <a:t>(Working Group 6 Liaisons)</a:t>
                      </a:r>
                      <a:endParaRPr lang="en-US" sz="900" b="1" dirty="0">
                        <a:effectLst/>
                        <a:latin typeface="Times New Roman" panose="02020603050405020304" pitchFamily="18" charset="0"/>
                        <a:ea typeface="Times New Roman" panose="02020603050405020304" pitchFamily="18" charset="0"/>
                      </a:endParaRPr>
                    </a:p>
                  </a:txBody>
                  <a:tcPr marL="26466" marR="26466" marT="0" marB="0" anchor="ctr"/>
                </a:tc>
                <a:extLst>
                  <a:ext uri="{0D108BD9-81ED-4DB2-BD59-A6C34878D82A}">
                    <a16:rowId xmlns:a16="http://schemas.microsoft.com/office/drawing/2014/main" val="10003"/>
                  </a:ext>
                </a:extLst>
              </a:tr>
              <a:tr h="165162">
                <a:tc>
                  <a:txBody>
                    <a:bodyPr/>
                    <a:lstStyle/>
                    <a:p>
                      <a:pPr marL="0" marR="0">
                        <a:spcBef>
                          <a:spcPts val="0"/>
                        </a:spcBef>
                        <a:spcAft>
                          <a:spcPts val="0"/>
                        </a:spcAft>
                      </a:pPr>
                      <a:r>
                        <a:rPr lang="en-US" sz="900">
                          <a:effectLst/>
                        </a:rPr>
                        <a:t>Emily</a:t>
                      </a:r>
                      <a:endParaRPr lang="en-US" sz="900">
                        <a:effectLst/>
                        <a:latin typeface="Times New Roman" panose="02020603050405020304" pitchFamily="18" charset="0"/>
                        <a:ea typeface="Times New Roman" panose="02020603050405020304" pitchFamily="18" charset="0"/>
                      </a:endParaRPr>
                    </a:p>
                  </a:txBody>
                  <a:tcPr marL="26466" marR="26466" marT="0" marB="0" anchor="ctr"/>
                </a:tc>
                <a:tc>
                  <a:txBody>
                    <a:bodyPr/>
                    <a:lstStyle/>
                    <a:p>
                      <a:pPr marL="0" marR="0">
                        <a:spcBef>
                          <a:spcPts val="0"/>
                        </a:spcBef>
                        <a:spcAft>
                          <a:spcPts val="0"/>
                        </a:spcAft>
                      </a:pPr>
                      <a:r>
                        <a:rPr lang="en-US" sz="900" dirty="0">
                          <a:effectLst/>
                        </a:rPr>
                        <a:t>Talaga</a:t>
                      </a:r>
                      <a:endParaRPr lang="en-US" sz="900" dirty="0">
                        <a:effectLst/>
                        <a:latin typeface="Times New Roman" panose="02020603050405020304" pitchFamily="18" charset="0"/>
                        <a:ea typeface="Times New Roman" panose="02020603050405020304" pitchFamily="18" charset="0"/>
                      </a:endParaRPr>
                    </a:p>
                  </a:txBody>
                  <a:tcPr marL="26466" marR="26466" marT="0" marB="0" anchor="ctr"/>
                </a:tc>
                <a:tc vMerge="1">
                  <a:txBody>
                    <a:bodyPr/>
                    <a:lstStyle/>
                    <a:p>
                      <a:endParaRPr lang="en-US"/>
                    </a:p>
                  </a:txBody>
                  <a:tcPr/>
                </a:tc>
                <a:extLst>
                  <a:ext uri="{0D108BD9-81ED-4DB2-BD59-A6C34878D82A}">
                    <a16:rowId xmlns:a16="http://schemas.microsoft.com/office/drawing/2014/main" val="10004"/>
                  </a:ext>
                </a:extLst>
              </a:tr>
              <a:tr h="208924">
                <a:tc>
                  <a:txBody>
                    <a:bodyPr/>
                    <a:lstStyle/>
                    <a:p>
                      <a:pPr marL="0" marR="0">
                        <a:spcBef>
                          <a:spcPts val="0"/>
                        </a:spcBef>
                        <a:spcAft>
                          <a:spcPts val="0"/>
                        </a:spcAft>
                      </a:pPr>
                      <a:r>
                        <a:rPr lang="en-US" sz="900">
                          <a:effectLst/>
                        </a:rPr>
                        <a:t>Andy</a:t>
                      </a:r>
                      <a:endParaRPr lang="en-US" sz="900">
                        <a:effectLst/>
                        <a:latin typeface="Times New Roman" panose="02020603050405020304" pitchFamily="18" charset="0"/>
                        <a:ea typeface="Times New Roman" panose="02020603050405020304" pitchFamily="18" charset="0"/>
                      </a:endParaRPr>
                    </a:p>
                  </a:txBody>
                  <a:tcPr marL="26466" marR="26466" marT="0" marB="0" anchor="ctr"/>
                </a:tc>
                <a:tc>
                  <a:txBody>
                    <a:bodyPr/>
                    <a:lstStyle/>
                    <a:p>
                      <a:pPr marL="0" marR="0">
                        <a:spcBef>
                          <a:spcPts val="0"/>
                        </a:spcBef>
                        <a:spcAft>
                          <a:spcPts val="0"/>
                        </a:spcAft>
                      </a:pPr>
                      <a:r>
                        <a:rPr lang="en-US" sz="900">
                          <a:effectLst/>
                        </a:rPr>
                        <a:t>Ellis</a:t>
                      </a:r>
                      <a:endParaRPr lang="en-US" sz="900">
                        <a:effectLst/>
                        <a:latin typeface="Times New Roman" panose="02020603050405020304" pitchFamily="18" charset="0"/>
                        <a:ea typeface="Times New Roman" panose="02020603050405020304" pitchFamily="18" charset="0"/>
                      </a:endParaRPr>
                    </a:p>
                  </a:txBody>
                  <a:tcPr marL="26466" marR="26466" marT="0" marB="0" anchor="ctr"/>
                </a:tc>
                <a:tc rowSpan="2">
                  <a:txBody>
                    <a:bodyPr/>
                    <a:lstStyle/>
                    <a:p>
                      <a:pPr marL="0" marR="0">
                        <a:spcBef>
                          <a:spcPts val="0"/>
                        </a:spcBef>
                        <a:spcAft>
                          <a:spcPts val="0"/>
                        </a:spcAft>
                      </a:pPr>
                      <a:r>
                        <a:rPr lang="en-US" sz="900" b="1" dirty="0">
                          <a:effectLst/>
                        </a:rPr>
                        <a:t>Akamai</a:t>
                      </a:r>
                      <a:endParaRPr lang="en-US" sz="900" b="1" dirty="0">
                        <a:effectLst/>
                        <a:latin typeface="Times New Roman" panose="02020603050405020304" pitchFamily="18" charset="0"/>
                        <a:ea typeface="Times New Roman" panose="02020603050405020304" pitchFamily="18" charset="0"/>
                      </a:endParaRPr>
                    </a:p>
                  </a:txBody>
                  <a:tcPr marL="26466" marR="26466" marT="0" marB="0" anchor="ctr"/>
                </a:tc>
                <a:extLst>
                  <a:ext uri="{0D108BD9-81ED-4DB2-BD59-A6C34878D82A}">
                    <a16:rowId xmlns:a16="http://schemas.microsoft.com/office/drawing/2014/main" val="10005"/>
                  </a:ext>
                </a:extLst>
              </a:tr>
              <a:tr h="208924">
                <a:tc>
                  <a:txBody>
                    <a:bodyPr/>
                    <a:lstStyle/>
                    <a:p>
                      <a:pPr marL="0" marR="0">
                        <a:spcBef>
                          <a:spcPts val="0"/>
                        </a:spcBef>
                        <a:spcAft>
                          <a:spcPts val="0"/>
                        </a:spcAft>
                      </a:pPr>
                      <a:r>
                        <a:rPr lang="en-US" sz="900">
                          <a:effectLst/>
                        </a:rPr>
                        <a:t>Michael</a:t>
                      </a:r>
                      <a:endParaRPr lang="en-US" sz="900">
                        <a:effectLst/>
                        <a:latin typeface="Times New Roman" panose="02020603050405020304" pitchFamily="18" charset="0"/>
                        <a:ea typeface="Times New Roman" panose="02020603050405020304" pitchFamily="18" charset="0"/>
                      </a:endParaRPr>
                    </a:p>
                  </a:txBody>
                  <a:tcPr marL="26466" marR="26466" marT="0" marB="0" anchor="ctr"/>
                </a:tc>
                <a:tc>
                  <a:txBody>
                    <a:bodyPr/>
                    <a:lstStyle/>
                    <a:p>
                      <a:pPr marL="0" marR="0">
                        <a:spcBef>
                          <a:spcPts val="0"/>
                        </a:spcBef>
                        <a:spcAft>
                          <a:spcPts val="0"/>
                        </a:spcAft>
                      </a:pPr>
                      <a:r>
                        <a:rPr lang="en-US" sz="900">
                          <a:effectLst/>
                        </a:rPr>
                        <a:t>Stone</a:t>
                      </a:r>
                      <a:endParaRPr lang="en-US" sz="900">
                        <a:effectLst/>
                        <a:latin typeface="Times New Roman" panose="02020603050405020304" pitchFamily="18" charset="0"/>
                        <a:ea typeface="Times New Roman" panose="02020603050405020304" pitchFamily="18" charset="0"/>
                      </a:endParaRPr>
                    </a:p>
                  </a:txBody>
                  <a:tcPr marL="26466" marR="26466" marT="0" marB="0" anchor="ctr"/>
                </a:tc>
                <a:tc vMerge="1">
                  <a:txBody>
                    <a:bodyPr/>
                    <a:lstStyle/>
                    <a:p>
                      <a:endParaRPr lang="en-US"/>
                    </a:p>
                  </a:txBody>
                  <a:tcPr/>
                </a:tc>
                <a:extLst>
                  <a:ext uri="{0D108BD9-81ED-4DB2-BD59-A6C34878D82A}">
                    <a16:rowId xmlns:a16="http://schemas.microsoft.com/office/drawing/2014/main" val="10006"/>
                  </a:ext>
                </a:extLst>
              </a:tr>
              <a:tr h="208924">
                <a:tc>
                  <a:txBody>
                    <a:bodyPr/>
                    <a:lstStyle/>
                    <a:p>
                      <a:pPr marL="0" marR="0">
                        <a:spcBef>
                          <a:spcPts val="0"/>
                        </a:spcBef>
                        <a:spcAft>
                          <a:spcPts val="0"/>
                        </a:spcAft>
                      </a:pPr>
                      <a:r>
                        <a:rPr lang="en-US" sz="900" dirty="0">
                          <a:effectLst/>
                        </a:rPr>
                        <a:t>Chris</a:t>
                      </a:r>
                      <a:endParaRPr lang="en-US" sz="900" dirty="0">
                        <a:effectLst/>
                        <a:latin typeface="Times New Roman" panose="02020603050405020304" pitchFamily="18" charset="0"/>
                        <a:ea typeface="Times New Roman" panose="02020603050405020304" pitchFamily="18" charset="0"/>
                      </a:endParaRPr>
                    </a:p>
                  </a:txBody>
                  <a:tcPr marL="26466" marR="26466" marT="0" marB="0" anchor="ctr"/>
                </a:tc>
                <a:tc>
                  <a:txBody>
                    <a:bodyPr/>
                    <a:lstStyle/>
                    <a:p>
                      <a:pPr marL="0" marR="0">
                        <a:spcBef>
                          <a:spcPts val="0"/>
                        </a:spcBef>
                        <a:spcAft>
                          <a:spcPts val="0"/>
                        </a:spcAft>
                      </a:pPr>
                      <a:r>
                        <a:rPr lang="en-US" sz="900">
                          <a:effectLst/>
                        </a:rPr>
                        <a:t>Boyer</a:t>
                      </a:r>
                      <a:endParaRPr lang="en-US" sz="900">
                        <a:effectLst/>
                        <a:latin typeface="Times New Roman" panose="02020603050405020304" pitchFamily="18" charset="0"/>
                        <a:ea typeface="Times New Roman" panose="02020603050405020304" pitchFamily="18" charset="0"/>
                      </a:endParaRPr>
                    </a:p>
                  </a:txBody>
                  <a:tcPr marL="26466" marR="26466" marT="0" marB="0" anchor="ctr"/>
                </a:tc>
                <a:tc>
                  <a:txBody>
                    <a:bodyPr/>
                    <a:lstStyle/>
                    <a:p>
                      <a:pPr marL="0" marR="0">
                        <a:spcBef>
                          <a:spcPts val="0"/>
                        </a:spcBef>
                        <a:spcAft>
                          <a:spcPts val="0"/>
                        </a:spcAft>
                      </a:pPr>
                      <a:r>
                        <a:rPr lang="en-US" sz="900" b="1" dirty="0">
                          <a:effectLst/>
                        </a:rPr>
                        <a:t>AT&amp;T</a:t>
                      </a:r>
                      <a:endParaRPr lang="en-US" sz="900" b="1" dirty="0">
                        <a:effectLst/>
                        <a:latin typeface="Times New Roman" panose="02020603050405020304" pitchFamily="18" charset="0"/>
                        <a:ea typeface="Times New Roman" panose="02020603050405020304" pitchFamily="18" charset="0"/>
                      </a:endParaRPr>
                    </a:p>
                  </a:txBody>
                  <a:tcPr marL="26466" marR="26466" marT="0" marB="0" anchor="ctr"/>
                </a:tc>
                <a:extLst>
                  <a:ext uri="{0D108BD9-81ED-4DB2-BD59-A6C34878D82A}">
                    <a16:rowId xmlns:a16="http://schemas.microsoft.com/office/drawing/2014/main" val="10007"/>
                  </a:ext>
                </a:extLst>
              </a:tr>
              <a:tr h="208924">
                <a:tc>
                  <a:txBody>
                    <a:bodyPr/>
                    <a:lstStyle/>
                    <a:p>
                      <a:pPr marL="0" marR="0">
                        <a:spcBef>
                          <a:spcPts val="0"/>
                        </a:spcBef>
                        <a:spcAft>
                          <a:spcPts val="0"/>
                        </a:spcAft>
                      </a:pPr>
                      <a:r>
                        <a:rPr lang="en-US" sz="900">
                          <a:effectLst/>
                        </a:rPr>
                        <a:t>Brian</a:t>
                      </a:r>
                      <a:endParaRPr lang="en-US" sz="900">
                        <a:effectLst/>
                        <a:latin typeface="Times New Roman" panose="02020603050405020304" pitchFamily="18" charset="0"/>
                        <a:ea typeface="Times New Roman" panose="02020603050405020304" pitchFamily="18" charset="0"/>
                      </a:endParaRPr>
                    </a:p>
                  </a:txBody>
                  <a:tcPr marL="26466" marR="26466" marT="0" marB="0" anchor="ctr"/>
                </a:tc>
                <a:tc>
                  <a:txBody>
                    <a:bodyPr/>
                    <a:lstStyle/>
                    <a:p>
                      <a:pPr marL="0" marR="0">
                        <a:spcBef>
                          <a:spcPts val="0"/>
                        </a:spcBef>
                        <a:spcAft>
                          <a:spcPts val="0"/>
                        </a:spcAft>
                      </a:pPr>
                      <a:r>
                        <a:rPr lang="en-US" sz="900">
                          <a:effectLst/>
                        </a:rPr>
                        <a:t>Daly</a:t>
                      </a:r>
                      <a:endParaRPr lang="en-US" sz="900">
                        <a:effectLst/>
                        <a:latin typeface="Times New Roman" panose="02020603050405020304" pitchFamily="18" charset="0"/>
                        <a:ea typeface="Times New Roman" panose="02020603050405020304" pitchFamily="18" charset="0"/>
                      </a:endParaRPr>
                    </a:p>
                  </a:txBody>
                  <a:tcPr marL="26466" marR="26466" marT="0" marB="0" anchor="ctr"/>
                </a:tc>
                <a:tc rowSpan="2">
                  <a:txBody>
                    <a:bodyPr/>
                    <a:lstStyle/>
                    <a:p>
                      <a:pPr marL="0" marR="0">
                        <a:spcBef>
                          <a:spcPts val="0"/>
                        </a:spcBef>
                        <a:spcAft>
                          <a:spcPts val="0"/>
                        </a:spcAft>
                      </a:pPr>
                      <a:r>
                        <a:rPr lang="en-US" sz="900" b="1" dirty="0">
                          <a:effectLst/>
                        </a:rPr>
                        <a:t>ATIS (AT&amp;T)</a:t>
                      </a:r>
                    </a:p>
                    <a:p>
                      <a:pPr marL="0" marR="0">
                        <a:spcBef>
                          <a:spcPts val="0"/>
                        </a:spcBef>
                        <a:spcAft>
                          <a:spcPts val="0"/>
                        </a:spcAft>
                      </a:pPr>
                      <a:r>
                        <a:rPr lang="en-US" sz="900" b="1" dirty="0">
                          <a:effectLst/>
                        </a:rPr>
                        <a:t>           (Cisco)</a:t>
                      </a:r>
                      <a:endParaRPr lang="en-US" sz="900" b="1" dirty="0">
                        <a:effectLst/>
                        <a:latin typeface="Times New Roman" panose="02020603050405020304" pitchFamily="18" charset="0"/>
                        <a:ea typeface="Times New Roman" panose="02020603050405020304" pitchFamily="18" charset="0"/>
                      </a:endParaRPr>
                    </a:p>
                  </a:txBody>
                  <a:tcPr marL="26466" marR="26466" marT="0" marB="0" anchor="ctr"/>
                </a:tc>
                <a:extLst>
                  <a:ext uri="{0D108BD9-81ED-4DB2-BD59-A6C34878D82A}">
                    <a16:rowId xmlns:a16="http://schemas.microsoft.com/office/drawing/2014/main" val="10008"/>
                  </a:ext>
                </a:extLst>
              </a:tr>
              <a:tr h="208924">
                <a:tc>
                  <a:txBody>
                    <a:bodyPr/>
                    <a:lstStyle/>
                    <a:p>
                      <a:pPr marL="0" marR="0">
                        <a:spcBef>
                          <a:spcPts val="0"/>
                        </a:spcBef>
                        <a:spcAft>
                          <a:spcPts val="0"/>
                        </a:spcAft>
                      </a:pPr>
                      <a:r>
                        <a:rPr lang="en-US" sz="900">
                          <a:effectLst/>
                        </a:rPr>
                        <a:t>Mike</a:t>
                      </a:r>
                      <a:endParaRPr lang="en-US" sz="900">
                        <a:effectLst/>
                        <a:latin typeface="Times New Roman" panose="02020603050405020304" pitchFamily="18" charset="0"/>
                        <a:ea typeface="Times New Roman" panose="02020603050405020304" pitchFamily="18" charset="0"/>
                      </a:endParaRPr>
                    </a:p>
                  </a:txBody>
                  <a:tcPr marL="26466" marR="26466" marT="0" marB="0" anchor="ctr"/>
                </a:tc>
                <a:tc>
                  <a:txBody>
                    <a:bodyPr/>
                    <a:lstStyle/>
                    <a:p>
                      <a:pPr marL="0" marR="0">
                        <a:spcBef>
                          <a:spcPts val="0"/>
                        </a:spcBef>
                        <a:spcAft>
                          <a:spcPts val="0"/>
                        </a:spcAft>
                      </a:pPr>
                      <a:r>
                        <a:rPr lang="en-US" sz="900">
                          <a:effectLst/>
                        </a:rPr>
                        <a:t>Geller</a:t>
                      </a:r>
                      <a:endParaRPr lang="en-US" sz="900">
                        <a:effectLst/>
                        <a:latin typeface="Times New Roman" panose="02020603050405020304" pitchFamily="18" charset="0"/>
                        <a:ea typeface="Times New Roman" panose="02020603050405020304" pitchFamily="18" charset="0"/>
                      </a:endParaRPr>
                    </a:p>
                  </a:txBody>
                  <a:tcPr marL="26466" marR="26466" marT="0" marB="0" anchor="ctr"/>
                </a:tc>
                <a:tc vMerge="1">
                  <a:txBody>
                    <a:bodyPr/>
                    <a:lstStyle/>
                    <a:p>
                      <a:endParaRPr lang="en-US"/>
                    </a:p>
                  </a:txBody>
                  <a:tcPr/>
                </a:tc>
                <a:extLst>
                  <a:ext uri="{0D108BD9-81ED-4DB2-BD59-A6C34878D82A}">
                    <a16:rowId xmlns:a16="http://schemas.microsoft.com/office/drawing/2014/main" val="10009"/>
                  </a:ext>
                </a:extLst>
              </a:tr>
              <a:tr h="208924">
                <a:tc>
                  <a:txBody>
                    <a:bodyPr/>
                    <a:lstStyle/>
                    <a:p>
                      <a:pPr marL="0" marR="0">
                        <a:spcBef>
                          <a:spcPts val="0"/>
                        </a:spcBef>
                        <a:spcAft>
                          <a:spcPts val="0"/>
                        </a:spcAft>
                      </a:pPr>
                      <a:r>
                        <a:rPr lang="en-US" sz="900">
                          <a:effectLst/>
                        </a:rPr>
                        <a:t>Jamie</a:t>
                      </a:r>
                      <a:endParaRPr lang="en-US" sz="900">
                        <a:effectLst/>
                        <a:latin typeface="Times New Roman" panose="02020603050405020304" pitchFamily="18" charset="0"/>
                        <a:ea typeface="Times New Roman" panose="02020603050405020304" pitchFamily="18" charset="0"/>
                      </a:endParaRPr>
                    </a:p>
                  </a:txBody>
                  <a:tcPr marL="26466" marR="26466" marT="0" marB="0" anchor="ctr"/>
                </a:tc>
                <a:tc>
                  <a:txBody>
                    <a:bodyPr/>
                    <a:lstStyle/>
                    <a:p>
                      <a:pPr marL="0" marR="0">
                        <a:spcBef>
                          <a:spcPts val="0"/>
                        </a:spcBef>
                        <a:spcAft>
                          <a:spcPts val="0"/>
                        </a:spcAft>
                      </a:pPr>
                      <a:r>
                        <a:rPr lang="en-US" sz="900">
                          <a:effectLst/>
                        </a:rPr>
                        <a:t>Brown</a:t>
                      </a:r>
                      <a:endParaRPr lang="en-US" sz="900">
                        <a:effectLst/>
                        <a:latin typeface="Times New Roman" panose="02020603050405020304" pitchFamily="18" charset="0"/>
                        <a:ea typeface="Times New Roman" panose="02020603050405020304" pitchFamily="18" charset="0"/>
                      </a:endParaRPr>
                    </a:p>
                  </a:txBody>
                  <a:tcPr marL="26466" marR="26466" marT="0" marB="0" anchor="ctr"/>
                </a:tc>
                <a:tc>
                  <a:txBody>
                    <a:bodyPr/>
                    <a:lstStyle/>
                    <a:p>
                      <a:pPr marL="0" marR="0">
                        <a:spcBef>
                          <a:spcPts val="0"/>
                        </a:spcBef>
                        <a:spcAft>
                          <a:spcPts val="0"/>
                        </a:spcAft>
                      </a:pPr>
                      <a:r>
                        <a:rPr lang="en-US" sz="900" b="1" dirty="0">
                          <a:effectLst/>
                        </a:rPr>
                        <a:t>CA Technologies</a:t>
                      </a:r>
                      <a:endParaRPr lang="en-US" sz="900" b="1" dirty="0">
                        <a:effectLst/>
                        <a:latin typeface="Times New Roman" panose="02020603050405020304" pitchFamily="18" charset="0"/>
                        <a:ea typeface="Times New Roman" panose="02020603050405020304" pitchFamily="18" charset="0"/>
                      </a:endParaRPr>
                    </a:p>
                  </a:txBody>
                  <a:tcPr marL="26466" marR="26466" marT="0" marB="0" anchor="ctr"/>
                </a:tc>
                <a:extLst>
                  <a:ext uri="{0D108BD9-81ED-4DB2-BD59-A6C34878D82A}">
                    <a16:rowId xmlns:a16="http://schemas.microsoft.com/office/drawing/2014/main" val="10010"/>
                  </a:ext>
                </a:extLst>
              </a:tr>
              <a:tr h="208924">
                <a:tc>
                  <a:txBody>
                    <a:bodyPr/>
                    <a:lstStyle/>
                    <a:p>
                      <a:pPr marL="0" marR="0">
                        <a:spcBef>
                          <a:spcPts val="0"/>
                        </a:spcBef>
                        <a:spcAft>
                          <a:spcPts val="0"/>
                        </a:spcAft>
                      </a:pPr>
                      <a:r>
                        <a:rPr lang="en-US" sz="900">
                          <a:effectLst/>
                        </a:rPr>
                        <a:t>Steve</a:t>
                      </a:r>
                      <a:endParaRPr lang="en-US" sz="900">
                        <a:effectLst/>
                        <a:latin typeface="Times New Roman" panose="02020603050405020304" pitchFamily="18" charset="0"/>
                        <a:ea typeface="Times New Roman" panose="02020603050405020304" pitchFamily="18" charset="0"/>
                      </a:endParaRPr>
                    </a:p>
                  </a:txBody>
                  <a:tcPr marL="26466" marR="26466" marT="0" marB="0" anchor="ctr"/>
                </a:tc>
                <a:tc>
                  <a:txBody>
                    <a:bodyPr/>
                    <a:lstStyle/>
                    <a:p>
                      <a:pPr marL="0" marR="0">
                        <a:spcBef>
                          <a:spcPts val="0"/>
                        </a:spcBef>
                        <a:spcAft>
                          <a:spcPts val="0"/>
                        </a:spcAft>
                      </a:pPr>
                      <a:r>
                        <a:rPr lang="en-US" sz="900">
                          <a:effectLst/>
                        </a:rPr>
                        <a:t>Goeringer</a:t>
                      </a:r>
                      <a:endParaRPr lang="en-US" sz="900">
                        <a:effectLst/>
                        <a:latin typeface="Times New Roman" panose="02020603050405020304" pitchFamily="18" charset="0"/>
                        <a:ea typeface="Times New Roman" panose="02020603050405020304" pitchFamily="18" charset="0"/>
                      </a:endParaRPr>
                    </a:p>
                  </a:txBody>
                  <a:tcPr marL="26466" marR="26466" marT="0" marB="0" anchor="ctr"/>
                </a:tc>
                <a:tc>
                  <a:txBody>
                    <a:bodyPr/>
                    <a:lstStyle/>
                    <a:p>
                      <a:pPr marL="0" marR="0">
                        <a:spcBef>
                          <a:spcPts val="0"/>
                        </a:spcBef>
                        <a:spcAft>
                          <a:spcPts val="0"/>
                        </a:spcAft>
                      </a:pPr>
                      <a:r>
                        <a:rPr lang="en-US" sz="900" b="1" dirty="0">
                          <a:effectLst/>
                        </a:rPr>
                        <a:t>Cable Labs</a:t>
                      </a:r>
                      <a:endParaRPr lang="en-US" sz="900" b="1" dirty="0">
                        <a:effectLst/>
                        <a:latin typeface="Times New Roman" panose="02020603050405020304" pitchFamily="18" charset="0"/>
                        <a:ea typeface="Times New Roman" panose="02020603050405020304" pitchFamily="18" charset="0"/>
                      </a:endParaRPr>
                    </a:p>
                  </a:txBody>
                  <a:tcPr marL="26466" marR="26466" marT="0" marB="0" anchor="ctr"/>
                </a:tc>
                <a:extLst>
                  <a:ext uri="{0D108BD9-81ED-4DB2-BD59-A6C34878D82A}">
                    <a16:rowId xmlns:a16="http://schemas.microsoft.com/office/drawing/2014/main" val="10011"/>
                  </a:ext>
                </a:extLst>
              </a:tr>
              <a:tr h="208924">
                <a:tc>
                  <a:txBody>
                    <a:bodyPr/>
                    <a:lstStyle/>
                    <a:p>
                      <a:pPr marL="0" marR="0">
                        <a:spcBef>
                          <a:spcPts val="0"/>
                        </a:spcBef>
                        <a:spcAft>
                          <a:spcPts val="0"/>
                        </a:spcAft>
                      </a:pPr>
                      <a:r>
                        <a:rPr lang="en-US" sz="900">
                          <a:effectLst/>
                        </a:rPr>
                        <a:t>Rob</a:t>
                      </a:r>
                      <a:endParaRPr lang="en-US" sz="900">
                        <a:effectLst/>
                        <a:latin typeface="Times New Roman" panose="02020603050405020304" pitchFamily="18" charset="0"/>
                        <a:ea typeface="Times New Roman" panose="02020603050405020304" pitchFamily="18" charset="0"/>
                      </a:endParaRPr>
                    </a:p>
                  </a:txBody>
                  <a:tcPr marL="26466" marR="26466" marT="0" marB="0" anchor="ctr"/>
                </a:tc>
                <a:tc>
                  <a:txBody>
                    <a:bodyPr/>
                    <a:lstStyle/>
                    <a:p>
                      <a:pPr marL="0" marR="0">
                        <a:spcBef>
                          <a:spcPts val="0"/>
                        </a:spcBef>
                        <a:spcAft>
                          <a:spcPts val="0"/>
                        </a:spcAft>
                      </a:pPr>
                      <a:r>
                        <a:rPr lang="en-US" sz="900">
                          <a:effectLst/>
                        </a:rPr>
                        <a:t>Covolo</a:t>
                      </a:r>
                      <a:endParaRPr lang="en-US" sz="900">
                        <a:effectLst/>
                        <a:latin typeface="Times New Roman" panose="02020603050405020304" pitchFamily="18" charset="0"/>
                        <a:ea typeface="Times New Roman" panose="02020603050405020304" pitchFamily="18" charset="0"/>
                      </a:endParaRPr>
                    </a:p>
                  </a:txBody>
                  <a:tcPr marL="26466" marR="26466" marT="0" marB="0" anchor="ctr"/>
                </a:tc>
                <a:tc rowSpan="2">
                  <a:txBody>
                    <a:bodyPr/>
                    <a:lstStyle/>
                    <a:p>
                      <a:pPr marL="0" marR="0">
                        <a:spcBef>
                          <a:spcPts val="0"/>
                        </a:spcBef>
                        <a:spcAft>
                          <a:spcPts val="0"/>
                        </a:spcAft>
                      </a:pPr>
                      <a:r>
                        <a:rPr lang="en-US" sz="900" b="1" dirty="0">
                          <a:effectLst/>
                        </a:rPr>
                        <a:t>CenturyLink</a:t>
                      </a:r>
                      <a:endParaRPr lang="en-US" sz="900" b="1" dirty="0">
                        <a:effectLst/>
                        <a:latin typeface="Times New Roman" panose="02020603050405020304" pitchFamily="18" charset="0"/>
                        <a:ea typeface="Times New Roman" panose="02020603050405020304" pitchFamily="18" charset="0"/>
                      </a:endParaRPr>
                    </a:p>
                  </a:txBody>
                  <a:tcPr marL="26466" marR="26466" marT="0" marB="0" anchor="ctr"/>
                </a:tc>
                <a:extLst>
                  <a:ext uri="{0D108BD9-81ED-4DB2-BD59-A6C34878D82A}">
                    <a16:rowId xmlns:a16="http://schemas.microsoft.com/office/drawing/2014/main" val="10012"/>
                  </a:ext>
                </a:extLst>
              </a:tr>
              <a:tr h="208924">
                <a:tc>
                  <a:txBody>
                    <a:bodyPr/>
                    <a:lstStyle/>
                    <a:p>
                      <a:pPr marL="0" marR="0">
                        <a:spcBef>
                          <a:spcPts val="0"/>
                        </a:spcBef>
                        <a:spcAft>
                          <a:spcPts val="0"/>
                        </a:spcAft>
                      </a:pPr>
                      <a:r>
                        <a:rPr lang="en-US" sz="900">
                          <a:effectLst/>
                        </a:rPr>
                        <a:t>Stacy</a:t>
                      </a:r>
                      <a:endParaRPr lang="en-US" sz="900">
                        <a:effectLst/>
                        <a:latin typeface="Times New Roman" panose="02020603050405020304" pitchFamily="18" charset="0"/>
                        <a:ea typeface="Times New Roman" panose="02020603050405020304" pitchFamily="18" charset="0"/>
                      </a:endParaRPr>
                    </a:p>
                  </a:txBody>
                  <a:tcPr marL="26466" marR="26466" marT="0" marB="0" anchor="ctr"/>
                </a:tc>
                <a:tc>
                  <a:txBody>
                    <a:bodyPr/>
                    <a:lstStyle/>
                    <a:p>
                      <a:pPr marL="0" marR="0">
                        <a:spcBef>
                          <a:spcPts val="0"/>
                        </a:spcBef>
                        <a:spcAft>
                          <a:spcPts val="0"/>
                        </a:spcAft>
                      </a:pPr>
                      <a:r>
                        <a:rPr lang="en-US" sz="900">
                          <a:effectLst/>
                        </a:rPr>
                        <a:t>Hartman</a:t>
                      </a:r>
                      <a:endParaRPr lang="en-US" sz="900">
                        <a:effectLst/>
                        <a:latin typeface="Times New Roman" panose="02020603050405020304" pitchFamily="18" charset="0"/>
                        <a:ea typeface="Times New Roman" panose="02020603050405020304" pitchFamily="18" charset="0"/>
                      </a:endParaRPr>
                    </a:p>
                  </a:txBody>
                  <a:tcPr marL="26466" marR="26466" marT="0" marB="0" anchor="ctr"/>
                </a:tc>
                <a:tc vMerge="1">
                  <a:txBody>
                    <a:bodyPr/>
                    <a:lstStyle/>
                    <a:p>
                      <a:endParaRPr lang="en-US"/>
                    </a:p>
                  </a:txBody>
                  <a:tcPr/>
                </a:tc>
                <a:extLst>
                  <a:ext uri="{0D108BD9-81ED-4DB2-BD59-A6C34878D82A}">
                    <a16:rowId xmlns:a16="http://schemas.microsoft.com/office/drawing/2014/main" val="10013"/>
                  </a:ext>
                </a:extLst>
              </a:tr>
              <a:tr h="208924">
                <a:tc>
                  <a:txBody>
                    <a:bodyPr/>
                    <a:lstStyle/>
                    <a:p>
                      <a:pPr marL="0" marR="0">
                        <a:spcBef>
                          <a:spcPts val="0"/>
                        </a:spcBef>
                        <a:spcAft>
                          <a:spcPts val="0"/>
                        </a:spcAft>
                      </a:pPr>
                      <a:r>
                        <a:rPr lang="en-US" sz="900">
                          <a:effectLst/>
                        </a:rPr>
                        <a:t>Kevin</a:t>
                      </a:r>
                      <a:endParaRPr lang="en-US" sz="900">
                        <a:effectLst/>
                        <a:latin typeface="Times New Roman" panose="02020603050405020304" pitchFamily="18" charset="0"/>
                        <a:ea typeface="Times New Roman" panose="02020603050405020304" pitchFamily="18" charset="0"/>
                      </a:endParaRPr>
                    </a:p>
                  </a:txBody>
                  <a:tcPr marL="26466" marR="26466" marT="0" marB="0" anchor="ctr"/>
                </a:tc>
                <a:tc>
                  <a:txBody>
                    <a:bodyPr/>
                    <a:lstStyle/>
                    <a:p>
                      <a:pPr marL="0" marR="0">
                        <a:spcBef>
                          <a:spcPts val="0"/>
                        </a:spcBef>
                        <a:spcAft>
                          <a:spcPts val="0"/>
                        </a:spcAft>
                      </a:pPr>
                      <a:r>
                        <a:rPr lang="en-US" sz="900">
                          <a:effectLst/>
                        </a:rPr>
                        <a:t>Beaudry</a:t>
                      </a:r>
                      <a:endParaRPr lang="en-US" sz="900">
                        <a:effectLst/>
                        <a:latin typeface="Times New Roman" panose="02020603050405020304" pitchFamily="18" charset="0"/>
                        <a:ea typeface="Times New Roman" panose="02020603050405020304" pitchFamily="18" charset="0"/>
                      </a:endParaRPr>
                    </a:p>
                  </a:txBody>
                  <a:tcPr marL="26466" marR="26466" marT="0" marB="0" anchor="ctr"/>
                </a:tc>
                <a:tc>
                  <a:txBody>
                    <a:bodyPr/>
                    <a:lstStyle/>
                    <a:p>
                      <a:pPr marL="0" marR="0">
                        <a:spcBef>
                          <a:spcPts val="0"/>
                        </a:spcBef>
                        <a:spcAft>
                          <a:spcPts val="0"/>
                        </a:spcAft>
                      </a:pPr>
                      <a:r>
                        <a:rPr lang="en-US" sz="900" b="1" dirty="0">
                          <a:effectLst/>
                        </a:rPr>
                        <a:t>Charter</a:t>
                      </a:r>
                      <a:endParaRPr lang="en-US" sz="900" b="1" dirty="0">
                        <a:effectLst/>
                        <a:latin typeface="Times New Roman" panose="02020603050405020304" pitchFamily="18" charset="0"/>
                        <a:ea typeface="Times New Roman" panose="02020603050405020304" pitchFamily="18" charset="0"/>
                      </a:endParaRPr>
                    </a:p>
                  </a:txBody>
                  <a:tcPr marL="26466" marR="26466" marT="0" marB="0" anchor="ctr"/>
                </a:tc>
                <a:extLst>
                  <a:ext uri="{0D108BD9-81ED-4DB2-BD59-A6C34878D82A}">
                    <a16:rowId xmlns:a16="http://schemas.microsoft.com/office/drawing/2014/main" val="10014"/>
                  </a:ext>
                </a:extLst>
              </a:tr>
              <a:tr h="208924">
                <a:tc>
                  <a:txBody>
                    <a:bodyPr/>
                    <a:lstStyle/>
                    <a:p>
                      <a:pPr marL="0" marR="0">
                        <a:spcBef>
                          <a:spcPts val="0"/>
                        </a:spcBef>
                        <a:spcAft>
                          <a:spcPts val="0"/>
                        </a:spcAft>
                      </a:pPr>
                      <a:r>
                        <a:rPr lang="en-US" sz="900">
                          <a:effectLst/>
                        </a:rPr>
                        <a:t>Mike</a:t>
                      </a:r>
                      <a:endParaRPr lang="en-US" sz="900">
                        <a:effectLst/>
                        <a:latin typeface="Times New Roman" panose="02020603050405020304" pitchFamily="18" charset="0"/>
                        <a:ea typeface="Times New Roman" panose="02020603050405020304" pitchFamily="18" charset="0"/>
                      </a:endParaRPr>
                    </a:p>
                  </a:txBody>
                  <a:tcPr marL="26466" marR="26466" marT="0" marB="0" anchor="ctr"/>
                </a:tc>
                <a:tc>
                  <a:txBody>
                    <a:bodyPr/>
                    <a:lstStyle/>
                    <a:p>
                      <a:pPr marL="0" marR="0">
                        <a:spcBef>
                          <a:spcPts val="0"/>
                        </a:spcBef>
                        <a:spcAft>
                          <a:spcPts val="0"/>
                        </a:spcAft>
                      </a:pPr>
                      <a:r>
                        <a:rPr lang="en-US" sz="900" dirty="0">
                          <a:effectLst/>
                        </a:rPr>
                        <a:t>Geller</a:t>
                      </a:r>
                      <a:endParaRPr lang="en-US" sz="900" dirty="0">
                        <a:effectLst/>
                        <a:latin typeface="Times New Roman" panose="02020603050405020304" pitchFamily="18" charset="0"/>
                        <a:ea typeface="Times New Roman" panose="02020603050405020304" pitchFamily="18" charset="0"/>
                      </a:endParaRPr>
                    </a:p>
                  </a:txBody>
                  <a:tcPr marL="26466" marR="26466" marT="0" marB="0" anchor="ctr"/>
                </a:tc>
                <a:tc rowSpan="3">
                  <a:txBody>
                    <a:bodyPr/>
                    <a:lstStyle/>
                    <a:p>
                      <a:pPr marL="0" marR="0">
                        <a:spcBef>
                          <a:spcPts val="0"/>
                        </a:spcBef>
                        <a:spcAft>
                          <a:spcPts val="0"/>
                        </a:spcAft>
                      </a:pPr>
                      <a:r>
                        <a:rPr lang="en-US" sz="900" b="1" dirty="0">
                          <a:effectLst/>
                        </a:rPr>
                        <a:t>Cisco</a:t>
                      </a:r>
                      <a:endParaRPr lang="en-US" sz="900" b="1" dirty="0">
                        <a:effectLst/>
                        <a:latin typeface="Times New Roman" panose="02020603050405020304" pitchFamily="18" charset="0"/>
                        <a:ea typeface="Times New Roman" panose="02020603050405020304" pitchFamily="18" charset="0"/>
                      </a:endParaRPr>
                    </a:p>
                  </a:txBody>
                  <a:tcPr marL="26466" marR="26466" marT="0" marB="0" anchor="ctr"/>
                </a:tc>
                <a:extLst>
                  <a:ext uri="{0D108BD9-81ED-4DB2-BD59-A6C34878D82A}">
                    <a16:rowId xmlns:a16="http://schemas.microsoft.com/office/drawing/2014/main" val="10015"/>
                  </a:ext>
                </a:extLst>
              </a:tr>
              <a:tr h="417847">
                <a:tc>
                  <a:txBody>
                    <a:bodyPr/>
                    <a:lstStyle/>
                    <a:p>
                      <a:pPr marL="0" marR="0">
                        <a:spcBef>
                          <a:spcPts val="0"/>
                        </a:spcBef>
                        <a:spcAft>
                          <a:spcPts val="0"/>
                        </a:spcAft>
                      </a:pPr>
                      <a:r>
                        <a:rPr lang="en-US" sz="900">
                          <a:effectLst/>
                        </a:rPr>
                        <a:t>Lisa</a:t>
                      </a:r>
                      <a:endParaRPr lang="en-US" sz="900">
                        <a:effectLst/>
                        <a:latin typeface="Times New Roman" panose="02020603050405020304" pitchFamily="18" charset="0"/>
                        <a:ea typeface="Times New Roman" panose="02020603050405020304" pitchFamily="18" charset="0"/>
                      </a:endParaRPr>
                    </a:p>
                  </a:txBody>
                  <a:tcPr marL="26466" marR="26466" marT="0" marB="0" anchor="ctr"/>
                </a:tc>
                <a:tc>
                  <a:txBody>
                    <a:bodyPr/>
                    <a:lstStyle/>
                    <a:p>
                      <a:pPr marL="0" marR="0">
                        <a:spcBef>
                          <a:spcPts val="0"/>
                        </a:spcBef>
                        <a:spcAft>
                          <a:spcPts val="0"/>
                        </a:spcAft>
                      </a:pPr>
                      <a:r>
                        <a:rPr lang="en-US" sz="900" dirty="0">
                          <a:effectLst/>
                        </a:rPr>
                        <a:t>Meyers- McDonald</a:t>
                      </a:r>
                      <a:endParaRPr lang="en-US" sz="900" dirty="0">
                        <a:effectLst/>
                        <a:latin typeface="Times New Roman" panose="02020603050405020304" pitchFamily="18" charset="0"/>
                        <a:ea typeface="Times New Roman" panose="02020603050405020304" pitchFamily="18" charset="0"/>
                      </a:endParaRPr>
                    </a:p>
                  </a:txBody>
                  <a:tcPr marL="26466" marR="26466" marT="0" marB="0" anchor="ctr"/>
                </a:tc>
                <a:tc vMerge="1">
                  <a:txBody>
                    <a:bodyPr/>
                    <a:lstStyle/>
                    <a:p>
                      <a:endParaRPr lang="en-US"/>
                    </a:p>
                  </a:txBody>
                  <a:tcPr/>
                </a:tc>
                <a:extLst>
                  <a:ext uri="{0D108BD9-81ED-4DB2-BD59-A6C34878D82A}">
                    <a16:rowId xmlns:a16="http://schemas.microsoft.com/office/drawing/2014/main" val="10016"/>
                  </a:ext>
                </a:extLst>
              </a:tr>
              <a:tr h="208924">
                <a:tc>
                  <a:txBody>
                    <a:bodyPr/>
                    <a:lstStyle/>
                    <a:p>
                      <a:pPr marL="0" marR="0">
                        <a:spcBef>
                          <a:spcPts val="0"/>
                        </a:spcBef>
                        <a:spcAft>
                          <a:spcPts val="0"/>
                        </a:spcAft>
                      </a:pPr>
                      <a:r>
                        <a:rPr lang="en-US" sz="900">
                          <a:effectLst/>
                        </a:rPr>
                        <a:t>Eric</a:t>
                      </a:r>
                      <a:endParaRPr lang="en-US" sz="900">
                        <a:effectLst/>
                        <a:latin typeface="Times New Roman" panose="02020603050405020304" pitchFamily="18" charset="0"/>
                        <a:ea typeface="Times New Roman" panose="02020603050405020304" pitchFamily="18" charset="0"/>
                      </a:endParaRPr>
                    </a:p>
                  </a:txBody>
                  <a:tcPr marL="26466" marR="26466" marT="0" marB="0" anchor="ctr"/>
                </a:tc>
                <a:tc>
                  <a:txBody>
                    <a:bodyPr/>
                    <a:lstStyle/>
                    <a:p>
                      <a:pPr marL="0" marR="0">
                        <a:spcBef>
                          <a:spcPts val="0"/>
                        </a:spcBef>
                        <a:spcAft>
                          <a:spcPts val="0"/>
                        </a:spcAft>
                      </a:pPr>
                      <a:r>
                        <a:rPr lang="en-US" sz="900" dirty="0">
                          <a:effectLst/>
                        </a:rPr>
                        <a:t>Wenger</a:t>
                      </a:r>
                      <a:endParaRPr lang="en-US" sz="900" dirty="0">
                        <a:effectLst/>
                        <a:latin typeface="Times New Roman" panose="02020603050405020304" pitchFamily="18" charset="0"/>
                        <a:ea typeface="Times New Roman" panose="02020603050405020304" pitchFamily="18" charset="0"/>
                      </a:endParaRPr>
                    </a:p>
                  </a:txBody>
                  <a:tcPr marL="26466" marR="26466" marT="0" marB="0" anchor="ctr"/>
                </a:tc>
                <a:tc vMerge="1">
                  <a:txBody>
                    <a:bodyPr/>
                    <a:lstStyle/>
                    <a:p>
                      <a:endParaRPr lang="en-US"/>
                    </a:p>
                  </a:txBody>
                  <a:tcPr/>
                </a:tc>
                <a:extLst>
                  <a:ext uri="{0D108BD9-81ED-4DB2-BD59-A6C34878D82A}">
                    <a16:rowId xmlns:a16="http://schemas.microsoft.com/office/drawing/2014/main" val="10017"/>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593934135"/>
              </p:ext>
            </p:extLst>
          </p:nvPr>
        </p:nvGraphicFramePr>
        <p:xfrm>
          <a:off x="3295444" y="1207597"/>
          <a:ext cx="2564036" cy="4117683"/>
        </p:xfrm>
        <a:graphic>
          <a:graphicData uri="http://schemas.openxmlformats.org/drawingml/2006/table">
            <a:tbl>
              <a:tblPr>
                <a:tableStyleId>{5C22544A-7EE6-4342-B048-85BDC9FD1C3A}</a:tableStyleId>
              </a:tblPr>
              <a:tblGrid>
                <a:gridCol w="490244">
                  <a:extLst>
                    <a:ext uri="{9D8B030D-6E8A-4147-A177-3AD203B41FA5}">
                      <a16:colId xmlns:a16="http://schemas.microsoft.com/office/drawing/2014/main" val="20000"/>
                    </a:ext>
                  </a:extLst>
                </a:gridCol>
                <a:gridCol w="735106">
                  <a:extLst>
                    <a:ext uri="{9D8B030D-6E8A-4147-A177-3AD203B41FA5}">
                      <a16:colId xmlns:a16="http://schemas.microsoft.com/office/drawing/2014/main" val="20001"/>
                    </a:ext>
                  </a:extLst>
                </a:gridCol>
                <a:gridCol w="1338686">
                  <a:extLst>
                    <a:ext uri="{9D8B030D-6E8A-4147-A177-3AD203B41FA5}">
                      <a16:colId xmlns:a16="http://schemas.microsoft.com/office/drawing/2014/main" val="20002"/>
                    </a:ext>
                  </a:extLst>
                </a:gridCol>
              </a:tblGrid>
              <a:tr h="182746">
                <a:tc>
                  <a:txBody>
                    <a:bodyPr/>
                    <a:lstStyle/>
                    <a:p>
                      <a:pPr marL="0" marR="0" algn="ctr">
                        <a:spcBef>
                          <a:spcPts val="0"/>
                        </a:spcBef>
                        <a:spcAft>
                          <a:spcPts val="0"/>
                        </a:spcAft>
                      </a:pPr>
                      <a:r>
                        <a:rPr lang="en-US" sz="900" b="1" dirty="0" smtClean="0">
                          <a:solidFill>
                            <a:schemeClr val="bg1"/>
                          </a:solidFill>
                          <a:effectLst/>
                        </a:rPr>
                        <a:t>FN</a:t>
                      </a:r>
                      <a:endParaRPr lang="en-US" sz="900" b="1" dirty="0">
                        <a:solidFill>
                          <a:schemeClr val="bg1"/>
                        </a:solidFill>
                        <a:effectLst/>
                        <a:latin typeface="Times New Roman" panose="02020603050405020304" pitchFamily="18" charset="0"/>
                        <a:ea typeface="Times New Roman" panose="02020603050405020304" pitchFamily="18" charset="0"/>
                      </a:endParaRPr>
                    </a:p>
                  </a:txBody>
                  <a:tcPr marL="26466" marR="26466" marT="0" marB="0" anchor="ctr">
                    <a:solidFill>
                      <a:schemeClr val="accent1">
                        <a:lumMod val="75000"/>
                      </a:schemeClr>
                    </a:solidFill>
                  </a:tcPr>
                </a:tc>
                <a:tc>
                  <a:txBody>
                    <a:bodyPr/>
                    <a:lstStyle/>
                    <a:p>
                      <a:pPr marL="0" marR="0" algn="ctr">
                        <a:spcBef>
                          <a:spcPts val="0"/>
                        </a:spcBef>
                        <a:spcAft>
                          <a:spcPts val="0"/>
                        </a:spcAft>
                      </a:pPr>
                      <a:r>
                        <a:rPr lang="en-US" sz="900" b="1" dirty="0" smtClean="0">
                          <a:solidFill>
                            <a:schemeClr val="bg1"/>
                          </a:solidFill>
                          <a:effectLst/>
                        </a:rPr>
                        <a:t>LN</a:t>
                      </a:r>
                      <a:endParaRPr lang="en-US" sz="900" b="1" dirty="0">
                        <a:solidFill>
                          <a:schemeClr val="bg1"/>
                        </a:solidFill>
                        <a:effectLst/>
                        <a:latin typeface="Times New Roman" panose="02020603050405020304" pitchFamily="18" charset="0"/>
                        <a:ea typeface="Times New Roman" panose="02020603050405020304" pitchFamily="18" charset="0"/>
                      </a:endParaRPr>
                    </a:p>
                  </a:txBody>
                  <a:tcPr marL="26466" marR="26466" marT="0" marB="0" anchor="ctr">
                    <a:solidFill>
                      <a:schemeClr val="accent1">
                        <a:lumMod val="75000"/>
                      </a:schemeClr>
                    </a:solidFill>
                  </a:tcPr>
                </a:tc>
                <a:tc>
                  <a:txBody>
                    <a:bodyPr/>
                    <a:lstStyle/>
                    <a:p>
                      <a:pPr marL="0" marR="0" algn="ctr">
                        <a:spcBef>
                          <a:spcPts val="0"/>
                        </a:spcBef>
                        <a:spcAft>
                          <a:spcPts val="0"/>
                        </a:spcAft>
                      </a:pPr>
                      <a:r>
                        <a:rPr lang="en-US" sz="900" b="1" dirty="0">
                          <a:solidFill>
                            <a:schemeClr val="bg1"/>
                          </a:solidFill>
                          <a:effectLst/>
                        </a:rPr>
                        <a:t>Organization</a:t>
                      </a:r>
                      <a:endParaRPr lang="en-US" sz="900" b="1" dirty="0">
                        <a:solidFill>
                          <a:schemeClr val="bg1"/>
                        </a:solidFill>
                        <a:effectLst/>
                        <a:latin typeface="Times New Roman" panose="02020603050405020304" pitchFamily="18" charset="0"/>
                        <a:ea typeface="Times New Roman" panose="02020603050405020304" pitchFamily="18" charset="0"/>
                      </a:endParaRPr>
                    </a:p>
                  </a:txBody>
                  <a:tcPr marL="26466" marR="26466" marT="0" marB="0" anchor="ctr">
                    <a:solidFill>
                      <a:schemeClr val="accent1">
                        <a:lumMod val="75000"/>
                      </a:schemeClr>
                    </a:solidFill>
                  </a:tcPr>
                </a:tc>
                <a:extLst>
                  <a:ext uri="{0D108BD9-81ED-4DB2-BD59-A6C34878D82A}">
                    <a16:rowId xmlns:a16="http://schemas.microsoft.com/office/drawing/2014/main" val="10000"/>
                  </a:ext>
                </a:extLst>
              </a:tr>
              <a:tr h="182425">
                <a:tc>
                  <a:txBody>
                    <a:bodyPr/>
                    <a:lstStyle/>
                    <a:p>
                      <a:pPr marL="0" marR="0">
                        <a:spcBef>
                          <a:spcPts val="0"/>
                        </a:spcBef>
                        <a:spcAft>
                          <a:spcPts val="0"/>
                        </a:spcAft>
                      </a:pPr>
                      <a:r>
                        <a:rPr lang="en-US" sz="900" dirty="0">
                          <a:effectLst/>
                        </a:rPr>
                        <a:t>Leslie</a:t>
                      </a:r>
                      <a:endParaRPr lang="en-US" sz="900" dirty="0">
                        <a:effectLst/>
                        <a:latin typeface="Times New Roman" panose="02020603050405020304" pitchFamily="18" charset="0"/>
                        <a:ea typeface="Times New Roman" panose="02020603050405020304" pitchFamily="18" charset="0"/>
                      </a:endParaRPr>
                    </a:p>
                  </a:txBody>
                  <a:tcPr marL="26466" marR="26466" marT="0" marB="0" anchor="ctr"/>
                </a:tc>
                <a:tc>
                  <a:txBody>
                    <a:bodyPr/>
                    <a:lstStyle/>
                    <a:p>
                      <a:pPr marL="0" marR="0">
                        <a:spcBef>
                          <a:spcPts val="0"/>
                        </a:spcBef>
                        <a:spcAft>
                          <a:spcPts val="0"/>
                        </a:spcAft>
                      </a:pPr>
                      <a:r>
                        <a:rPr lang="en-US" sz="900">
                          <a:effectLst/>
                        </a:rPr>
                        <a:t>Krigstein</a:t>
                      </a:r>
                      <a:endParaRPr lang="en-US" sz="900">
                        <a:effectLst/>
                        <a:latin typeface="Times New Roman" panose="02020603050405020304" pitchFamily="18" charset="0"/>
                        <a:ea typeface="Times New Roman" panose="02020603050405020304" pitchFamily="18" charset="0"/>
                      </a:endParaRPr>
                    </a:p>
                  </a:txBody>
                  <a:tcPr marL="26466" marR="26466" marT="0" marB="0" anchor="ctr"/>
                </a:tc>
                <a:tc>
                  <a:txBody>
                    <a:bodyPr/>
                    <a:lstStyle/>
                    <a:p>
                      <a:pPr marL="0" marR="0">
                        <a:spcBef>
                          <a:spcPts val="0"/>
                        </a:spcBef>
                        <a:spcAft>
                          <a:spcPts val="0"/>
                        </a:spcAft>
                      </a:pPr>
                      <a:r>
                        <a:rPr lang="en-US" sz="900" b="1" dirty="0" smtClean="0">
                          <a:effectLst/>
                        </a:rPr>
                        <a:t>CHIME</a:t>
                      </a:r>
                      <a:endParaRPr lang="en-US" sz="900" b="1" dirty="0">
                        <a:effectLst/>
                        <a:latin typeface="Times New Roman" panose="02020603050405020304" pitchFamily="18" charset="0"/>
                        <a:ea typeface="Times New Roman" panose="02020603050405020304" pitchFamily="18" charset="0"/>
                      </a:endParaRPr>
                    </a:p>
                  </a:txBody>
                  <a:tcPr marL="26466" marR="26466" marT="0" marB="0" anchor="ctr"/>
                </a:tc>
                <a:extLst>
                  <a:ext uri="{0D108BD9-81ED-4DB2-BD59-A6C34878D82A}">
                    <a16:rowId xmlns:a16="http://schemas.microsoft.com/office/drawing/2014/main" val="10001"/>
                  </a:ext>
                </a:extLst>
              </a:tr>
              <a:tr h="182746">
                <a:tc>
                  <a:txBody>
                    <a:bodyPr/>
                    <a:lstStyle/>
                    <a:p>
                      <a:pPr marL="0" marR="0">
                        <a:spcBef>
                          <a:spcPts val="0"/>
                        </a:spcBef>
                        <a:spcAft>
                          <a:spcPts val="0"/>
                        </a:spcAft>
                      </a:pPr>
                      <a:r>
                        <a:rPr lang="en-US" sz="900">
                          <a:effectLst/>
                        </a:rPr>
                        <a:t>Michael</a:t>
                      </a:r>
                      <a:endParaRPr lang="en-US" sz="900">
                        <a:effectLst/>
                        <a:latin typeface="Times New Roman" panose="02020603050405020304" pitchFamily="18" charset="0"/>
                        <a:ea typeface="Times New Roman" panose="02020603050405020304" pitchFamily="18" charset="0"/>
                      </a:endParaRPr>
                    </a:p>
                  </a:txBody>
                  <a:tcPr marL="26466" marR="26466" marT="0" marB="0" anchor="ctr"/>
                </a:tc>
                <a:tc>
                  <a:txBody>
                    <a:bodyPr/>
                    <a:lstStyle/>
                    <a:p>
                      <a:pPr marL="0" marR="0">
                        <a:spcBef>
                          <a:spcPts val="0"/>
                        </a:spcBef>
                        <a:spcAft>
                          <a:spcPts val="0"/>
                        </a:spcAft>
                      </a:pPr>
                      <a:r>
                        <a:rPr lang="en-US" sz="900">
                          <a:effectLst/>
                        </a:rPr>
                        <a:t>O’Reirdan</a:t>
                      </a:r>
                      <a:endParaRPr lang="en-US" sz="900">
                        <a:effectLst/>
                        <a:latin typeface="Times New Roman" panose="02020603050405020304" pitchFamily="18" charset="0"/>
                        <a:ea typeface="Times New Roman" panose="02020603050405020304" pitchFamily="18" charset="0"/>
                      </a:endParaRPr>
                    </a:p>
                  </a:txBody>
                  <a:tcPr marL="26466" marR="26466" marT="0" marB="0" anchor="ctr"/>
                </a:tc>
                <a:tc rowSpan="3">
                  <a:txBody>
                    <a:bodyPr/>
                    <a:lstStyle/>
                    <a:p>
                      <a:pPr marL="0" marR="0">
                        <a:spcBef>
                          <a:spcPts val="0"/>
                        </a:spcBef>
                        <a:spcAft>
                          <a:spcPts val="0"/>
                        </a:spcAft>
                      </a:pPr>
                      <a:r>
                        <a:rPr lang="en-US" sz="900" b="1" dirty="0">
                          <a:effectLst/>
                        </a:rPr>
                        <a:t>Comcast Cable</a:t>
                      </a:r>
                      <a:endParaRPr lang="en-US" sz="900" b="1" dirty="0">
                        <a:effectLst/>
                        <a:latin typeface="Times New Roman" panose="02020603050405020304" pitchFamily="18" charset="0"/>
                        <a:ea typeface="Times New Roman" panose="02020603050405020304" pitchFamily="18" charset="0"/>
                      </a:endParaRPr>
                    </a:p>
                  </a:txBody>
                  <a:tcPr marL="26466" marR="26466" marT="0" marB="0" anchor="ctr"/>
                </a:tc>
                <a:extLst>
                  <a:ext uri="{0D108BD9-81ED-4DB2-BD59-A6C34878D82A}">
                    <a16:rowId xmlns:a16="http://schemas.microsoft.com/office/drawing/2014/main" val="10002"/>
                  </a:ext>
                </a:extLst>
              </a:tr>
              <a:tr h="182746">
                <a:tc>
                  <a:txBody>
                    <a:bodyPr/>
                    <a:lstStyle/>
                    <a:p>
                      <a:pPr marL="0" marR="0">
                        <a:spcBef>
                          <a:spcPts val="0"/>
                        </a:spcBef>
                        <a:spcAft>
                          <a:spcPts val="0"/>
                        </a:spcAft>
                      </a:pPr>
                      <a:r>
                        <a:rPr lang="en-US" sz="900">
                          <a:effectLst/>
                        </a:rPr>
                        <a:t>Glen</a:t>
                      </a:r>
                      <a:endParaRPr lang="en-US" sz="900">
                        <a:effectLst/>
                        <a:latin typeface="Times New Roman" panose="02020603050405020304" pitchFamily="18" charset="0"/>
                        <a:ea typeface="Times New Roman" panose="02020603050405020304" pitchFamily="18" charset="0"/>
                      </a:endParaRPr>
                    </a:p>
                  </a:txBody>
                  <a:tcPr marL="26466" marR="26466" marT="0" marB="0" anchor="ctr"/>
                </a:tc>
                <a:tc>
                  <a:txBody>
                    <a:bodyPr/>
                    <a:lstStyle/>
                    <a:p>
                      <a:pPr marL="0" marR="0">
                        <a:spcBef>
                          <a:spcPts val="0"/>
                        </a:spcBef>
                        <a:spcAft>
                          <a:spcPts val="0"/>
                        </a:spcAft>
                      </a:pPr>
                      <a:r>
                        <a:rPr lang="en-US" sz="900">
                          <a:effectLst/>
                        </a:rPr>
                        <a:t>Pirrotta</a:t>
                      </a:r>
                      <a:endParaRPr lang="en-US" sz="900">
                        <a:effectLst/>
                        <a:latin typeface="Times New Roman" panose="02020603050405020304" pitchFamily="18" charset="0"/>
                        <a:ea typeface="Times New Roman" panose="02020603050405020304" pitchFamily="18" charset="0"/>
                      </a:endParaRPr>
                    </a:p>
                  </a:txBody>
                  <a:tcPr marL="26466" marR="26466" marT="0" marB="0" anchor="ctr"/>
                </a:tc>
                <a:tc vMerge="1">
                  <a:txBody>
                    <a:bodyPr/>
                    <a:lstStyle/>
                    <a:p>
                      <a:endParaRPr lang="en-US"/>
                    </a:p>
                  </a:txBody>
                  <a:tcPr/>
                </a:tc>
                <a:extLst>
                  <a:ext uri="{0D108BD9-81ED-4DB2-BD59-A6C34878D82A}">
                    <a16:rowId xmlns:a16="http://schemas.microsoft.com/office/drawing/2014/main" val="10003"/>
                  </a:ext>
                </a:extLst>
              </a:tr>
              <a:tr h="182746">
                <a:tc>
                  <a:txBody>
                    <a:bodyPr/>
                    <a:lstStyle/>
                    <a:p>
                      <a:pPr marL="0" marR="0">
                        <a:spcBef>
                          <a:spcPts val="0"/>
                        </a:spcBef>
                        <a:spcAft>
                          <a:spcPts val="0"/>
                        </a:spcAft>
                      </a:pPr>
                      <a:r>
                        <a:rPr lang="en-US" sz="900">
                          <a:effectLst/>
                        </a:rPr>
                        <a:t>Kallol</a:t>
                      </a:r>
                      <a:endParaRPr lang="en-US" sz="900">
                        <a:effectLst/>
                        <a:latin typeface="Times New Roman" panose="02020603050405020304" pitchFamily="18" charset="0"/>
                        <a:ea typeface="Times New Roman" panose="02020603050405020304" pitchFamily="18" charset="0"/>
                      </a:endParaRPr>
                    </a:p>
                  </a:txBody>
                  <a:tcPr marL="26466" marR="26466" marT="0" marB="0" anchor="ctr"/>
                </a:tc>
                <a:tc>
                  <a:txBody>
                    <a:bodyPr/>
                    <a:lstStyle/>
                    <a:p>
                      <a:pPr marL="0" marR="0">
                        <a:spcBef>
                          <a:spcPts val="0"/>
                        </a:spcBef>
                        <a:spcAft>
                          <a:spcPts val="0"/>
                        </a:spcAft>
                      </a:pPr>
                      <a:r>
                        <a:rPr lang="en-US" sz="900">
                          <a:effectLst/>
                        </a:rPr>
                        <a:t>Ray</a:t>
                      </a:r>
                      <a:endParaRPr lang="en-US" sz="900">
                        <a:effectLst/>
                        <a:latin typeface="Times New Roman" panose="02020603050405020304" pitchFamily="18" charset="0"/>
                        <a:ea typeface="Times New Roman" panose="02020603050405020304" pitchFamily="18" charset="0"/>
                      </a:endParaRPr>
                    </a:p>
                  </a:txBody>
                  <a:tcPr marL="26466" marR="26466" marT="0" marB="0" anchor="ctr"/>
                </a:tc>
                <a:tc vMerge="1">
                  <a:txBody>
                    <a:bodyPr/>
                    <a:lstStyle/>
                    <a:p>
                      <a:endParaRPr lang="en-US"/>
                    </a:p>
                  </a:txBody>
                  <a:tcPr/>
                </a:tc>
                <a:extLst>
                  <a:ext uri="{0D108BD9-81ED-4DB2-BD59-A6C34878D82A}">
                    <a16:rowId xmlns:a16="http://schemas.microsoft.com/office/drawing/2014/main" val="10004"/>
                  </a:ext>
                </a:extLst>
              </a:tr>
              <a:tr h="182746">
                <a:tc>
                  <a:txBody>
                    <a:bodyPr/>
                    <a:lstStyle/>
                    <a:p>
                      <a:pPr marL="0" marR="0">
                        <a:spcBef>
                          <a:spcPts val="0"/>
                        </a:spcBef>
                        <a:spcAft>
                          <a:spcPts val="0"/>
                        </a:spcAft>
                      </a:pPr>
                      <a:r>
                        <a:rPr lang="en-US" sz="900">
                          <a:effectLst/>
                        </a:rPr>
                        <a:t>Jon</a:t>
                      </a:r>
                      <a:endParaRPr lang="en-US" sz="900">
                        <a:effectLst/>
                        <a:latin typeface="Times New Roman" panose="02020603050405020304" pitchFamily="18" charset="0"/>
                        <a:ea typeface="Times New Roman" panose="02020603050405020304" pitchFamily="18" charset="0"/>
                      </a:endParaRPr>
                    </a:p>
                  </a:txBody>
                  <a:tcPr marL="26466" marR="26466" marT="0" marB="0" anchor="ctr"/>
                </a:tc>
                <a:tc>
                  <a:txBody>
                    <a:bodyPr/>
                    <a:lstStyle/>
                    <a:p>
                      <a:pPr marL="0" marR="0">
                        <a:spcBef>
                          <a:spcPts val="0"/>
                        </a:spcBef>
                        <a:spcAft>
                          <a:spcPts val="0"/>
                        </a:spcAft>
                      </a:pPr>
                      <a:r>
                        <a:rPr lang="en-US" sz="900">
                          <a:effectLst/>
                        </a:rPr>
                        <a:t>Amis</a:t>
                      </a:r>
                      <a:endParaRPr lang="en-US" sz="900">
                        <a:effectLst/>
                        <a:latin typeface="Times New Roman" panose="02020603050405020304" pitchFamily="18" charset="0"/>
                        <a:ea typeface="Times New Roman" panose="02020603050405020304" pitchFamily="18" charset="0"/>
                      </a:endParaRPr>
                    </a:p>
                  </a:txBody>
                  <a:tcPr marL="26466" marR="26466" marT="0" marB="0" anchor="ctr"/>
                </a:tc>
                <a:tc>
                  <a:txBody>
                    <a:bodyPr/>
                    <a:lstStyle/>
                    <a:p>
                      <a:pPr marL="0" marR="0">
                        <a:spcBef>
                          <a:spcPts val="0"/>
                        </a:spcBef>
                        <a:spcAft>
                          <a:spcPts val="0"/>
                        </a:spcAft>
                      </a:pPr>
                      <a:r>
                        <a:rPr lang="en-US" sz="900" b="1" dirty="0">
                          <a:effectLst/>
                        </a:rPr>
                        <a:t>Dell</a:t>
                      </a:r>
                      <a:endParaRPr lang="en-US" sz="900" b="1" dirty="0">
                        <a:effectLst/>
                        <a:latin typeface="Times New Roman" panose="02020603050405020304" pitchFamily="18" charset="0"/>
                        <a:ea typeface="Times New Roman" panose="02020603050405020304" pitchFamily="18" charset="0"/>
                      </a:endParaRPr>
                    </a:p>
                  </a:txBody>
                  <a:tcPr marL="26466" marR="26466" marT="0" marB="0" anchor="ctr"/>
                </a:tc>
                <a:extLst>
                  <a:ext uri="{0D108BD9-81ED-4DB2-BD59-A6C34878D82A}">
                    <a16:rowId xmlns:a16="http://schemas.microsoft.com/office/drawing/2014/main" val="10005"/>
                  </a:ext>
                </a:extLst>
              </a:tr>
              <a:tr h="365492">
                <a:tc>
                  <a:txBody>
                    <a:bodyPr/>
                    <a:lstStyle/>
                    <a:p>
                      <a:pPr marL="0" marR="0">
                        <a:spcBef>
                          <a:spcPts val="0"/>
                        </a:spcBef>
                        <a:spcAft>
                          <a:spcPts val="0"/>
                        </a:spcAft>
                      </a:pPr>
                      <a:r>
                        <a:rPr lang="en-US" sz="900">
                          <a:effectLst/>
                        </a:rPr>
                        <a:t>Gabriel</a:t>
                      </a:r>
                      <a:endParaRPr lang="en-US" sz="900">
                        <a:effectLst/>
                        <a:latin typeface="Times New Roman" panose="02020603050405020304" pitchFamily="18" charset="0"/>
                        <a:ea typeface="Times New Roman" panose="02020603050405020304" pitchFamily="18" charset="0"/>
                      </a:endParaRPr>
                    </a:p>
                  </a:txBody>
                  <a:tcPr marL="26466" marR="26466" marT="0" marB="0" anchor="ctr"/>
                </a:tc>
                <a:tc>
                  <a:txBody>
                    <a:bodyPr/>
                    <a:lstStyle/>
                    <a:p>
                      <a:pPr marL="0" marR="0">
                        <a:spcBef>
                          <a:spcPts val="0"/>
                        </a:spcBef>
                        <a:spcAft>
                          <a:spcPts val="0"/>
                        </a:spcAft>
                      </a:pPr>
                      <a:r>
                        <a:rPr lang="en-US" sz="900" dirty="0">
                          <a:effectLst/>
                        </a:rPr>
                        <a:t>Martinez</a:t>
                      </a:r>
                      <a:endParaRPr lang="en-US" sz="900" dirty="0">
                        <a:effectLst/>
                        <a:latin typeface="Times New Roman" panose="02020603050405020304" pitchFamily="18" charset="0"/>
                        <a:ea typeface="Times New Roman" panose="02020603050405020304" pitchFamily="18" charset="0"/>
                      </a:endParaRPr>
                    </a:p>
                  </a:txBody>
                  <a:tcPr marL="26466" marR="26466" marT="0" marB="0" anchor="ctr"/>
                </a:tc>
                <a:tc>
                  <a:txBody>
                    <a:bodyPr/>
                    <a:lstStyle/>
                    <a:p>
                      <a:pPr marL="0" marR="0">
                        <a:spcBef>
                          <a:spcPts val="0"/>
                        </a:spcBef>
                        <a:spcAft>
                          <a:spcPts val="0"/>
                        </a:spcAft>
                      </a:pPr>
                      <a:r>
                        <a:rPr lang="en-US" sz="900" b="1" dirty="0" smtClean="0">
                          <a:effectLst/>
                        </a:rPr>
                        <a:t>DHS NPPD</a:t>
                      </a:r>
                      <a:endParaRPr lang="en-US" sz="900" b="1" dirty="0">
                        <a:effectLst/>
                        <a:latin typeface="Times New Roman" panose="02020603050405020304" pitchFamily="18" charset="0"/>
                        <a:ea typeface="Times New Roman" panose="02020603050405020304" pitchFamily="18" charset="0"/>
                      </a:endParaRPr>
                    </a:p>
                  </a:txBody>
                  <a:tcPr marL="26466" marR="26466" marT="0" marB="0" anchor="ctr"/>
                </a:tc>
                <a:extLst>
                  <a:ext uri="{0D108BD9-81ED-4DB2-BD59-A6C34878D82A}">
                    <a16:rowId xmlns:a16="http://schemas.microsoft.com/office/drawing/2014/main" val="10006"/>
                  </a:ext>
                </a:extLst>
              </a:tr>
              <a:tr h="322915">
                <a:tc>
                  <a:txBody>
                    <a:bodyPr/>
                    <a:lstStyle/>
                    <a:p>
                      <a:pPr marL="0" marR="0">
                        <a:spcBef>
                          <a:spcPts val="0"/>
                        </a:spcBef>
                        <a:spcAft>
                          <a:spcPts val="0"/>
                        </a:spcAft>
                      </a:pPr>
                      <a:r>
                        <a:rPr lang="en-US" sz="900">
                          <a:effectLst/>
                        </a:rPr>
                        <a:t>Alex</a:t>
                      </a:r>
                      <a:endParaRPr lang="en-US" sz="900">
                        <a:effectLst/>
                        <a:latin typeface="Times New Roman" panose="02020603050405020304" pitchFamily="18" charset="0"/>
                        <a:ea typeface="Times New Roman" panose="02020603050405020304" pitchFamily="18" charset="0"/>
                      </a:endParaRPr>
                    </a:p>
                  </a:txBody>
                  <a:tcPr marL="26466" marR="26466" marT="0" marB="0" anchor="ctr"/>
                </a:tc>
                <a:tc>
                  <a:txBody>
                    <a:bodyPr/>
                    <a:lstStyle/>
                    <a:p>
                      <a:pPr marL="0" marR="0">
                        <a:spcBef>
                          <a:spcPts val="0"/>
                        </a:spcBef>
                        <a:spcAft>
                          <a:spcPts val="0"/>
                        </a:spcAft>
                      </a:pPr>
                      <a:r>
                        <a:rPr lang="en-US" sz="900">
                          <a:effectLst/>
                        </a:rPr>
                        <a:t>Gerdenitsch</a:t>
                      </a:r>
                      <a:endParaRPr lang="en-US" sz="900">
                        <a:effectLst/>
                        <a:latin typeface="Times New Roman" panose="02020603050405020304" pitchFamily="18" charset="0"/>
                        <a:ea typeface="Times New Roman" panose="02020603050405020304" pitchFamily="18" charset="0"/>
                      </a:endParaRPr>
                    </a:p>
                  </a:txBody>
                  <a:tcPr marL="26466" marR="26466" marT="0" marB="0" anchor="ctr"/>
                </a:tc>
                <a:tc rowSpan="2">
                  <a:txBody>
                    <a:bodyPr/>
                    <a:lstStyle/>
                    <a:p>
                      <a:pPr marL="0" marR="0">
                        <a:spcBef>
                          <a:spcPts val="0"/>
                        </a:spcBef>
                        <a:spcAft>
                          <a:spcPts val="0"/>
                        </a:spcAft>
                      </a:pPr>
                      <a:r>
                        <a:rPr lang="en-US" sz="900" b="1" dirty="0">
                          <a:effectLst/>
                        </a:rPr>
                        <a:t>EchoStar</a:t>
                      </a:r>
                      <a:endParaRPr lang="en-US" sz="900" b="1" dirty="0">
                        <a:effectLst/>
                        <a:latin typeface="Times New Roman" panose="02020603050405020304" pitchFamily="18" charset="0"/>
                        <a:ea typeface="Times New Roman" panose="02020603050405020304" pitchFamily="18" charset="0"/>
                      </a:endParaRPr>
                    </a:p>
                  </a:txBody>
                  <a:tcPr marL="26466" marR="26466" marT="0" marB="0" anchor="ctr"/>
                </a:tc>
                <a:extLst>
                  <a:ext uri="{0D108BD9-81ED-4DB2-BD59-A6C34878D82A}">
                    <a16:rowId xmlns:a16="http://schemas.microsoft.com/office/drawing/2014/main" val="10007"/>
                  </a:ext>
                </a:extLst>
              </a:tr>
              <a:tr h="182746">
                <a:tc>
                  <a:txBody>
                    <a:bodyPr/>
                    <a:lstStyle/>
                    <a:p>
                      <a:pPr marL="0" marR="0">
                        <a:spcBef>
                          <a:spcPts val="0"/>
                        </a:spcBef>
                        <a:spcAft>
                          <a:spcPts val="0"/>
                        </a:spcAft>
                      </a:pPr>
                      <a:r>
                        <a:rPr lang="en-US" sz="900">
                          <a:effectLst/>
                        </a:rPr>
                        <a:t>Jennifer</a:t>
                      </a:r>
                      <a:endParaRPr lang="en-US" sz="900">
                        <a:effectLst/>
                        <a:latin typeface="Times New Roman" panose="02020603050405020304" pitchFamily="18" charset="0"/>
                        <a:ea typeface="Times New Roman" panose="02020603050405020304" pitchFamily="18" charset="0"/>
                      </a:endParaRPr>
                    </a:p>
                  </a:txBody>
                  <a:tcPr marL="26466" marR="26466" marT="0" marB="0" anchor="ctr"/>
                </a:tc>
                <a:tc>
                  <a:txBody>
                    <a:bodyPr/>
                    <a:lstStyle/>
                    <a:p>
                      <a:pPr marL="0" marR="0">
                        <a:spcBef>
                          <a:spcPts val="0"/>
                        </a:spcBef>
                        <a:spcAft>
                          <a:spcPts val="0"/>
                        </a:spcAft>
                      </a:pPr>
                      <a:r>
                        <a:rPr lang="en-US" sz="900">
                          <a:effectLst/>
                        </a:rPr>
                        <a:t>Manner</a:t>
                      </a:r>
                      <a:endParaRPr lang="en-US" sz="900">
                        <a:effectLst/>
                        <a:latin typeface="Times New Roman" panose="02020603050405020304" pitchFamily="18" charset="0"/>
                        <a:ea typeface="Times New Roman" panose="02020603050405020304" pitchFamily="18" charset="0"/>
                      </a:endParaRPr>
                    </a:p>
                  </a:txBody>
                  <a:tcPr marL="26466" marR="26466" marT="0" marB="0" anchor="ctr"/>
                </a:tc>
                <a:tc vMerge="1">
                  <a:txBody>
                    <a:bodyPr/>
                    <a:lstStyle/>
                    <a:p>
                      <a:endParaRPr lang="en-US"/>
                    </a:p>
                  </a:txBody>
                  <a:tcPr/>
                </a:tc>
                <a:extLst>
                  <a:ext uri="{0D108BD9-81ED-4DB2-BD59-A6C34878D82A}">
                    <a16:rowId xmlns:a16="http://schemas.microsoft.com/office/drawing/2014/main" val="10008"/>
                  </a:ext>
                </a:extLst>
              </a:tr>
              <a:tr h="182746">
                <a:tc>
                  <a:txBody>
                    <a:bodyPr/>
                    <a:lstStyle/>
                    <a:p>
                      <a:pPr marL="0" marR="0">
                        <a:spcBef>
                          <a:spcPts val="0"/>
                        </a:spcBef>
                        <a:spcAft>
                          <a:spcPts val="0"/>
                        </a:spcAft>
                      </a:pPr>
                      <a:r>
                        <a:rPr lang="en-US" sz="900">
                          <a:effectLst/>
                        </a:rPr>
                        <a:t>Bill</a:t>
                      </a:r>
                      <a:endParaRPr lang="en-US" sz="900">
                        <a:effectLst/>
                        <a:latin typeface="Times New Roman" panose="02020603050405020304" pitchFamily="18" charset="0"/>
                        <a:ea typeface="Times New Roman" panose="02020603050405020304" pitchFamily="18" charset="0"/>
                      </a:endParaRPr>
                    </a:p>
                  </a:txBody>
                  <a:tcPr marL="26466" marR="26466" marT="0" marB="0" anchor="ctr"/>
                </a:tc>
                <a:tc>
                  <a:txBody>
                    <a:bodyPr/>
                    <a:lstStyle/>
                    <a:p>
                      <a:pPr marL="0" marR="0">
                        <a:spcBef>
                          <a:spcPts val="0"/>
                        </a:spcBef>
                        <a:spcAft>
                          <a:spcPts val="0"/>
                        </a:spcAft>
                      </a:pPr>
                      <a:r>
                        <a:rPr lang="en-US" sz="900">
                          <a:effectLst/>
                        </a:rPr>
                        <a:t>Olson</a:t>
                      </a:r>
                      <a:endParaRPr lang="en-US" sz="900">
                        <a:effectLst/>
                        <a:latin typeface="Times New Roman" panose="02020603050405020304" pitchFamily="18" charset="0"/>
                        <a:ea typeface="Times New Roman" panose="02020603050405020304" pitchFamily="18" charset="0"/>
                      </a:endParaRPr>
                    </a:p>
                  </a:txBody>
                  <a:tcPr marL="26466" marR="26466" marT="0" marB="0" anchor="ctr"/>
                </a:tc>
                <a:tc>
                  <a:txBody>
                    <a:bodyPr/>
                    <a:lstStyle/>
                    <a:p>
                      <a:pPr marL="0" marR="0">
                        <a:spcBef>
                          <a:spcPts val="0"/>
                        </a:spcBef>
                        <a:spcAft>
                          <a:spcPts val="0"/>
                        </a:spcAft>
                      </a:pPr>
                      <a:r>
                        <a:rPr lang="en-US" sz="900" b="1" dirty="0" smtClean="0">
                          <a:effectLst/>
                        </a:rPr>
                        <a:t>GSA</a:t>
                      </a:r>
                      <a:endParaRPr lang="en-US" sz="900" b="1" dirty="0">
                        <a:effectLst/>
                        <a:latin typeface="Times New Roman" panose="02020603050405020304" pitchFamily="18" charset="0"/>
                        <a:ea typeface="Times New Roman" panose="02020603050405020304" pitchFamily="18" charset="0"/>
                      </a:endParaRPr>
                    </a:p>
                  </a:txBody>
                  <a:tcPr marL="26466" marR="26466" marT="0" marB="0" anchor="ctr"/>
                </a:tc>
                <a:extLst>
                  <a:ext uri="{0D108BD9-81ED-4DB2-BD59-A6C34878D82A}">
                    <a16:rowId xmlns:a16="http://schemas.microsoft.com/office/drawing/2014/main" val="10009"/>
                  </a:ext>
                </a:extLst>
              </a:tr>
              <a:tr h="182746">
                <a:tc>
                  <a:txBody>
                    <a:bodyPr/>
                    <a:lstStyle/>
                    <a:p>
                      <a:pPr marL="0" marR="0">
                        <a:spcBef>
                          <a:spcPts val="0"/>
                        </a:spcBef>
                        <a:spcAft>
                          <a:spcPts val="0"/>
                        </a:spcAft>
                      </a:pPr>
                      <a:r>
                        <a:rPr lang="en-US" sz="900">
                          <a:effectLst/>
                        </a:rPr>
                        <a:t>Peter</a:t>
                      </a:r>
                      <a:endParaRPr lang="en-US" sz="900">
                        <a:effectLst/>
                        <a:latin typeface="Times New Roman" panose="02020603050405020304" pitchFamily="18" charset="0"/>
                        <a:ea typeface="Times New Roman" panose="02020603050405020304" pitchFamily="18" charset="0"/>
                      </a:endParaRPr>
                    </a:p>
                  </a:txBody>
                  <a:tcPr marL="26466" marR="26466" marT="0" marB="0" anchor="ctr"/>
                </a:tc>
                <a:tc>
                  <a:txBody>
                    <a:bodyPr/>
                    <a:lstStyle/>
                    <a:p>
                      <a:pPr marL="0" marR="0">
                        <a:spcBef>
                          <a:spcPts val="0"/>
                        </a:spcBef>
                        <a:spcAft>
                          <a:spcPts val="0"/>
                        </a:spcAft>
                      </a:pPr>
                      <a:r>
                        <a:rPr lang="en-US" sz="900">
                          <a:effectLst/>
                        </a:rPr>
                        <a:t>Allor</a:t>
                      </a:r>
                      <a:endParaRPr lang="en-US" sz="900">
                        <a:effectLst/>
                        <a:latin typeface="Times New Roman" panose="02020603050405020304" pitchFamily="18" charset="0"/>
                        <a:ea typeface="Times New Roman" panose="02020603050405020304" pitchFamily="18" charset="0"/>
                      </a:endParaRPr>
                    </a:p>
                  </a:txBody>
                  <a:tcPr marL="26466" marR="26466" marT="0" marB="0" anchor="ctr"/>
                </a:tc>
                <a:tc>
                  <a:txBody>
                    <a:bodyPr/>
                    <a:lstStyle/>
                    <a:p>
                      <a:pPr marL="0" marR="0">
                        <a:spcBef>
                          <a:spcPts val="0"/>
                        </a:spcBef>
                        <a:spcAft>
                          <a:spcPts val="0"/>
                        </a:spcAft>
                      </a:pPr>
                      <a:r>
                        <a:rPr lang="en-US" sz="900" b="1" dirty="0">
                          <a:effectLst/>
                        </a:rPr>
                        <a:t>IBM</a:t>
                      </a:r>
                      <a:endParaRPr lang="en-US" sz="900" b="1" dirty="0">
                        <a:effectLst/>
                        <a:latin typeface="Times New Roman" panose="02020603050405020304" pitchFamily="18" charset="0"/>
                        <a:ea typeface="Times New Roman" panose="02020603050405020304" pitchFamily="18" charset="0"/>
                      </a:endParaRPr>
                    </a:p>
                  </a:txBody>
                  <a:tcPr marL="26466" marR="26466" marT="0" marB="0" anchor="ctr"/>
                </a:tc>
                <a:extLst>
                  <a:ext uri="{0D108BD9-81ED-4DB2-BD59-A6C34878D82A}">
                    <a16:rowId xmlns:a16="http://schemas.microsoft.com/office/drawing/2014/main" val="10010"/>
                  </a:ext>
                </a:extLst>
              </a:tr>
              <a:tr h="182746">
                <a:tc>
                  <a:txBody>
                    <a:bodyPr/>
                    <a:lstStyle/>
                    <a:p>
                      <a:pPr marL="0" marR="0">
                        <a:spcBef>
                          <a:spcPts val="0"/>
                        </a:spcBef>
                        <a:spcAft>
                          <a:spcPts val="0"/>
                        </a:spcAft>
                      </a:pPr>
                      <a:r>
                        <a:rPr lang="en-US" sz="900">
                          <a:effectLst/>
                        </a:rPr>
                        <a:t>Ethan</a:t>
                      </a:r>
                      <a:endParaRPr lang="en-US" sz="900">
                        <a:effectLst/>
                        <a:latin typeface="Times New Roman" panose="02020603050405020304" pitchFamily="18" charset="0"/>
                        <a:ea typeface="Times New Roman" panose="02020603050405020304" pitchFamily="18" charset="0"/>
                      </a:endParaRPr>
                    </a:p>
                  </a:txBody>
                  <a:tcPr marL="26466" marR="26466" marT="0" marB="0" anchor="ctr"/>
                </a:tc>
                <a:tc>
                  <a:txBody>
                    <a:bodyPr/>
                    <a:lstStyle/>
                    <a:p>
                      <a:pPr marL="0" marR="0">
                        <a:spcBef>
                          <a:spcPts val="0"/>
                        </a:spcBef>
                        <a:spcAft>
                          <a:spcPts val="0"/>
                        </a:spcAft>
                      </a:pPr>
                      <a:r>
                        <a:rPr lang="en-US" sz="900">
                          <a:effectLst/>
                        </a:rPr>
                        <a:t>Lucarelli</a:t>
                      </a:r>
                      <a:endParaRPr lang="en-US" sz="900">
                        <a:effectLst/>
                        <a:latin typeface="Times New Roman" panose="02020603050405020304" pitchFamily="18" charset="0"/>
                        <a:ea typeface="Times New Roman" panose="02020603050405020304" pitchFamily="18" charset="0"/>
                      </a:endParaRPr>
                    </a:p>
                  </a:txBody>
                  <a:tcPr marL="26466" marR="26466" marT="0" marB="0" anchor="ctr"/>
                </a:tc>
                <a:tc>
                  <a:txBody>
                    <a:bodyPr/>
                    <a:lstStyle/>
                    <a:p>
                      <a:pPr marL="0" marR="0">
                        <a:spcBef>
                          <a:spcPts val="0"/>
                        </a:spcBef>
                        <a:spcAft>
                          <a:spcPts val="0"/>
                        </a:spcAft>
                      </a:pPr>
                      <a:r>
                        <a:rPr lang="en-US" sz="900" b="1" dirty="0" smtClean="0">
                          <a:effectLst/>
                        </a:rPr>
                        <a:t>Wiley Rein (Iridium)</a:t>
                      </a:r>
                      <a:endParaRPr lang="en-US" sz="900" b="1" dirty="0">
                        <a:effectLst/>
                        <a:latin typeface="Times New Roman" panose="02020603050405020304" pitchFamily="18" charset="0"/>
                        <a:ea typeface="Times New Roman" panose="02020603050405020304" pitchFamily="18" charset="0"/>
                      </a:endParaRPr>
                    </a:p>
                  </a:txBody>
                  <a:tcPr marL="26466" marR="26466" marT="0" marB="0" anchor="ctr"/>
                </a:tc>
                <a:extLst>
                  <a:ext uri="{0D108BD9-81ED-4DB2-BD59-A6C34878D82A}">
                    <a16:rowId xmlns:a16="http://schemas.microsoft.com/office/drawing/2014/main" val="10011"/>
                  </a:ext>
                </a:extLst>
              </a:tr>
              <a:tr h="182746">
                <a:tc>
                  <a:txBody>
                    <a:bodyPr/>
                    <a:lstStyle/>
                    <a:p>
                      <a:pPr marL="0" marR="0">
                        <a:spcBef>
                          <a:spcPts val="0"/>
                        </a:spcBef>
                        <a:spcAft>
                          <a:spcPts val="0"/>
                        </a:spcAft>
                      </a:pPr>
                      <a:r>
                        <a:rPr lang="en-US" sz="900">
                          <a:effectLst/>
                        </a:rPr>
                        <a:t>James</a:t>
                      </a:r>
                      <a:endParaRPr lang="en-US" sz="900">
                        <a:effectLst/>
                        <a:latin typeface="Times New Roman" panose="02020603050405020304" pitchFamily="18" charset="0"/>
                        <a:ea typeface="Times New Roman" panose="02020603050405020304" pitchFamily="18" charset="0"/>
                      </a:endParaRPr>
                    </a:p>
                  </a:txBody>
                  <a:tcPr marL="26466" marR="26466" marT="0" marB="0" anchor="ctr"/>
                </a:tc>
                <a:tc>
                  <a:txBody>
                    <a:bodyPr/>
                    <a:lstStyle/>
                    <a:p>
                      <a:pPr marL="0" marR="0">
                        <a:spcBef>
                          <a:spcPts val="0"/>
                        </a:spcBef>
                        <a:spcAft>
                          <a:spcPts val="0"/>
                        </a:spcAft>
                      </a:pPr>
                      <a:r>
                        <a:rPr lang="en-US" sz="900">
                          <a:effectLst/>
                        </a:rPr>
                        <a:t>Bean</a:t>
                      </a:r>
                      <a:endParaRPr lang="en-US" sz="900">
                        <a:effectLst/>
                        <a:latin typeface="Times New Roman" panose="02020603050405020304" pitchFamily="18" charset="0"/>
                        <a:ea typeface="Times New Roman" panose="02020603050405020304" pitchFamily="18" charset="0"/>
                      </a:endParaRPr>
                    </a:p>
                  </a:txBody>
                  <a:tcPr marL="26466" marR="26466" marT="0" marB="0" anchor="ctr"/>
                </a:tc>
                <a:tc>
                  <a:txBody>
                    <a:bodyPr/>
                    <a:lstStyle/>
                    <a:p>
                      <a:pPr marL="0" marR="0">
                        <a:spcBef>
                          <a:spcPts val="0"/>
                        </a:spcBef>
                        <a:spcAft>
                          <a:spcPts val="0"/>
                        </a:spcAft>
                      </a:pPr>
                      <a:r>
                        <a:rPr lang="en-US" sz="900" b="1" dirty="0">
                          <a:effectLst/>
                        </a:rPr>
                        <a:t>Juniper Networks</a:t>
                      </a:r>
                      <a:endParaRPr lang="en-US" sz="900" b="1" dirty="0">
                        <a:effectLst/>
                        <a:latin typeface="Times New Roman" panose="02020603050405020304" pitchFamily="18" charset="0"/>
                        <a:ea typeface="Times New Roman" panose="02020603050405020304" pitchFamily="18" charset="0"/>
                      </a:endParaRPr>
                    </a:p>
                  </a:txBody>
                  <a:tcPr marL="26466" marR="26466" marT="0" marB="0" anchor="ctr"/>
                </a:tc>
                <a:extLst>
                  <a:ext uri="{0D108BD9-81ED-4DB2-BD59-A6C34878D82A}">
                    <a16:rowId xmlns:a16="http://schemas.microsoft.com/office/drawing/2014/main" val="10012"/>
                  </a:ext>
                </a:extLst>
              </a:tr>
              <a:tr h="322915">
                <a:tc>
                  <a:txBody>
                    <a:bodyPr/>
                    <a:lstStyle/>
                    <a:p>
                      <a:pPr marL="0" marR="0">
                        <a:spcBef>
                          <a:spcPts val="0"/>
                        </a:spcBef>
                        <a:spcAft>
                          <a:spcPts val="0"/>
                        </a:spcAft>
                      </a:pPr>
                      <a:r>
                        <a:rPr lang="en-US" sz="900">
                          <a:effectLst/>
                        </a:rPr>
                        <a:t>Eli</a:t>
                      </a:r>
                      <a:endParaRPr lang="en-US" sz="900">
                        <a:effectLst/>
                        <a:latin typeface="Times New Roman" panose="02020603050405020304" pitchFamily="18" charset="0"/>
                        <a:ea typeface="Times New Roman" panose="02020603050405020304" pitchFamily="18" charset="0"/>
                      </a:endParaRPr>
                    </a:p>
                  </a:txBody>
                  <a:tcPr marL="26466" marR="26466" marT="0" marB="0" anchor="ctr"/>
                </a:tc>
                <a:tc>
                  <a:txBody>
                    <a:bodyPr/>
                    <a:lstStyle/>
                    <a:p>
                      <a:pPr marL="0" marR="0">
                        <a:spcBef>
                          <a:spcPts val="0"/>
                        </a:spcBef>
                        <a:spcAft>
                          <a:spcPts val="0"/>
                        </a:spcAft>
                      </a:pPr>
                      <a:r>
                        <a:rPr lang="en-US" sz="900">
                          <a:effectLst/>
                        </a:rPr>
                        <a:t>Dourado</a:t>
                      </a:r>
                      <a:endParaRPr lang="en-US" sz="900">
                        <a:effectLst/>
                        <a:latin typeface="Times New Roman" panose="02020603050405020304" pitchFamily="18" charset="0"/>
                        <a:ea typeface="Times New Roman" panose="02020603050405020304" pitchFamily="18" charset="0"/>
                      </a:endParaRPr>
                    </a:p>
                  </a:txBody>
                  <a:tcPr marL="26466" marR="26466" marT="0" marB="0" anchor="ctr"/>
                </a:tc>
                <a:tc>
                  <a:txBody>
                    <a:bodyPr/>
                    <a:lstStyle/>
                    <a:p>
                      <a:pPr marL="0" marR="0">
                        <a:spcBef>
                          <a:spcPts val="0"/>
                        </a:spcBef>
                        <a:spcAft>
                          <a:spcPts val="0"/>
                        </a:spcAft>
                      </a:pPr>
                      <a:r>
                        <a:rPr lang="en-US" sz="900" b="1" dirty="0" err="1">
                          <a:effectLst/>
                        </a:rPr>
                        <a:t>Mercatus</a:t>
                      </a:r>
                      <a:r>
                        <a:rPr lang="en-US" sz="900" b="1" dirty="0">
                          <a:effectLst/>
                        </a:rPr>
                        <a:t> Center at George Mason University </a:t>
                      </a:r>
                      <a:endParaRPr lang="en-US" sz="900" b="1" dirty="0">
                        <a:effectLst/>
                        <a:latin typeface="Times New Roman" panose="02020603050405020304" pitchFamily="18" charset="0"/>
                        <a:ea typeface="Times New Roman" panose="02020603050405020304" pitchFamily="18" charset="0"/>
                      </a:endParaRPr>
                    </a:p>
                  </a:txBody>
                  <a:tcPr marL="26466" marR="26466" marT="0" marB="0" anchor="ctr"/>
                </a:tc>
                <a:extLst>
                  <a:ext uri="{0D108BD9-81ED-4DB2-BD59-A6C34878D82A}">
                    <a16:rowId xmlns:a16="http://schemas.microsoft.com/office/drawing/2014/main" val="10013"/>
                  </a:ext>
                </a:extLst>
              </a:tr>
              <a:tr h="182746">
                <a:tc>
                  <a:txBody>
                    <a:bodyPr/>
                    <a:lstStyle/>
                    <a:p>
                      <a:pPr marL="0" marR="0">
                        <a:spcBef>
                          <a:spcPts val="0"/>
                        </a:spcBef>
                        <a:spcAft>
                          <a:spcPts val="0"/>
                        </a:spcAft>
                      </a:pPr>
                      <a:r>
                        <a:rPr lang="en-US" sz="900">
                          <a:effectLst/>
                        </a:rPr>
                        <a:t>Angela</a:t>
                      </a:r>
                      <a:endParaRPr lang="en-US" sz="900">
                        <a:effectLst/>
                        <a:latin typeface="Times New Roman" panose="02020603050405020304" pitchFamily="18" charset="0"/>
                        <a:ea typeface="Times New Roman" panose="02020603050405020304" pitchFamily="18" charset="0"/>
                      </a:endParaRPr>
                    </a:p>
                  </a:txBody>
                  <a:tcPr marL="26466" marR="26466" marT="0" marB="0" anchor="ctr"/>
                </a:tc>
                <a:tc>
                  <a:txBody>
                    <a:bodyPr/>
                    <a:lstStyle/>
                    <a:p>
                      <a:pPr marL="0" marR="0">
                        <a:spcBef>
                          <a:spcPts val="0"/>
                        </a:spcBef>
                        <a:spcAft>
                          <a:spcPts val="0"/>
                        </a:spcAft>
                      </a:pPr>
                      <a:r>
                        <a:rPr lang="en-US" sz="900">
                          <a:effectLst/>
                        </a:rPr>
                        <a:t>McKay</a:t>
                      </a:r>
                      <a:endParaRPr lang="en-US" sz="900">
                        <a:effectLst/>
                        <a:latin typeface="Times New Roman" panose="02020603050405020304" pitchFamily="18" charset="0"/>
                        <a:ea typeface="Times New Roman" panose="02020603050405020304" pitchFamily="18" charset="0"/>
                      </a:endParaRPr>
                    </a:p>
                  </a:txBody>
                  <a:tcPr marL="26466" marR="26466" marT="0" marB="0" anchor="ctr"/>
                </a:tc>
                <a:tc>
                  <a:txBody>
                    <a:bodyPr/>
                    <a:lstStyle/>
                    <a:p>
                      <a:pPr marL="0" marR="0">
                        <a:spcBef>
                          <a:spcPts val="0"/>
                        </a:spcBef>
                        <a:spcAft>
                          <a:spcPts val="0"/>
                        </a:spcAft>
                      </a:pPr>
                      <a:r>
                        <a:rPr lang="en-US" sz="900" b="1" dirty="0">
                          <a:effectLst/>
                        </a:rPr>
                        <a:t>Microsoft</a:t>
                      </a:r>
                      <a:endParaRPr lang="en-US" sz="900" b="1" dirty="0">
                        <a:effectLst/>
                        <a:latin typeface="Times New Roman" panose="02020603050405020304" pitchFamily="18" charset="0"/>
                        <a:ea typeface="Times New Roman" panose="02020603050405020304" pitchFamily="18" charset="0"/>
                      </a:endParaRPr>
                    </a:p>
                  </a:txBody>
                  <a:tcPr marL="26466" marR="26466" marT="0" marB="0" anchor="ctr"/>
                </a:tc>
                <a:extLst>
                  <a:ext uri="{0D108BD9-81ED-4DB2-BD59-A6C34878D82A}">
                    <a16:rowId xmlns:a16="http://schemas.microsoft.com/office/drawing/2014/main" val="10014"/>
                  </a:ext>
                </a:extLst>
              </a:tr>
              <a:tr h="182746">
                <a:tc>
                  <a:txBody>
                    <a:bodyPr/>
                    <a:lstStyle/>
                    <a:p>
                      <a:pPr marL="0" marR="0">
                        <a:spcBef>
                          <a:spcPts val="0"/>
                        </a:spcBef>
                        <a:spcAft>
                          <a:spcPts val="0"/>
                        </a:spcAft>
                      </a:pPr>
                      <a:r>
                        <a:rPr lang="en-US" sz="900">
                          <a:effectLst/>
                        </a:rPr>
                        <a:t>Matt</a:t>
                      </a:r>
                      <a:endParaRPr lang="en-US" sz="900">
                        <a:effectLst/>
                        <a:latin typeface="Times New Roman" panose="02020603050405020304" pitchFamily="18" charset="0"/>
                        <a:ea typeface="Times New Roman" panose="02020603050405020304" pitchFamily="18" charset="0"/>
                      </a:endParaRPr>
                    </a:p>
                  </a:txBody>
                  <a:tcPr marL="26466" marR="26466" marT="0" marB="0" anchor="ctr"/>
                </a:tc>
                <a:tc>
                  <a:txBody>
                    <a:bodyPr/>
                    <a:lstStyle/>
                    <a:p>
                      <a:pPr marL="0" marR="0">
                        <a:spcBef>
                          <a:spcPts val="0"/>
                        </a:spcBef>
                        <a:spcAft>
                          <a:spcPts val="0"/>
                        </a:spcAft>
                      </a:pPr>
                      <a:r>
                        <a:rPr lang="en-US" sz="900">
                          <a:effectLst/>
                        </a:rPr>
                        <a:t>Tooley</a:t>
                      </a:r>
                      <a:endParaRPr lang="en-US" sz="900">
                        <a:effectLst/>
                        <a:latin typeface="Times New Roman" panose="02020603050405020304" pitchFamily="18" charset="0"/>
                        <a:ea typeface="Times New Roman" panose="02020603050405020304" pitchFamily="18" charset="0"/>
                      </a:endParaRPr>
                    </a:p>
                  </a:txBody>
                  <a:tcPr marL="26466" marR="26466" marT="0" marB="0" anchor="ctr"/>
                </a:tc>
                <a:tc>
                  <a:txBody>
                    <a:bodyPr/>
                    <a:lstStyle/>
                    <a:p>
                      <a:pPr marL="0" marR="0">
                        <a:spcBef>
                          <a:spcPts val="0"/>
                        </a:spcBef>
                        <a:spcAft>
                          <a:spcPts val="0"/>
                        </a:spcAft>
                      </a:pPr>
                      <a:r>
                        <a:rPr lang="en-US" sz="900" b="1" dirty="0" smtClean="0">
                          <a:effectLst/>
                        </a:rPr>
                        <a:t>NCTA</a:t>
                      </a:r>
                      <a:endParaRPr lang="en-US" sz="900" b="1" dirty="0">
                        <a:effectLst/>
                        <a:latin typeface="Times New Roman" panose="02020603050405020304" pitchFamily="18" charset="0"/>
                        <a:ea typeface="Times New Roman" panose="02020603050405020304" pitchFamily="18" charset="0"/>
                      </a:endParaRPr>
                    </a:p>
                  </a:txBody>
                  <a:tcPr marL="26466" marR="26466" marT="0" marB="0" anchor="ctr"/>
                </a:tc>
                <a:extLst>
                  <a:ext uri="{0D108BD9-81ED-4DB2-BD59-A6C34878D82A}">
                    <a16:rowId xmlns:a16="http://schemas.microsoft.com/office/drawing/2014/main" val="10015"/>
                  </a:ext>
                </a:extLst>
              </a:tr>
              <a:tr h="182746">
                <a:tc>
                  <a:txBody>
                    <a:bodyPr/>
                    <a:lstStyle/>
                    <a:p>
                      <a:pPr marL="0" marR="0">
                        <a:spcBef>
                          <a:spcPts val="0"/>
                        </a:spcBef>
                        <a:spcAft>
                          <a:spcPts val="0"/>
                        </a:spcAft>
                      </a:pPr>
                      <a:r>
                        <a:rPr lang="en-US" sz="900">
                          <a:effectLst/>
                        </a:rPr>
                        <a:t>Jon</a:t>
                      </a:r>
                      <a:endParaRPr lang="en-US" sz="900">
                        <a:effectLst/>
                        <a:latin typeface="Times New Roman" panose="02020603050405020304" pitchFamily="18" charset="0"/>
                        <a:ea typeface="Times New Roman" panose="02020603050405020304" pitchFamily="18" charset="0"/>
                      </a:endParaRPr>
                    </a:p>
                  </a:txBody>
                  <a:tcPr marL="26466" marR="26466" marT="0" marB="0" anchor="ctr"/>
                </a:tc>
                <a:tc>
                  <a:txBody>
                    <a:bodyPr/>
                    <a:lstStyle/>
                    <a:p>
                      <a:pPr marL="0" marR="0">
                        <a:spcBef>
                          <a:spcPts val="0"/>
                        </a:spcBef>
                        <a:spcAft>
                          <a:spcPts val="0"/>
                        </a:spcAft>
                      </a:pPr>
                      <a:r>
                        <a:rPr lang="en-US" sz="900">
                          <a:effectLst/>
                        </a:rPr>
                        <a:t>Boyens</a:t>
                      </a:r>
                      <a:endParaRPr lang="en-US" sz="900">
                        <a:effectLst/>
                        <a:latin typeface="Times New Roman" panose="02020603050405020304" pitchFamily="18" charset="0"/>
                        <a:ea typeface="Times New Roman" panose="02020603050405020304" pitchFamily="18" charset="0"/>
                      </a:endParaRPr>
                    </a:p>
                  </a:txBody>
                  <a:tcPr marL="26466" marR="26466" marT="0" marB="0" anchor="ctr"/>
                </a:tc>
                <a:tc>
                  <a:txBody>
                    <a:bodyPr/>
                    <a:lstStyle/>
                    <a:p>
                      <a:pPr marL="0" marR="0">
                        <a:spcBef>
                          <a:spcPts val="0"/>
                        </a:spcBef>
                        <a:spcAft>
                          <a:spcPts val="0"/>
                        </a:spcAft>
                      </a:pPr>
                      <a:r>
                        <a:rPr lang="en-US" sz="900" b="1" dirty="0">
                          <a:effectLst/>
                        </a:rPr>
                        <a:t>NIST</a:t>
                      </a:r>
                      <a:endParaRPr lang="en-US" sz="900" b="1" dirty="0">
                        <a:effectLst/>
                        <a:latin typeface="Times New Roman" panose="02020603050405020304" pitchFamily="18" charset="0"/>
                        <a:ea typeface="Times New Roman" panose="02020603050405020304" pitchFamily="18" charset="0"/>
                      </a:endParaRPr>
                    </a:p>
                  </a:txBody>
                  <a:tcPr marL="26466" marR="26466" marT="0" marB="0" anchor="ctr"/>
                </a:tc>
                <a:extLst>
                  <a:ext uri="{0D108BD9-81ED-4DB2-BD59-A6C34878D82A}">
                    <a16:rowId xmlns:a16="http://schemas.microsoft.com/office/drawing/2014/main" val="10016"/>
                  </a:ext>
                </a:extLst>
              </a:tr>
              <a:tr h="182746">
                <a:tc>
                  <a:txBody>
                    <a:bodyPr/>
                    <a:lstStyle/>
                    <a:p>
                      <a:pPr marL="0" marR="0">
                        <a:spcBef>
                          <a:spcPts val="0"/>
                        </a:spcBef>
                        <a:spcAft>
                          <a:spcPts val="0"/>
                        </a:spcAft>
                      </a:pPr>
                      <a:r>
                        <a:rPr lang="en-US" sz="900">
                          <a:effectLst/>
                        </a:rPr>
                        <a:t>Bryanna</a:t>
                      </a:r>
                      <a:endParaRPr lang="en-US" sz="900">
                        <a:effectLst/>
                        <a:latin typeface="Times New Roman" panose="02020603050405020304" pitchFamily="18" charset="0"/>
                        <a:ea typeface="Times New Roman" panose="02020603050405020304" pitchFamily="18" charset="0"/>
                      </a:endParaRPr>
                    </a:p>
                  </a:txBody>
                  <a:tcPr marL="26466" marR="26466" marT="0" marB="0" anchor="ctr"/>
                </a:tc>
                <a:tc>
                  <a:txBody>
                    <a:bodyPr/>
                    <a:lstStyle/>
                    <a:p>
                      <a:pPr marL="0" marR="0">
                        <a:spcBef>
                          <a:spcPts val="0"/>
                        </a:spcBef>
                        <a:spcAft>
                          <a:spcPts val="0"/>
                        </a:spcAft>
                      </a:pPr>
                      <a:r>
                        <a:rPr lang="en-US" sz="900">
                          <a:effectLst/>
                        </a:rPr>
                        <a:t>Evans</a:t>
                      </a:r>
                      <a:endParaRPr lang="en-US" sz="900">
                        <a:effectLst/>
                        <a:latin typeface="Times New Roman" panose="02020603050405020304" pitchFamily="18" charset="0"/>
                        <a:ea typeface="Times New Roman" panose="02020603050405020304" pitchFamily="18" charset="0"/>
                      </a:endParaRPr>
                    </a:p>
                  </a:txBody>
                  <a:tcPr marL="26466" marR="26466" marT="0" marB="0" anchor="ctr"/>
                </a:tc>
                <a:tc rowSpan="3">
                  <a:txBody>
                    <a:bodyPr/>
                    <a:lstStyle/>
                    <a:p>
                      <a:pPr marL="0" marR="0">
                        <a:spcBef>
                          <a:spcPts val="0"/>
                        </a:spcBef>
                        <a:spcAft>
                          <a:spcPts val="0"/>
                        </a:spcAft>
                      </a:pPr>
                      <a:r>
                        <a:rPr lang="en-US" sz="900" b="1" dirty="0">
                          <a:effectLst/>
                        </a:rPr>
                        <a:t>Nokia</a:t>
                      </a:r>
                      <a:endParaRPr lang="en-US" sz="900" b="1" dirty="0">
                        <a:effectLst/>
                        <a:latin typeface="Times New Roman" panose="02020603050405020304" pitchFamily="18" charset="0"/>
                        <a:ea typeface="Times New Roman" panose="02020603050405020304" pitchFamily="18" charset="0"/>
                      </a:endParaRPr>
                    </a:p>
                  </a:txBody>
                  <a:tcPr marL="26466" marR="26466" marT="0" marB="0" anchor="ctr"/>
                </a:tc>
                <a:extLst>
                  <a:ext uri="{0D108BD9-81ED-4DB2-BD59-A6C34878D82A}">
                    <a16:rowId xmlns:a16="http://schemas.microsoft.com/office/drawing/2014/main" val="10017"/>
                  </a:ext>
                </a:extLst>
              </a:tr>
              <a:tr h="182746">
                <a:tc>
                  <a:txBody>
                    <a:bodyPr/>
                    <a:lstStyle/>
                    <a:p>
                      <a:pPr marL="0" marR="0">
                        <a:spcBef>
                          <a:spcPts val="0"/>
                        </a:spcBef>
                        <a:spcAft>
                          <a:spcPts val="0"/>
                        </a:spcAft>
                      </a:pPr>
                      <a:r>
                        <a:rPr lang="en-US" sz="900">
                          <a:effectLst/>
                        </a:rPr>
                        <a:t>Andrew</a:t>
                      </a:r>
                      <a:endParaRPr lang="en-US" sz="900">
                        <a:effectLst/>
                        <a:latin typeface="Times New Roman" panose="02020603050405020304" pitchFamily="18" charset="0"/>
                        <a:ea typeface="Times New Roman" panose="02020603050405020304" pitchFamily="18" charset="0"/>
                      </a:endParaRPr>
                    </a:p>
                  </a:txBody>
                  <a:tcPr marL="26466" marR="26466" marT="0" marB="0" anchor="ctr"/>
                </a:tc>
                <a:tc>
                  <a:txBody>
                    <a:bodyPr/>
                    <a:lstStyle/>
                    <a:p>
                      <a:pPr marL="0" marR="0">
                        <a:spcBef>
                          <a:spcPts val="0"/>
                        </a:spcBef>
                        <a:spcAft>
                          <a:spcPts val="0"/>
                        </a:spcAft>
                      </a:pPr>
                      <a:r>
                        <a:rPr lang="en-US" sz="900">
                          <a:effectLst/>
                        </a:rPr>
                        <a:t>McGee</a:t>
                      </a:r>
                      <a:endParaRPr lang="en-US" sz="900">
                        <a:effectLst/>
                        <a:latin typeface="Times New Roman" panose="02020603050405020304" pitchFamily="18" charset="0"/>
                        <a:ea typeface="Times New Roman" panose="02020603050405020304" pitchFamily="18" charset="0"/>
                      </a:endParaRPr>
                    </a:p>
                  </a:txBody>
                  <a:tcPr marL="26466" marR="26466" marT="0" marB="0" anchor="ctr"/>
                </a:tc>
                <a:tc vMerge="1">
                  <a:txBody>
                    <a:bodyPr/>
                    <a:lstStyle/>
                    <a:p>
                      <a:endParaRPr lang="en-US"/>
                    </a:p>
                  </a:txBody>
                  <a:tcPr/>
                </a:tc>
                <a:extLst>
                  <a:ext uri="{0D108BD9-81ED-4DB2-BD59-A6C34878D82A}">
                    <a16:rowId xmlns:a16="http://schemas.microsoft.com/office/drawing/2014/main" val="10018"/>
                  </a:ext>
                </a:extLst>
              </a:tr>
              <a:tr h="182746">
                <a:tc>
                  <a:txBody>
                    <a:bodyPr/>
                    <a:lstStyle/>
                    <a:p>
                      <a:pPr marL="0" marR="0">
                        <a:spcBef>
                          <a:spcPts val="0"/>
                        </a:spcBef>
                        <a:spcAft>
                          <a:spcPts val="0"/>
                        </a:spcAft>
                      </a:pPr>
                      <a:r>
                        <a:rPr lang="en-US" sz="900" dirty="0">
                          <a:effectLst/>
                        </a:rPr>
                        <a:t>Rao</a:t>
                      </a:r>
                      <a:endParaRPr lang="en-US" sz="900" dirty="0">
                        <a:effectLst/>
                        <a:latin typeface="Times New Roman" panose="02020603050405020304" pitchFamily="18" charset="0"/>
                        <a:ea typeface="Times New Roman" panose="02020603050405020304" pitchFamily="18" charset="0"/>
                      </a:endParaRPr>
                    </a:p>
                  </a:txBody>
                  <a:tcPr marL="26466" marR="26466" marT="0" marB="0" anchor="ctr"/>
                </a:tc>
                <a:tc>
                  <a:txBody>
                    <a:bodyPr/>
                    <a:lstStyle/>
                    <a:p>
                      <a:pPr marL="0" marR="0">
                        <a:spcBef>
                          <a:spcPts val="0"/>
                        </a:spcBef>
                        <a:spcAft>
                          <a:spcPts val="0"/>
                        </a:spcAft>
                      </a:pPr>
                      <a:r>
                        <a:rPr lang="en-US" sz="900" dirty="0">
                          <a:effectLst/>
                        </a:rPr>
                        <a:t>Vasireddy</a:t>
                      </a:r>
                      <a:endParaRPr lang="en-US" sz="900" dirty="0">
                        <a:effectLst/>
                        <a:latin typeface="Times New Roman" panose="02020603050405020304" pitchFamily="18" charset="0"/>
                        <a:ea typeface="Times New Roman" panose="02020603050405020304" pitchFamily="18" charset="0"/>
                      </a:endParaRPr>
                    </a:p>
                  </a:txBody>
                  <a:tcPr marL="26466" marR="26466" marT="0" marB="0" anchor="ctr"/>
                </a:tc>
                <a:tc vMerge="1">
                  <a:txBody>
                    <a:bodyPr/>
                    <a:lstStyle/>
                    <a:p>
                      <a:endParaRPr lang="en-US"/>
                    </a:p>
                  </a:txBody>
                  <a:tcPr/>
                </a:tc>
                <a:extLst>
                  <a:ext uri="{0D108BD9-81ED-4DB2-BD59-A6C34878D82A}">
                    <a16:rowId xmlns:a16="http://schemas.microsoft.com/office/drawing/2014/main" val="10019"/>
                  </a:ext>
                </a:extLst>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3187227181"/>
              </p:ext>
            </p:extLst>
          </p:nvPr>
        </p:nvGraphicFramePr>
        <p:xfrm>
          <a:off x="6116580" y="1207601"/>
          <a:ext cx="2587327" cy="4077622"/>
        </p:xfrm>
        <a:graphic>
          <a:graphicData uri="http://schemas.openxmlformats.org/drawingml/2006/table">
            <a:tbl>
              <a:tblPr>
                <a:tableStyleId>{5C22544A-7EE6-4342-B048-85BDC9FD1C3A}</a:tableStyleId>
              </a:tblPr>
              <a:tblGrid>
                <a:gridCol w="494697">
                  <a:extLst>
                    <a:ext uri="{9D8B030D-6E8A-4147-A177-3AD203B41FA5}">
                      <a16:colId xmlns:a16="http://schemas.microsoft.com/office/drawing/2014/main" val="20000"/>
                    </a:ext>
                  </a:extLst>
                </a:gridCol>
                <a:gridCol w="630771">
                  <a:extLst>
                    <a:ext uri="{9D8B030D-6E8A-4147-A177-3AD203B41FA5}">
                      <a16:colId xmlns:a16="http://schemas.microsoft.com/office/drawing/2014/main" val="20001"/>
                    </a:ext>
                  </a:extLst>
                </a:gridCol>
                <a:gridCol w="1461859">
                  <a:extLst>
                    <a:ext uri="{9D8B030D-6E8A-4147-A177-3AD203B41FA5}">
                      <a16:colId xmlns:a16="http://schemas.microsoft.com/office/drawing/2014/main" val="20002"/>
                    </a:ext>
                  </a:extLst>
                </a:gridCol>
              </a:tblGrid>
              <a:tr h="179213">
                <a:tc>
                  <a:txBody>
                    <a:bodyPr/>
                    <a:lstStyle/>
                    <a:p>
                      <a:pPr marL="0" marR="0" algn="ctr">
                        <a:spcBef>
                          <a:spcPts val="0"/>
                        </a:spcBef>
                        <a:spcAft>
                          <a:spcPts val="0"/>
                        </a:spcAft>
                      </a:pPr>
                      <a:r>
                        <a:rPr lang="en-US" sz="900" b="1" dirty="0" smtClean="0">
                          <a:solidFill>
                            <a:schemeClr val="bg1"/>
                          </a:solidFill>
                          <a:effectLst/>
                        </a:rPr>
                        <a:t>FN</a:t>
                      </a:r>
                      <a:endParaRPr lang="en-US" sz="900" b="1" dirty="0">
                        <a:solidFill>
                          <a:schemeClr val="bg1"/>
                        </a:solidFill>
                        <a:effectLst/>
                        <a:latin typeface="Times New Roman" panose="02020603050405020304" pitchFamily="18" charset="0"/>
                        <a:ea typeface="Times New Roman" panose="02020603050405020304" pitchFamily="18" charset="0"/>
                      </a:endParaRPr>
                    </a:p>
                  </a:txBody>
                  <a:tcPr marL="26466" marR="26466" marT="0" marB="0" anchor="ctr">
                    <a:solidFill>
                      <a:schemeClr val="accent1">
                        <a:lumMod val="75000"/>
                      </a:schemeClr>
                    </a:solidFill>
                  </a:tcPr>
                </a:tc>
                <a:tc>
                  <a:txBody>
                    <a:bodyPr/>
                    <a:lstStyle/>
                    <a:p>
                      <a:pPr marL="0" marR="0" algn="ctr">
                        <a:spcBef>
                          <a:spcPts val="0"/>
                        </a:spcBef>
                        <a:spcAft>
                          <a:spcPts val="0"/>
                        </a:spcAft>
                      </a:pPr>
                      <a:r>
                        <a:rPr lang="en-US" sz="900" b="1" dirty="0" smtClean="0">
                          <a:solidFill>
                            <a:schemeClr val="bg1"/>
                          </a:solidFill>
                          <a:effectLst/>
                        </a:rPr>
                        <a:t>LN</a:t>
                      </a:r>
                      <a:endParaRPr lang="en-US" sz="900" b="1" dirty="0">
                        <a:solidFill>
                          <a:schemeClr val="bg1"/>
                        </a:solidFill>
                        <a:effectLst/>
                        <a:latin typeface="Times New Roman" panose="02020603050405020304" pitchFamily="18" charset="0"/>
                        <a:ea typeface="Times New Roman" panose="02020603050405020304" pitchFamily="18" charset="0"/>
                      </a:endParaRPr>
                    </a:p>
                  </a:txBody>
                  <a:tcPr marL="26466" marR="26466" marT="0" marB="0" anchor="ctr">
                    <a:solidFill>
                      <a:schemeClr val="accent1">
                        <a:lumMod val="75000"/>
                      </a:schemeClr>
                    </a:solidFill>
                  </a:tcPr>
                </a:tc>
                <a:tc>
                  <a:txBody>
                    <a:bodyPr/>
                    <a:lstStyle/>
                    <a:p>
                      <a:pPr marL="0" marR="0" algn="ctr">
                        <a:spcBef>
                          <a:spcPts val="0"/>
                        </a:spcBef>
                        <a:spcAft>
                          <a:spcPts val="0"/>
                        </a:spcAft>
                      </a:pPr>
                      <a:r>
                        <a:rPr lang="en-US" sz="900" b="1" dirty="0">
                          <a:solidFill>
                            <a:schemeClr val="bg1"/>
                          </a:solidFill>
                          <a:effectLst/>
                        </a:rPr>
                        <a:t>Organization</a:t>
                      </a:r>
                      <a:endParaRPr lang="en-US" sz="900" b="1" dirty="0">
                        <a:solidFill>
                          <a:schemeClr val="bg1"/>
                        </a:solidFill>
                        <a:effectLst/>
                        <a:latin typeface="Times New Roman" panose="02020603050405020304" pitchFamily="18" charset="0"/>
                        <a:ea typeface="Times New Roman" panose="02020603050405020304" pitchFamily="18" charset="0"/>
                      </a:endParaRPr>
                    </a:p>
                  </a:txBody>
                  <a:tcPr marL="26466" marR="26466" marT="0" marB="0" anchor="ctr">
                    <a:solidFill>
                      <a:schemeClr val="accent1">
                        <a:lumMod val="75000"/>
                      </a:schemeClr>
                    </a:solidFill>
                  </a:tcPr>
                </a:tc>
                <a:extLst>
                  <a:ext uri="{0D108BD9-81ED-4DB2-BD59-A6C34878D82A}">
                    <a16:rowId xmlns:a16="http://schemas.microsoft.com/office/drawing/2014/main" val="10000"/>
                  </a:ext>
                </a:extLst>
              </a:tr>
              <a:tr h="179213">
                <a:tc>
                  <a:txBody>
                    <a:bodyPr/>
                    <a:lstStyle/>
                    <a:p>
                      <a:pPr marL="0" marR="0">
                        <a:spcBef>
                          <a:spcPts val="0"/>
                        </a:spcBef>
                        <a:spcAft>
                          <a:spcPts val="0"/>
                        </a:spcAft>
                      </a:pPr>
                      <a:r>
                        <a:rPr lang="en-US" sz="900" dirty="0" err="1">
                          <a:effectLst/>
                        </a:rPr>
                        <a:t>Kazu</a:t>
                      </a:r>
                      <a:endParaRPr lang="en-US" sz="900" dirty="0">
                        <a:effectLst/>
                        <a:latin typeface="Times New Roman" panose="02020603050405020304" pitchFamily="18" charset="0"/>
                        <a:ea typeface="Times New Roman" panose="02020603050405020304" pitchFamily="18" charset="0"/>
                      </a:endParaRPr>
                    </a:p>
                  </a:txBody>
                  <a:tcPr marL="26466" marR="26466" marT="0" marB="0" anchor="ctr"/>
                </a:tc>
                <a:tc>
                  <a:txBody>
                    <a:bodyPr/>
                    <a:lstStyle/>
                    <a:p>
                      <a:pPr marL="0" marR="0">
                        <a:spcBef>
                          <a:spcPts val="0"/>
                        </a:spcBef>
                        <a:spcAft>
                          <a:spcPts val="0"/>
                        </a:spcAft>
                      </a:pPr>
                      <a:r>
                        <a:rPr lang="en-US" sz="900">
                          <a:effectLst/>
                        </a:rPr>
                        <a:t>Gomi</a:t>
                      </a:r>
                      <a:endParaRPr lang="en-US" sz="900">
                        <a:effectLst/>
                        <a:latin typeface="Times New Roman" panose="02020603050405020304" pitchFamily="18" charset="0"/>
                        <a:ea typeface="Times New Roman" panose="02020603050405020304" pitchFamily="18" charset="0"/>
                      </a:endParaRPr>
                    </a:p>
                  </a:txBody>
                  <a:tcPr marL="26466" marR="26466" marT="0" marB="0" anchor="ctr"/>
                </a:tc>
                <a:tc rowSpan="3">
                  <a:txBody>
                    <a:bodyPr/>
                    <a:lstStyle/>
                    <a:p>
                      <a:pPr marL="0" marR="0">
                        <a:spcBef>
                          <a:spcPts val="0"/>
                        </a:spcBef>
                        <a:spcAft>
                          <a:spcPts val="0"/>
                        </a:spcAft>
                      </a:pPr>
                      <a:r>
                        <a:rPr lang="en-US" sz="900" b="1" dirty="0">
                          <a:effectLst/>
                        </a:rPr>
                        <a:t>NTT America</a:t>
                      </a:r>
                      <a:endParaRPr lang="en-US" sz="900" b="1" dirty="0">
                        <a:effectLst/>
                        <a:latin typeface="Times New Roman" panose="02020603050405020304" pitchFamily="18" charset="0"/>
                        <a:ea typeface="Times New Roman" panose="02020603050405020304" pitchFamily="18" charset="0"/>
                      </a:endParaRPr>
                    </a:p>
                  </a:txBody>
                  <a:tcPr marL="26466" marR="26466" marT="0" marB="0" anchor="ctr"/>
                </a:tc>
                <a:extLst>
                  <a:ext uri="{0D108BD9-81ED-4DB2-BD59-A6C34878D82A}">
                    <a16:rowId xmlns:a16="http://schemas.microsoft.com/office/drawing/2014/main" val="10001"/>
                  </a:ext>
                </a:extLst>
              </a:tr>
              <a:tr h="179213">
                <a:tc>
                  <a:txBody>
                    <a:bodyPr/>
                    <a:lstStyle/>
                    <a:p>
                      <a:pPr marL="0" marR="0">
                        <a:spcBef>
                          <a:spcPts val="0"/>
                        </a:spcBef>
                        <a:spcAft>
                          <a:spcPts val="0"/>
                        </a:spcAft>
                      </a:pPr>
                      <a:r>
                        <a:rPr lang="en-US" sz="900">
                          <a:effectLst/>
                        </a:rPr>
                        <a:t>Kimura</a:t>
                      </a:r>
                      <a:endParaRPr lang="en-US" sz="900">
                        <a:effectLst/>
                        <a:latin typeface="Times New Roman" panose="02020603050405020304" pitchFamily="18" charset="0"/>
                        <a:ea typeface="Times New Roman" panose="02020603050405020304" pitchFamily="18" charset="0"/>
                      </a:endParaRPr>
                    </a:p>
                  </a:txBody>
                  <a:tcPr marL="26466" marR="26466" marT="0" marB="0" anchor="ctr"/>
                </a:tc>
                <a:tc>
                  <a:txBody>
                    <a:bodyPr/>
                    <a:lstStyle/>
                    <a:p>
                      <a:pPr marL="0" marR="0">
                        <a:spcBef>
                          <a:spcPts val="0"/>
                        </a:spcBef>
                        <a:spcAft>
                          <a:spcPts val="0"/>
                        </a:spcAft>
                      </a:pPr>
                      <a:r>
                        <a:rPr lang="en-US" sz="900">
                          <a:effectLst/>
                        </a:rPr>
                        <a:t>Masato</a:t>
                      </a:r>
                      <a:endParaRPr lang="en-US" sz="900">
                        <a:effectLst/>
                        <a:latin typeface="Times New Roman" panose="02020603050405020304" pitchFamily="18" charset="0"/>
                        <a:ea typeface="Times New Roman" panose="02020603050405020304" pitchFamily="18" charset="0"/>
                      </a:endParaRPr>
                    </a:p>
                  </a:txBody>
                  <a:tcPr marL="26466" marR="26466" marT="0" marB="0" anchor="ctr"/>
                </a:tc>
                <a:tc vMerge="1">
                  <a:txBody>
                    <a:bodyPr/>
                    <a:lstStyle/>
                    <a:p>
                      <a:endParaRPr lang="en-US"/>
                    </a:p>
                  </a:txBody>
                  <a:tcPr/>
                </a:tc>
                <a:extLst>
                  <a:ext uri="{0D108BD9-81ED-4DB2-BD59-A6C34878D82A}">
                    <a16:rowId xmlns:a16="http://schemas.microsoft.com/office/drawing/2014/main" val="10002"/>
                  </a:ext>
                </a:extLst>
              </a:tr>
              <a:tr h="302279">
                <a:tc>
                  <a:txBody>
                    <a:bodyPr/>
                    <a:lstStyle/>
                    <a:p>
                      <a:pPr marL="0" marR="0">
                        <a:spcBef>
                          <a:spcPts val="0"/>
                        </a:spcBef>
                        <a:spcAft>
                          <a:spcPts val="0"/>
                        </a:spcAft>
                      </a:pPr>
                      <a:r>
                        <a:rPr lang="en-US" sz="900">
                          <a:effectLst/>
                        </a:rPr>
                        <a:t>Shinichi</a:t>
                      </a:r>
                      <a:endParaRPr lang="en-US" sz="900">
                        <a:effectLst/>
                        <a:latin typeface="Times New Roman" panose="02020603050405020304" pitchFamily="18" charset="0"/>
                        <a:ea typeface="Times New Roman" panose="02020603050405020304" pitchFamily="18" charset="0"/>
                      </a:endParaRPr>
                    </a:p>
                  </a:txBody>
                  <a:tcPr marL="26466" marR="26466" marT="0" marB="0" anchor="ctr"/>
                </a:tc>
                <a:tc>
                  <a:txBody>
                    <a:bodyPr/>
                    <a:lstStyle/>
                    <a:p>
                      <a:pPr marL="0" marR="0">
                        <a:spcBef>
                          <a:spcPts val="0"/>
                        </a:spcBef>
                        <a:spcAft>
                          <a:spcPts val="0"/>
                        </a:spcAft>
                      </a:pPr>
                      <a:r>
                        <a:rPr lang="en-US" sz="900">
                          <a:effectLst/>
                        </a:rPr>
                        <a:t>Yokohama</a:t>
                      </a:r>
                      <a:endParaRPr lang="en-US" sz="900">
                        <a:effectLst/>
                        <a:latin typeface="Times New Roman" panose="02020603050405020304" pitchFamily="18" charset="0"/>
                        <a:ea typeface="Times New Roman" panose="02020603050405020304" pitchFamily="18" charset="0"/>
                      </a:endParaRPr>
                    </a:p>
                  </a:txBody>
                  <a:tcPr marL="26466" marR="26466" marT="0" marB="0" anchor="ctr"/>
                </a:tc>
                <a:tc vMerge="1">
                  <a:txBody>
                    <a:bodyPr/>
                    <a:lstStyle/>
                    <a:p>
                      <a:endParaRPr lang="en-US"/>
                    </a:p>
                  </a:txBody>
                  <a:tcPr/>
                </a:tc>
                <a:extLst>
                  <a:ext uri="{0D108BD9-81ED-4DB2-BD59-A6C34878D82A}">
                    <a16:rowId xmlns:a16="http://schemas.microsoft.com/office/drawing/2014/main" val="10003"/>
                  </a:ext>
                </a:extLst>
              </a:tr>
              <a:tr h="179213">
                <a:tc>
                  <a:txBody>
                    <a:bodyPr/>
                    <a:lstStyle/>
                    <a:p>
                      <a:pPr marL="0" marR="0">
                        <a:spcBef>
                          <a:spcPts val="0"/>
                        </a:spcBef>
                        <a:spcAft>
                          <a:spcPts val="0"/>
                        </a:spcAft>
                      </a:pPr>
                      <a:r>
                        <a:rPr lang="en-US" sz="900">
                          <a:effectLst/>
                        </a:rPr>
                        <a:t>Franck</a:t>
                      </a:r>
                      <a:endParaRPr lang="en-US" sz="900">
                        <a:effectLst/>
                        <a:latin typeface="Times New Roman" panose="02020603050405020304" pitchFamily="18" charset="0"/>
                        <a:ea typeface="Times New Roman" panose="02020603050405020304" pitchFamily="18" charset="0"/>
                      </a:endParaRPr>
                    </a:p>
                  </a:txBody>
                  <a:tcPr marL="26466" marR="26466" marT="0" marB="0" anchor="ctr"/>
                </a:tc>
                <a:tc>
                  <a:txBody>
                    <a:bodyPr/>
                    <a:lstStyle/>
                    <a:p>
                      <a:pPr marL="0" marR="0">
                        <a:spcBef>
                          <a:spcPts val="0"/>
                        </a:spcBef>
                        <a:spcAft>
                          <a:spcPts val="0"/>
                        </a:spcAft>
                      </a:pPr>
                      <a:r>
                        <a:rPr lang="en-US" sz="900">
                          <a:effectLst/>
                        </a:rPr>
                        <a:t>Journoud</a:t>
                      </a:r>
                      <a:endParaRPr lang="en-US" sz="900">
                        <a:effectLst/>
                        <a:latin typeface="Times New Roman" panose="02020603050405020304" pitchFamily="18" charset="0"/>
                        <a:ea typeface="Times New Roman" panose="02020603050405020304" pitchFamily="18" charset="0"/>
                      </a:endParaRPr>
                    </a:p>
                  </a:txBody>
                  <a:tcPr marL="26466" marR="26466" marT="0" marB="0" anchor="ctr"/>
                </a:tc>
                <a:tc>
                  <a:txBody>
                    <a:bodyPr/>
                    <a:lstStyle/>
                    <a:p>
                      <a:pPr marL="0" marR="0">
                        <a:spcBef>
                          <a:spcPts val="0"/>
                        </a:spcBef>
                        <a:spcAft>
                          <a:spcPts val="0"/>
                        </a:spcAft>
                      </a:pPr>
                      <a:r>
                        <a:rPr lang="en-US" sz="900" b="1" dirty="0">
                          <a:effectLst/>
                        </a:rPr>
                        <a:t>Oracle</a:t>
                      </a:r>
                      <a:endParaRPr lang="en-US" sz="900" b="1" dirty="0">
                        <a:effectLst/>
                        <a:latin typeface="Times New Roman" panose="02020603050405020304" pitchFamily="18" charset="0"/>
                        <a:ea typeface="Times New Roman" panose="02020603050405020304" pitchFamily="18" charset="0"/>
                      </a:endParaRPr>
                    </a:p>
                  </a:txBody>
                  <a:tcPr marL="26466" marR="26466" marT="0" marB="0" anchor="ctr"/>
                </a:tc>
                <a:extLst>
                  <a:ext uri="{0D108BD9-81ED-4DB2-BD59-A6C34878D82A}">
                    <a16:rowId xmlns:a16="http://schemas.microsoft.com/office/drawing/2014/main" val="10004"/>
                  </a:ext>
                </a:extLst>
              </a:tr>
              <a:tr h="179213">
                <a:tc>
                  <a:txBody>
                    <a:bodyPr/>
                    <a:lstStyle/>
                    <a:p>
                      <a:pPr marL="0" marR="0">
                        <a:spcBef>
                          <a:spcPts val="0"/>
                        </a:spcBef>
                        <a:spcAft>
                          <a:spcPts val="0"/>
                        </a:spcAft>
                      </a:pPr>
                      <a:r>
                        <a:rPr lang="en-US" sz="900">
                          <a:effectLst/>
                        </a:rPr>
                        <a:t>Richard</a:t>
                      </a:r>
                      <a:endParaRPr lang="en-US" sz="900">
                        <a:effectLst/>
                        <a:latin typeface="Times New Roman" panose="02020603050405020304" pitchFamily="18" charset="0"/>
                        <a:ea typeface="Times New Roman" panose="02020603050405020304" pitchFamily="18" charset="0"/>
                      </a:endParaRPr>
                    </a:p>
                  </a:txBody>
                  <a:tcPr marL="26466" marR="26466" marT="0" marB="0" anchor="ctr"/>
                </a:tc>
                <a:tc>
                  <a:txBody>
                    <a:bodyPr/>
                    <a:lstStyle/>
                    <a:p>
                      <a:pPr marL="0" marR="0">
                        <a:spcBef>
                          <a:spcPts val="0"/>
                        </a:spcBef>
                        <a:spcAft>
                          <a:spcPts val="0"/>
                        </a:spcAft>
                      </a:pPr>
                      <a:r>
                        <a:rPr lang="en-US" sz="900">
                          <a:effectLst/>
                        </a:rPr>
                        <a:t>Perlotto</a:t>
                      </a:r>
                      <a:endParaRPr lang="en-US" sz="900">
                        <a:effectLst/>
                        <a:latin typeface="Times New Roman" panose="02020603050405020304" pitchFamily="18" charset="0"/>
                        <a:ea typeface="Times New Roman" panose="02020603050405020304" pitchFamily="18" charset="0"/>
                      </a:endParaRPr>
                    </a:p>
                  </a:txBody>
                  <a:tcPr marL="26466" marR="26466" marT="0" marB="0" anchor="ctr"/>
                </a:tc>
                <a:tc>
                  <a:txBody>
                    <a:bodyPr/>
                    <a:lstStyle/>
                    <a:p>
                      <a:pPr marL="0" marR="0">
                        <a:spcBef>
                          <a:spcPts val="0"/>
                        </a:spcBef>
                        <a:spcAft>
                          <a:spcPts val="0"/>
                        </a:spcAft>
                      </a:pPr>
                      <a:r>
                        <a:rPr lang="en-US" sz="900" b="1">
                          <a:effectLst/>
                        </a:rPr>
                        <a:t>Shadow Server</a:t>
                      </a:r>
                      <a:endParaRPr lang="en-US" sz="900" b="1">
                        <a:effectLst/>
                        <a:latin typeface="Times New Roman" panose="02020603050405020304" pitchFamily="18" charset="0"/>
                        <a:ea typeface="Times New Roman" panose="02020603050405020304" pitchFamily="18" charset="0"/>
                      </a:endParaRPr>
                    </a:p>
                  </a:txBody>
                  <a:tcPr marL="26466" marR="26466" marT="0" marB="0" anchor="ctr"/>
                </a:tc>
                <a:extLst>
                  <a:ext uri="{0D108BD9-81ED-4DB2-BD59-A6C34878D82A}">
                    <a16:rowId xmlns:a16="http://schemas.microsoft.com/office/drawing/2014/main" val="10005"/>
                  </a:ext>
                </a:extLst>
              </a:tr>
              <a:tr h="179213">
                <a:tc>
                  <a:txBody>
                    <a:bodyPr/>
                    <a:lstStyle/>
                    <a:p>
                      <a:pPr marL="0" marR="0">
                        <a:spcBef>
                          <a:spcPts val="0"/>
                        </a:spcBef>
                        <a:spcAft>
                          <a:spcPts val="0"/>
                        </a:spcAft>
                      </a:pPr>
                      <a:r>
                        <a:rPr lang="en-US" sz="900">
                          <a:effectLst/>
                        </a:rPr>
                        <a:t>Patrick</a:t>
                      </a:r>
                      <a:endParaRPr lang="en-US" sz="900">
                        <a:effectLst/>
                        <a:latin typeface="Times New Roman" panose="02020603050405020304" pitchFamily="18" charset="0"/>
                        <a:ea typeface="Times New Roman" panose="02020603050405020304" pitchFamily="18" charset="0"/>
                      </a:endParaRPr>
                    </a:p>
                  </a:txBody>
                  <a:tcPr marL="26466" marR="26466" marT="0" marB="0" anchor="ctr"/>
                </a:tc>
                <a:tc>
                  <a:txBody>
                    <a:bodyPr/>
                    <a:lstStyle/>
                    <a:p>
                      <a:pPr marL="0" marR="0">
                        <a:spcBef>
                          <a:spcPts val="0"/>
                        </a:spcBef>
                        <a:spcAft>
                          <a:spcPts val="0"/>
                        </a:spcAft>
                      </a:pPr>
                      <a:r>
                        <a:rPr lang="en-US" sz="900">
                          <a:effectLst/>
                        </a:rPr>
                        <a:t>Koethe</a:t>
                      </a:r>
                      <a:endParaRPr lang="en-US" sz="900">
                        <a:effectLst/>
                        <a:latin typeface="Times New Roman" panose="02020603050405020304" pitchFamily="18" charset="0"/>
                        <a:ea typeface="Times New Roman" panose="02020603050405020304" pitchFamily="18" charset="0"/>
                      </a:endParaRPr>
                    </a:p>
                  </a:txBody>
                  <a:tcPr marL="26466" marR="26466" marT="0" marB="0" anchor="ctr"/>
                </a:tc>
                <a:tc>
                  <a:txBody>
                    <a:bodyPr/>
                    <a:lstStyle/>
                    <a:p>
                      <a:pPr marL="0" marR="0">
                        <a:spcBef>
                          <a:spcPts val="0"/>
                        </a:spcBef>
                        <a:spcAft>
                          <a:spcPts val="0"/>
                        </a:spcAft>
                      </a:pPr>
                      <a:r>
                        <a:rPr lang="en-US" sz="900" b="1">
                          <a:effectLst/>
                        </a:rPr>
                        <a:t>Sprint</a:t>
                      </a:r>
                      <a:endParaRPr lang="en-US" sz="900" b="1">
                        <a:effectLst/>
                        <a:latin typeface="Times New Roman" panose="02020603050405020304" pitchFamily="18" charset="0"/>
                        <a:ea typeface="Times New Roman" panose="02020603050405020304" pitchFamily="18" charset="0"/>
                      </a:endParaRPr>
                    </a:p>
                  </a:txBody>
                  <a:tcPr marL="26466" marR="26466" marT="0" marB="0" anchor="ctr"/>
                </a:tc>
                <a:extLst>
                  <a:ext uri="{0D108BD9-81ED-4DB2-BD59-A6C34878D82A}">
                    <a16:rowId xmlns:a16="http://schemas.microsoft.com/office/drawing/2014/main" val="10006"/>
                  </a:ext>
                </a:extLst>
              </a:tr>
              <a:tr h="179213">
                <a:tc>
                  <a:txBody>
                    <a:bodyPr/>
                    <a:lstStyle/>
                    <a:p>
                      <a:pPr marL="0" marR="0">
                        <a:spcBef>
                          <a:spcPts val="0"/>
                        </a:spcBef>
                        <a:spcAft>
                          <a:spcPts val="0"/>
                        </a:spcAft>
                      </a:pPr>
                      <a:r>
                        <a:rPr lang="en-US" sz="900">
                          <a:effectLst/>
                        </a:rPr>
                        <a:t>Jeff</a:t>
                      </a:r>
                      <a:endParaRPr lang="en-US" sz="900">
                        <a:effectLst/>
                        <a:latin typeface="Times New Roman" panose="02020603050405020304" pitchFamily="18" charset="0"/>
                        <a:ea typeface="Times New Roman" panose="02020603050405020304" pitchFamily="18" charset="0"/>
                      </a:endParaRPr>
                    </a:p>
                  </a:txBody>
                  <a:tcPr marL="26466" marR="26466" marT="0" marB="0" anchor="ctr"/>
                </a:tc>
                <a:tc>
                  <a:txBody>
                    <a:bodyPr/>
                    <a:lstStyle/>
                    <a:p>
                      <a:pPr marL="0" marR="0">
                        <a:spcBef>
                          <a:spcPts val="0"/>
                        </a:spcBef>
                        <a:spcAft>
                          <a:spcPts val="0"/>
                        </a:spcAft>
                      </a:pPr>
                      <a:r>
                        <a:rPr lang="en-US" sz="900">
                          <a:effectLst/>
                        </a:rPr>
                        <a:t>Greene</a:t>
                      </a:r>
                      <a:endParaRPr lang="en-US" sz="900">
                        <a:effectLst/>
                        <a:latin typeface="Times New Roman" panose="02020603050405020304" pitchFamily="18" charset="0"/>
                        <a:ea typeface="Times New Roman" panose="02020603050405020304" pitchFamily="18" charset="0"/>
                      </a:endParaRPr>
                    </a:p>
                  </a:txBody>
                  <a:tcPr marL="26466" marR="26466" marT="0" marB="0" anchor="ctr"/>
                </a:tc>
                <a:tc>
                  <a:txBody>
                    <a:bodyPr/>
                    <a:lstStyle/>
                    <a:p>
                      <a:pPr marL="0" marR="0">
                        <a:spcBef>
                          <a:spcPts val="0"/>
                        </a:spcBef>
                        <a:spcAft>
                          <a:spcPts val="0"/>
                        </a:spcAft>
                      </a:pPr>
                      <a:r>
                        <a:rPr lang="en-US" sz="900" b="1" dirty="0">
                          <a:effectLst/>
                        </a:rPr>
                        <a:t>Symantec</a:t>
                      </a:r>
                      <a:endParaRPr lang="en-US" sz="900" b="1" dirty="0">
                        <a:effectLst/>
                        <a:latin typeface="Times New Roman" panose="02020603050405020304" pitchFamily="18" charset="0"/>
                        <a:ea typeface="Times New Roman" panose="02020603050405020304" pitchFamily="18" charset="0"/>
                      </a:endParaRPr>
                    </a:p>
                  </a:txBody>
                  <a:tcPr marL="26466" marR="26466" marT="0" marB="0" anchor="ctr"/>
                </a:tc>
                <a:extLst>
                  <a:ext uri="{0D108BD9-81ED-4DB2-BD59-A6C34878D82A}">
                    <a16:rowId xmlns:a16="http://schemas.microsoft.com/office/drawing/2014/main" val="10007"/>
                  </a:ext>
                </a:extLst>
              </a:tr>
              <a:tr h="302279">
                <a:tc>
                  <a:txBody>
                    <a:bodyPr/>
                    <a:lstStyle/>
                    <a:p>
                      <a:pPr marL="0" marR="0">
                        <a:spcBef>
                          <a:spcPts val="0"/>
                        </a:spcBef>
                        <a:spcAft>
                          <a:spcPts val="0"/>
                        </a:spcAft>
                      </a:pPr>
                      <a:r>
                        <a:rPr lang="en-US" sz="900">
                          <a:effectLst/>
                        </a:rPr>
                        <a:t>Chris</a:t>
                      </a:r>
                      <a:endParaRPr lang="en-US" sz="900">
                        <a:effectLst/>
                        <a:latin typeface="Times New Roman" panose="02020603050405020304" pitchFamily="18" charset="0"/>
                        <a:ea typeface="Times New Roman" panose="02020603050405020304" pitchFamily="18" charset="0"/>
                      </a:endParaRPr>
                    </a:p>
                  </a:txBody>
                  <a:tcPr marL="26466" marR="26466" marT="0" marB="0" anchor="ctr"/>
                </a:tc>
                <a:tc>
                  <a:txBody>
                    <a:bodyPr/>
                    <a:lstStyle/>
                    <a:p>
                      <a:pPr marL="0" marR="0">
                        <a:spcBef>
                          <a:spcPts val="0"/>
                        </a:spcBef>
                        <a:spcAft>
                          <a:spcPts val="0"/>
                        </a:spcAft>
                      </a:pPr>
                      <a:r>
                        <a:rPr lang="en-US" sz="900">
                          <a:effectLst/>
                        </a:rPr>
                        <a:t>Roosenraad</a:t>
                      </a:r>
                      <a:endParaRPr lang="en-US" sz="900">
                        <a:effectLst/>
                        <a:latin typeface="Times New Roman" panose="02020603050405020304" pitchFamily="18" charset="0"/>
                        <a:ea typeface="Times New Roman" panose="02020603050405020304" pitchFamily="18" charset="0"/>
                      </a:endParaRPr>
                    </a:p>
                  </a:txBody>
                  <a:tcPr marL="26466" marR="26466" marT="0" marB="0" anchor="ctr"/>
                </a:tc>
                <a:tc rowSpan="2">
                  <a:txBody>
                    <a:bodyPr/>
                    <a:lstStyle/>
                    <a:p>
                      <a:pPr marL="0" marR="0">
                        <a:spcBef>
                          <a:spcPts val="0"/>
                        </a:spcBef>
                        <a:spcAft>
                          <a:spcPts val="0"/>
                        </a:spcAft>
                      </a:pPr>
                      <a:r>
                        <a:rPr lang="en-US" sz="900" b="1" dirty="0">
                          <a:effectLst/>
                        </a:rPr>
                        <a:t>Time Warner Cable</a:t>
                      </a:r>
                      <a:endParaRPr lang="en-US" sz="900" b="1" dirty="0">
                        <a:effectLst/>
                        <a:latin typeface="Times New Roman" panose="02020603050405020304" pitchFamily="18" charset="0"/>
                        <a:ea typeface="Times New Roman" panose="02020603050405020304" pitchFamily="18" charset="0"/>
                      </a:endParaRPr>
                    </a:p>
                  </a:txBody>
                  <a:tcPr marL="26466" marR="26466" marT="0" marB="0" anchor="ctr"/>
                </a:tc>
                <a:extLst>
                  <a:ext uri="{0D108BD9-81ED-4DB2-BD59-A6C34878D82A}">
                    <a16:rowId xmlns:a16="http://schemas.microsoft.com/office/drawing/2014/main" val="10008"/>
                  </a:ext>
                </a:extLst>
              </a:tr>
              <a:tr h="179213">
                <a:tc>
                  <a:txBody>
                    <a:bodyPr/>
                    <a:lstStyle/>
                    <a:p>
                      <a:pPr marL="0" marR="0">
                        <a:spcBef>
                          <a:spcPts val="0"/>
                        </a:spcBef>
                        <a:spcAft>
                          <a:spcPts val="0"/>
                        </a:spcAft>
                      </a:pPr>
                      <a:r>
                        <a:rPr lang="en-US" sz="900">
                          <a:effectLst/>
                        </a:rPr>
                        <a:t>Joe</a:t>
                      </a:r>
                      <a:endParaRPr lang="en-US" sz="900">
                        <a:effectLst/>
                        <a:latin typeface="Times New Roman" panose="02020603050405020304" pitchFamily="18" charset="0"/>
                        <a:ea typeface="Times New Roman" panose="02020603050405020304" pitchFamily="18" charset="0"/>
                      </a:endParaRPr>
                    </a:p>
                  </a:txBody>
                  <a:tcPr marL="26466" marR="26466" marT="0" marB="0" anchor="ctr"/>
                </a:tc>
                <a:tc>
                  <a:txBody>
                    <a:bodyPr/>
                    <a:lstStyle/>
                    <a:p>
                      <a:pPr marL="0" marR="0">
                        <a:spcBef>
                          <a:spcPts val="0"/>
                        </a:spcBef>
                        <a:spcAft>
                          <a:spcPts val="0"/>
                        </a:spcAft>
                      </a:pPr>
                      <a:r>
                        <a:rPr lang="en-US" sz="900">
                          <a:effectLst/>
                        </a:rPr>
                        <a:t>Viens</a:t>
                      </a:r>
                      <a:endParaRPr lang="en-US" sz="900">
                        <a:effectLst/>
                        <a:latin typeface="Times New Roman" panose="02020603050405020304" pitchFamily="18" charset="0"/>
                        <a:ea typeface="Times New Roman" panose="02020603050405020304" pitchFamily="18" charset="0"/>
                      </a:endParaRPr>
                    </a:p>
                  </a:txBody>
                  <a:tcPr marL="26466" marR="26466" marT="0" marB="0" anchor="ctr"/>
                </a:tc>
                <a:tc vMerge="1">
                  <a:txBody>
                    <a:bodyPr/>
                    <a:lstStyle/>
                    <a:p>
                      <a:endParaRPr lang="en-US"/>
                    </a:p>
                  </a:txBody>
                  <a:tcPr/>
                </a:tc>
                <a:extLst>
                  <a:ext uri="{0D108BD9-81ED-4DB2-BD59-A6C34878D82A}">
                    <a16:rowId xmlns:a16="http://schemas.microsoft.com/office/drawing/2014/main" val="10009"/>
                  </a:ext>
                </a:extLst>
              </a:tr>
              <a:tr h="179213">
                <a:tc>
                  <a:txBody>
                    <a:bodyPr/>
                    <a:lstStyle/>
                    <a:p>
                      <a:pPr marL="0" marR="0">
                        <a:spcBef>
                          <a:spcPts val="0"/>
                        </a:spcBef>
                        <a:spcAft>
                          <a:spcPts val="0"/>
                        </a:spcAft>
                      </a:pPr>
                      <a:r>
                        <a:rPr lang="en-US" sz="900">
                          <a:effectLst/>
                        </a:rPr>
                        <a:t>Darren</a:t>
                      </a:r>
                      <a:endParaRPr lang="en-US" sz="900">
                        <a:effectLst/>
                        <a:latin typeface="Times New Roman" panose="02020603050405020304" pitchFamily="18" charset="0"/>
                        <a:ea typeface="Times New Roman" panose="02020603050405020304" pitchFamily="18" charset="0"/>
                      </a:endParaRPr>
                    </a:p>
                  </a:txBody>
                  <a:tcPr marL="26466" marR="26466" marT="0" marB="0" anchor="ctr"/>
                </a:tc>
                <a:tc>
                  <a:txBody>
                    <a:bodyPr/>
                    <a:lstStyle/>
                    <a:p>
                      <a:pPr marL="0" marR="0">
                        <a:spcBef>
                          <a:spcPts val="0"/>
                        </a:spcBef>
                        <a:spcAft>
                          <a:spcPts val="0"/>
                        </a:spcAft>
                      </a:pPr>
                      <a:r>
                        <a:rPr lang="en-US" sz="900">
                          <a:effectLst/>
                        </a:rPr>
                        <a:t>Kress</a:t>
                      </a:r>
                      <a:endParaRPr lang="en-US" sz="900">
                        <a:effectLst/>
                        <a:latin typeface="Times New Roman" panose="02020603050405020304" pitchFamily="18" charset="0"/>
                        <a:ea typeface="Times New Roman" panose="02020603050405020304" pitchFamily="18" charset="0"/>
                      </a:endParaRPr>
                    </a:p>
                  </a:txBody>
                  <a:tcPr marL="26466" marR="26466" marT="0" marB="0" anchor="ctr"/>
                </a:tc>
                <a:tc rowSpan="2">
                  <a:txBody>
                    <a:bodyPr/>
                    <a:lstStyle/>
                    <a:p>
                      <a:pPr marL="0" marR="0">
                        <a:spcBef>
                          <a:spcPts val="0"/>
                        </a:spcBef>
                        <a:spcAft>
                          <a:spcPts val="0"/>
                        </a:spcAft>
                      </a:pPr>
                      <a:r>
                        <a:rPr lang="en-US" sz="900" b="1" dirty="0">
                          <a:effectLst/>
                        </a:rPr>
                        <a:t>T-Mobile</a:t>
                      </a:r>
                      <a:endParaRPr lang="en-US" sz="900" b="1" dirty="0">
                        <a:effectLst/>
                        <a:latin typeface="Times New Roman" panose="02020603050405020304" pitchFamily="18" charset="0"/>
                        <a:ea typeface="Times New Roman" panose="02020603050405020304" pitchFamily="18" charset="0"/>
                      </a:endParaRPr>
                    </a:p>
                  </a:txBody>
                  <a:tcPr marL="26466" marR="26466" marT="0" marB="0" anchor="ctr"/>
                </a:tc>
                <a:extLst>
                  <a:ext uri="{0D108BD9-81ED-4DB2-BD59-A6C34878D82A}">
                    <a16:rowId xmlns:a16="http://schemas.microsoft.com/office/drawing/2014/main" val="10010"/>
                  </a:ext>
                </a:extLst>
              </a:tr>
              <a:tr h="179213">
                <a:tc>
                  <a:txBody>
                    <a:bodyPr/>
                    <a:lstStyle/>
                    <a:p>
                      <a:pPr marL="0" marR="0">
                        <a:spcBef>
                          <a:spcPts val="0"/>
                        </a:spcBef>
                        <a:spcAft>
                          <a:spcPts val="0"/>
                        </a:spcAft>
                      </a:pPr>
                      <a:r>
                        <a:rPr lang="en-US" sz="900">
                          <a:effectLst/>
                        </a:rPr>
                        <a:t>Michelle</a:t>
                      </a:r>
                      <a:endParaRPr lang="en-US" sz="900">
                        <a:effectLst/>
                        <a:latin typeface="Times New Roman" panose="02020603050405020304" pitchFamily="18" charset="0"/>
                        <a:ea typeface="Times New Roman" panose="02020603050405020304" pitchFamily="18" charset="0"/>
                      </a:endParaRPr>
                    </a:p>
                  </a:txBody>
                  <a:tcPr marL="26466" marR="26466" marT="0" marB="0" anchor="ctr"/>
                </a:tc>
                <a:tc>
                  <a:txBody>
                    <a:bodyPr/>
                    <a:lstStyle/>
                    <a:p>
                      <a:pPr marL="0" marR="0">
                        <a:spcBef>
                          <a:spcPts val="0"/>
                        </a:spcBef>
                        <a:spcAft>
                          <a:spcPts val="0"/>
                        </a:spcAft>
                      </a:pPr>
                      <a:r>
                        <a:rPr lang="en-US" sz="900">
                          <a:effectLst/>
                        </a:rPr>
                        <a:t>Rosenthal</a:t>
                      </a:r>
                      <a:endParaRPr lang="en-US" sz="900">
                        <a:effectLst/>
                        <a:latin typeface="Times New Roman" panose="02020603050405020304" pitchFamily="18" charset="0"/>
                        <a:ea typeface="Times New Roman" panose="02020603050405020304" pitchFamily="18" charset="0"/>
                      </a:endParaRPr>
                    </a:p>
                  </a:txBody>
                  <a:tcPr marL="26466" marR="26466" marT="0" marB="0" anchor="ctr"/>
                </a:tc>
                <a:tc vMerge="1">
                  <a:txBody>
                    <a:bodyPr/>
                    <a:lstStyle/>
                    <a:p>
                      <a:endParaRPr lang="en-US"/>
                    </a:p>
                  </a:txBody>
                  <a:tcPr/>
                </a:tc>
                <a:extLst>
                  <a:ext uri="{0D108BD9-81ED-4DB2-BD59-A6C34878D82A}">
                    <a16:rowId xmlns:a16="http://schemas.microsoft.com/office/drawing/2014/main" val="10011"/>
                  </a:ext>
                </a:extLst>
              </a:tr>
              <a:tr h="179213">
                <a:tc>
                  <a:txBody>
                    <a:bodyPr/>
                    <a:lstStyle/>
                    <a:p>
                      <a:pPr marL="0" marR="0">
                        <a:spcBef>
                          <a:spcPts val="0"/>
                        </a:spcBef>
                        <a:spcAft>
                          <a:spcPts val="0"/>
                        </a:spcAft>
                      </a:pPr>
                      <a:r>
                        <a:rPr lang="en-US" sz="900">
                          <a:effectLst/>
                        </a:rPr>
                        <a:t>Robert</a:t>
                      </a:r>
                      <a:endParaRPr lang="en-US" sz="900">
                        <a:effectLst/>
                        <a:latin typeface="Times New Roman" panose="02020603050405020304" pitchFamily="18" charset="0"/>
                        <a:ea typeface="Times New Roman" panose="02020603050405020304" pitchFamily="18" charset="0"/>
                      </a:endParaRPr>
                    </a:p>
                  </a:txBody>
                  <a:tcPr marL="26466" marR="26466" marT="0" marB="0" anchor="ctr"/>
                </a:tc>
                <a:tc>
                  <a:txBody>
                    <a:bodyPr/>
                    <a:lstStyle/>
                    <a:p>
                      <a:pPr marL="0" marR="0">
                        <a:spcBef>
                          <a:spcPts val="0"/>
                        </a:spcBef>
                        <a:spcAft>
                          <a:spcPts val="0"/>
                        </a:spcAft>
                      </a:pPr>
                      <a:r>
                        <a:rPr lang="en-US" sz="900">
                          <a:effectLst/>
                        </a:rPr>
                        <a:t>Mayer</a:t>
                      </a:r>
                      <a:endParaRPr lang="en-US" sz="900">
                        <a:effectLst/>
                        <a:latin typeface="Times New Roman" panose="02020603050405020304" pitchFamily="18" charset="0"/>
                        <a:ea typeface="Times New Roman" panose="02020603050405020304" pitchFamily="18" charset="0"/>
                      </a:endParaRPr>
                    </a:p>
                  </a:txBody>
                  <a:tcPr marL="26466" marR="26466" marT="0" marB="0" anchor="ctr"/>
                </a:tc>
                <a:tc rowSpan="2">
                  <a:txBody>
                    <a:bodyPr/>
                    <a:lstStyle/>
                    <a:p>
                      <a:pPr marL="0" marR="0">
                        <a:spcBef>
                          <a:spcPts val="0"/>
                        </a:spcBef>
                        <a:spcAft>
                          <a:spcPts val="0"/>
                        </a:spcAft>
                      </a:pPr>
                      <a:r>
                        <a:rPr lang="en-US" sz="900" b="1" dirty="0" err="1">
                          <a:effectLst/>
                        </a:rPr>
                        <a:t>USTelecom</a:t>
                      </a:r>
                      <a:r>
                        <a:rPr lang="en-US" sz="900" b="1" dirty="0">
                          <a:effectLst/>
                        </a:rPr>
                        <a:t> Association</a:t>
                      </a:r>
                      <a:endParaRPr lang="en-US" sz="900" b="1" dirty="0">
                        <a:effectLst/>
                        <a:latin typeface="Times New Roman" panose="02020603050405020304" pitchFamily="18" charset="0"/>
                        <a:ea typeface="Times New Roman" panose="02020603050405020304" pitchFamily="18" charset="0"/>
                      </a:endParaRPr>
                    </a:p>
                  </a:txBody>
                  <a:tcPr marL="26466" marR="26466" marT="0" marB="0" anchor="ctr"/>
                </a:tc>
                <a:extLst>
                  <a:ext uri="{0D108BD9-81ED-4DB2-BD59-A6C34878D82A}">
                    <a16:rowId xmlns:a16="http://schemas.microsoft.com/office/drawing/2014/main" val="10012"/>
                  </a:ext>
                </a:extLst>
              </a:tr>
              <a:tr h="179213">
                <a:tc>
                  <a:txBody>
                    <a:bodyPr/>
                    <a:lstStyle/>
                    <a:p>
                      <a:pPr marL="0" marR="0">
                        <a:spcBef>
                          <a:spcPts val="0"/>
                        </a:spcBef>
                        <a:spcAft>
                          <a:spcPts val="0"/>
                        </a:spcAft>
                      </a:pPr>
                      <a:r>
                        <a:rPr lang="en-US" sz="900">
                          <a:effectLst/>
                        </a:rPr>
                        <a:t>Tom</a:t>
                      </a:r>
                      <a:endParaRPr lang="en-US" sz="900">
                        <a:effectLst/>
                        <a:latin typeface="Times New Roman" panose="02020603050405020304" pitchFamily="18" charset="0"/>
                        <a:ea typeface="Times New Roman" panose="02020603050405020304" pitchFamily="18" charset="0"/>
                      </a:endParaRPr>
                    </a:p>
                  </a:txBody>
                  <a:tcPr marL="26466" marR="26466" marT="0" marB="0" anchor="ctr"/>
                </a:tc>
                <a:tc>
                  <a:txBody>
                    <a:bodyPr/>
                    <a:lstStyle/>
                    <a:p>
                      <a:pPr marL="0" marR="0">
                        <a:spcBef>
                          <a:spcPts val="0"/>
                        </a:spcBef>
                        <a:spcAft>
                          <a:spcPts val="0"/>
                        </a:spcAft>
                      </a:pPr>
                      <a:r>
                        <a:rPr lang="en-US" sz="900">
                          <a:effectLst/>
                        </a:rPr>
                        <a:t>Soroka</a:t>
                      </a:r>
                      <a:endParaRPr lang="en-US" sz="900">
                        <a:effectLst/>
                        <a:latin typeface="Times New Roman" panose="02020603050405020304" pitchFamily="18" charset="0"/>
                        <a:ea typeface="Times New Roman" panose="02020603050405020304" pitchFamily="18" charset="0"/>
                      </a:endParaRPr>
                    </a:p>
                  </a:txBody>
                  <a:tcPr marL="26466" marR="26466" marT="0" marB="0" anchor="ctr"/>
                </a:tc>
                <a:tc vMerge="1">
                  <a:txBody>
                    <a:bodyPr/>
                    <a:lstStyle/>
                    <a:p>
                      <a:endParaRPr lang="en-US"/>
                    </a:p>
                  </a:txBody>
                  <a:tcPr/>
                </a:tc>
                <a:extLst>
                  <a:ext uri="{0D108BD9-81ED-4DB2-BD59-A6C34878D82A}">
                    <a16:rowId xmlns:a16="http://schemas.microsoft.com/office/drawing/2014/main" val="10013"/>
                  </a:ext>
                </a:extLst>
              </a:tr>
              <a:tr h="179213">
                <a:tc>
                  <a:txBody>
                    <a:bodyPr/>
                    <a:lstStyle/>
                    <a:p>
                      <a:pPr marL="0" marR="0">
                        <a:spcBef>
                          <a:spcPts val="0"/>
                        </a:spcBef>
                        <a:spcAft>
                          <a:spcPts val="0"/>
                        </a:spcAft>
                      </a:pPr>
                      <a:r>
                        <a:rPr lang="en-US" sz="900">
                          <a:effectLst/>
                        </a:rPr>
                        <a:t>Nadya</a:t>
                      </a:r>
                      <a:endParaRPr lang="en-US" sz="900">
                        <a:effectLst/>
                        <a:latin typeface="Times New Roman" panose="02020603050405020304" pitchFamily="18" charset="0"/>
                        <a:ea typeface="Times New Roman" panose="02020603050405020304" pitchFamily="18" charset="0"/>
                      </a:endParaRPr>
                    </a:p>
                  </a:txBody>
                  <a:tcPr marL="26466" marR="26466" marT="0" marB="0" anchor="ctr"/>
                </a:tc>
                <a:tc>
                  <a:txBody>
                    <a:bodyPr/>
                    <a:lstStyle/>
                    <a:p>
                      <a:pPr marL="0" marR="0">
                        <a:spcBef>
                          <a:spcPts val="0"/>
                        </a:spcBef>
                        <a:spcAft>
                          <a:spcPts val="0"/>
                        </a:spcAft>
                      </a:pPr>
                      <a:r>
                        <a:rPr lang="en-US" sz="900">
                          <a:effectLst/>
                        </a:rPr>
                        <a:t>Bartol</a:t>
                      </a:r>
                      <a:endParaRPr lang="en-US" sz="900">
                        <a:effectLst/>
                        <a:latin typeface="Times New Roman" panose="02020603050405020304" pitchFamily="18" charset="0"/>
                        <a:ea typeface="Times New Roman" panose="02020603050405020304" pitchFamily="18" charset="0"/>
                      </a:endParaRPr>
                    </a:p>
                  </a:txBody>
                  <a:tcPr marL="26466" marR="26466" marT="0" marB="0" anchor="ctr"/>
                </a:tc>
                <a:tc>
                  <a:txBody>
                    <a:bodyPr/>
                    <a:lstStyle/>
                    <a:p>
                      <a:pPr marL="0" marR="0">
                        <a:spcBef>
                          <a:spcPts val="0"/>
                        </a:spcBef>
                        <a:spcAft>
                          <a:spcPts val="0"/>
                        </a:spcAft>
                      </a:pPr>
                      <a:r>
                        <a:rPr lang="en-US" sz="900" b="1" dirty="0">
                          <a:effectLst/>
                        </a:rPr>
                        <a:t>Utilities Telecom Council</a:t>
                      </a:r>
                      <a:endParaRPr lang="en-US" sz="900" b="1" dirty="0">
                        <a:effectLst/>
                        <a:latin typeface="Times New Roman" panose="02020603050405020304" pitchFamily="18" charset="0"/>
                        <a:ea typeface="Times New Roman" panose="02020603050405020304" pitchFamily="18" charset="0"/>
                      </a:endParaRPr>
                    </a:p>
                  </a:txBody>
                  <a:tcPr marL="26466" marR="26466" marT="0" marB="0" anchor="ctr"/>
                </a:tc>
                <a:extLst>
                  <a:ext uri="{0D108BD9-81ED-4DB2-BD59-A6C34878D82A}">
                    <a16:rowId xmlns:a16="http://schemas.microsoft.com/office/drawing/2014/main" val="10014"/>
                  </a:ext>
                </a:extLst>
              </a:tr>
              <a:tr h="179213">
                <a:tc>
                  <a:txBody>
                    <a:bodyPr/>
                    <a:lstStyle/>
                    <a:p>
                      <a:pPr marL="0" marR="0">
                        <a:spcBef>
                          <a:spcPts val="0"/>
                        </a:spcBef>
                        <a:spcAft>
                          <a:spcPts val="0"/>
                        </a:spcAft>
                      </a:pPr>
                      <a:r>
                        <a:rPr lang="en-US" sz="900">
                          <a:effectLst/>
                        </a:rPr>
                        <a:t>Al</a:t>
                      </a:r>
                      <a:endParaRPr lang="en-US" sz="900">
                        <a:effectLst/>
                        <a:latin typeface="Times New Roman" panose="02020603050405020304" pitchFamily="18" charset="0"/>
                        <a:ea typeface="Times New Roman" panose="02020603050405020304" pitchFamily="18" charset="0"/>
                      </a:endParaRPr>
                    </a:p>
                  </a:txBody>
                  <a:tcPr marL="26466" marR="26466" marT="0" marB="0" anchor="ctr"/>
                </a:tc>
                <a:tc>
                  <a:txBody>
                    <a:bodyPr/>
                    <a:lstStyle/>
                    <a:p>
                      <a:pPr marL="0" marR="0">
                        <a:spcBef>
                          <a:spcPts val="0"/>
                        </a:spcBef>
                        <a:spcAft>
                          <a:spcPts val="0"/>
                        </a:spcAft>
                      </a:pPr>
                      <a:r>
                        <a:rPr lang="en-US" sz="900">
                          <a:effectLst/>
                        </a:rPr>
                        <a:t>Bolivar</a:t>
                      </a:r>
                      <a:endParaRPr lang="en-US" sz="900">
                        <a:effectLst/>
                        <a:latin typeface="Times New Roman" panose="02020603050405020304" pitchFamily="18" charset="0"/>
                        <a:ea typeface="Times New Roman" panose="02020603050405020304" pitchFamily="18" charset="0"/>
                      </a:endParaRPr>
                    </a:p>
                  </a:txBody>
                  <a:tcPr marL="26466" marR="26466" marT="0" marB="0" anchor="ctr"/>
                </a:tc>
                <a:tc rowSpan="2">
                  <a:txBody>
                    <a:bodyPr/>
                    <a:lstStyle/>
                    <a:p>
                      <a:pPr marL="0" marR="0">
                        <a:spcBef>
                          <a:spcPts val="0"/>
                        </a:spcBef>
                        <a:spcAft>
                          <a:spcPts val="0"/>
                        </a:spcAft>
                      </a:pPr>
                      <a:r>
                        <a:rPr lang="en-US" sz="900" b="1" dirty="0">
                          <a:effectLst/>
                        </a:rPr>
                        <a:t>Verisign</a:t>
                      </a:r>
                      <a:endParaRPr lang="en-US" sz="900" b="1" dirty="0">
                        <a:effectLst/>
                        <a:latin typeface="Times New Roman" panose="02020603050405020304" pitchFamily="18" charset="0"/>
                        <a:ea typeface="Times New Roman" panose="02020603050405020304" pitchFamily="18" charset="0"/>
                      </a:endParaRPr>
                    </a:p>
                  </a:txBody>
                  <a:tcPr marL="26466" marR="26466" marT="0" marB="0" anchor="ctr"/>
                </a:tc>
                <a:extLst>
                  <a:ext uri="{0D108BD9-81ED-4DB2-BD59-A6C34878D82A}">
                    <a16:rowId xmlns:a16="http://schemas.microsoft.com/office/drawing/2014/main" val="10015"/>
                  </a:ext>
                </a:extLst>
              </a:tr>
              <a:tr h="302279">
                <a:tc>
                  <a:txBody>
                    <a:bodyPr/>
                    <a:lstStyle/>
                    <a:p>
                      <a:pPr marL="0" marR="0">
                        <a:spcBef>
                          <a:spcPts val="0"/>
                        </a:spcBef>
                        <a:spcAft>
                          <a:spcPts val="0"/>
                        </a:spcAft>
                      </a:pPr>
                      <a:r>
                        <a:rPr lang="en-US" sz="900">
                          <a:effectLst/>
                        </a:rPr>
                        <a:t>Tomofumi</a:t>
                      </a:r>
                      <a:endParaRPr lang="en-US" sz="900">
                        <a:effectLst/>
                        <a:latin typeface="Times New Roman" panose="02020603050405020304" pitchFamily="18" charset="0"/>
                        <a:ea typeface="Times New Roman" panose="02020603050405020304" pitchFamily="18" charset="0"/>
                      </a:endParaRPr>
                    </a:p>
                  </a:txBody>
                  <a:tcPr marL="26466" marR="26466" marT="0" marB="0" anchor="ctr"/>
                </a:tc>
                <a:tc>
                  <a:txBody>
                    <a:bodyPr/>
                    <a:lstStyle/>
                    <a:p>
                      <a:pPr marL="0" marR="0">
                        <a:spcBef>
                          <a:spcPts val="0"/>
                        </a:spcBef>
                        <a:spcAft>
                          <a:spcPts val="0"/>
                        </a:spcAft>
                      </a:pPr>
                      <a:r>
                        <a:rPr lang="en-US" sz="900">
                          <a:effectLst/>
                        </a:rPr>
                        <a:t>Okubo</a:t>
                      </a:r>
                      <a:endParaRPr lang="en-US" sz="900">
                        <a:effectLst/>
                        <a:latin typeface="Times New Roman" panose="02020603050405020304" pitchFamily="18" charset="0"/>
                        <a:ea typeface="Times New Roman" panose="02020603050405020304" pitchFamily="18" charset="0"/>
                      </a:endParaRPr>
                    </a:p>
                  </a:txBody>
                  <a:tcPr marL="26466" marR="26466" marT="0" marB="0" anchor="ctr"/>
                </a:tc>
                <a:tc vMerge="1">
                  <a:txBody>
                    <a:bodyPr/>
                    <a:lstStyle/>
                    <a:p>
                      <a:endParaRPr lang="en-US"/>
                    </a:p>
                  </a:txBody>
                  <a:tcPr/>
                </a:tc>
                <a:extLst>
                  <a:ext uri="{0D108BD9-81ED-4DB2-BD59-A6C34878D82A}">
                    <a16:rowId xmlns:a16="http://schemas.microsoft.com/office/drawing/2014/main" val="10016"/>
                  </a:ext>
                </a:extLst>
              </a:tr>
              <a:tr h="179213">
                <a:tc>
                  <a:txBody>
                    <a:bodyPr/>
                    <a:lstStyle/>
                    <a:p>
                      <a:pPr marL="0" marR="0">
                        <a:spcBef>
                          <a:spcPts val="0"/>
                        </a:spcBef>
                        <a:spcAft>
                          <a:spcPts val="0"/>
                        </a:spcAft>
                      </a:pPr>
                      <a:r>
                        <a:rPr lang="en-US" sz="900">
                          <a:effectLst/>
                        </a:rPr>
                        <a:t>Heath</a:t>
                      </a:r>
                      <a:endParaRPr lang="en-US" sz="900">
                        <a:effectLst/>
                        <a:latin typeface="Times New Roman" panose="02020603050405020304" pitchFamily="18" charset="0"/>
                        <a:ea typeface="Times New Roman" panose="02020603050405020304" pitchFamily="18" charset="0"/>
                      </a:endParaRPr>
                    </a:p>
                  </a:txBody>
                  <a:tcPr marL="26466" marR="26466" marT="0" marB="0" anchor="ctr"/>
                </a:tc>
                <a:tc>
                  <a:txBody>
                    <a:bodyPr/>
                    <a:lstStyle/>
                    <a:p>
                      <a:pPr marL="0" marR="0">
                        <a:spcBef>
                          <a:spcPts val="0"/>
                        </a:spcBef>
                        <a:spcAft>
                          <a:spcPts val="0"/>
                        </a:spcAft>
                      </a:pPr>
                      <a:r>
                        <a:rPr lang="en-US" sz="900">
                          <a:effectLst/>
                        </a:rPr>
                        <a:t>McGinnis</a:t>
                      </a:r>
                      <a:endParaRPr lang="en-US" sz="900">
                        <a:effectLst/>
                        <a:latin typeface="Times New Roman" panose="02020603050405020304" pitchFamily="18" charset="0"/>
                        <a:ea typeface="Times New Roman" panose="02020603050405020304" pitchFamily="18" charset="0"/>
                      </a:endParaRPr>
                    </a:p>
                  </a:txBody>
                  <a:tcPr marL="26466" marR="26466" marT="0" marB="0" anchor="ctr"/>
                </a:tc>
                <a:tc>
                  <a:txBody>
                    <a:bodyPr/>
                    <a:lstStyle/>
                    <a:p>
                      <a:pPr marL="0" marR="0">
                        <a:spcBef>
                          <a:spcPts val="0"/>
                        </a:spcBef>
                        <a:spcAft>
                          <a:spcPts val="0"/>
                        </a:spcAft>
                      </a:pPr>
                      <a:r>
                        <a:rPr lang="en-US" sz="900" b="1" dirty="0">
                          <a:effectLst/>
                        </a:rPr>
                        <a:t>Verizon</a:t>
                      </a:r>
                      <a:endParaRPr lang="en-US" sz="900" b="1" dirty="0">
                        <a:effectLst/>
                        <a:latin typeface="Times New Roman" panose="02020603050405020304" pitchFamily="18" charset="0"/>
                        <a:ea typeface="Times New Roman" panose="02020603050405020304" pitchFamily="18" charset="0"/>
                      </a:endParaRPr>
                    </a:p>
                  </a:txBody>
                  <a:tcPr marL="26466" marR="26466" marT="0" marB="0" anchor="ctr"/>
                </a:tc>
                <a:extLst>
                  <a:ext uri="{0D108BD9-81ED-4DB2-BD59-A6C34878D82A}">
                    <a16:rowId xmlns:a16="http://schemas.microsoft.com/office/drawing/2014/main" val="10017"/>
                  </a:ext>
                </a:extLst>
              </a:tr>
              <a:tr h="303377">
                <a:tc>
                  <a:txBody>
                    <a:bodyPr/>
                    <a:lstStyle/>
                    <a:p>
                      <a:pPr marL="0" marR="0">
                        <a:spcBef>
                          <a:spcPts val="0"/>
                        </a:spcBef>
                        <a:spcAft>
                          <a:spcPts val="0"/>
                        </a:spcAft>
                      </a:pPr>
                      <a:r>
                        <a:rPr lang="en-US" sz="900">
                          <a:effectLst/>
                        </a:rPr>
                        <a:t>Dorothy</a:t>
                      </a:r>
                      <a:endParaRPr lang="en-US" sz="900">
                        <a:effectLst/>
                        <a:latin typeface="Times New Roman" panose="02020603050405020304" pitchFamily="18" charset="0"/>
                        <a:ea typeface="Times New Roman" panose="02020603050405020304" pitchFamily="18" charset="0"/>
                      </a:endParaRPr>
                    </a:p>
                  </a:txBody>
                  <a:tcPr marL="26466" marR="26466" marT="0" marB="0" anchor="ctr"/>
                </a:tc>
                <a:tc>
                  <a:txBody>
                    <a:bodyPr/>
                    <a:lstStyle/>
                    <a:p>
                      <a:pPr marL="0" marR="0">
                        <a:spcBef>
                          <a:spcPts val="0"/>
                        </a:spcBef>
                        <a:spcAft>
                          <a:spcPts val="0"/>
                        </a:spcAft>
                      </a:pPr>
                      <a:r>
                        <a:rPr lang="en-US" sz="900">
                          <a:effectLst/>
                        </a:rPr>
                        <a:t>Spears-Dean</a:t>
                      </a:r>
                      <a:endParaRPr lang="en-US" sz="900">
                        <a:effectLst/>
                        <a:latin typeface="Times New Roman" panose="02020603050405020304" pitchFamily="18" charset="0"/>
                        <a:ea typeface="Times New Roman" panose="02020603050405020304" pitchFamily="18" charset="0"/>
                      </a:endParaRPr>
                    </a:p>
                  </a:txBody>
                  <a:tcPr marL="26466" marR="26466" marT="0" marB="0" anchor="ctr"/>
                </a:tc>
                <a:tc>
                  <a:txBody>
                    <a:bodyPr/>
                    <a:lstStyle/>
                    <a:p>
                      <a:pPr marL="0" marR="0">
                        <a:spcBef>
                          <a:spcPts val="0"/>
                        </a:spcBef>
                        <a:spcAft>
                          <a:spcPts val="0"/>
                        </a:spcAft>
                      </a:pPr>
                      <a:r>
                        <a:rPr lang="en-US" sz="900" b="1" dirty="0" smtClean="0">
                          <a:effectLst/>
                        </a:rPr>
                        <a:t>VITA/ </a:t>
                      </a:r>
                      <a:r>
                        <a:rPr lang="en-US" sz="900" b="1" dirty="0">
                          <a:effectLst/>
                        </a:rPr>
                        <a:t>National Association of State 911 Administrators</a:t>
                      </a:r>
                      <a:endParaRPr lang="en-US" sz="900" b="1" dirty="0">
                        <a:effectLst/>
                        <a:latin typeface="Times New Roman" panose="02020603050405020304" pitchFamily="18" charset="0"/>
                        <a:ea typeface="Times New Roman" panose="02020603050405020304" pitchFamily="18" charset="0"/>
                      </a:endParaRPr>
                    </a:p>
                  </a:txBody>
                  <a:tcPr marL="26466" marR="26466" marT="0" marB="0" anchor="ctr"/>
                </a:tc>
                <a:extLst>
                  <a:ext uri="{0D108BD9-81ED-4DB2-BD59-A6C34878D82A}">
                    <a16:rowId xmlns:a16="http://schemas.microsoft.com/office/drawing/2014/main" val="10018"/>
                  </a:ext>
                </a:extLst>
              </a:tr>
              <a:tr h="179213">
                <a:tc>
                  <a:txBody>
                    <a:bodyPr/>
                    <a:lstStyle/>
                    <a:p>
                      <a:pPr marL="0" marR="0">
                        <a:spcBef>
                          <a:spcPts val="0"/>
                        </a:spcBef>
                        <a:spcAft>
                          <a:spcPts val="0"/>
                        </a:spcAft>
                      </a:pPr>
                      <a:r>
                        <a:rPr lang="en-US" sz="900">
                          <a:effectLst/>
                        </a:rPr>
                        <a:t>Peter</a:t>
                      </a:r>
                      <a:endParaRPr lang="en-US" sz="900">
                        <a:effectLst/>
                        <a:latin typeface="Times New Roman" panose="02020603050405020304" pitchFamily="18" charset="0"/>
                        <a:ea typeface="Times New Roman" panose="02020603050405020304" pitchFamily="18" charset="0"/>
                      </a:endParaRPr>
                    </a:p>
                  </a:txBody>
                  <a:tcPr marL="26466" marR="26466" marT="0" marB="0" anchor="ctr"/>
                </a:tc>
                <a:tc>
                  <a:txBody>
                    <a:bodyPr/>
                    <a:lstStyle/>
                    <a:p>
                      <a:pPr marL="0" marR="0">
                        <a:spcBef>
                          <a:spcPts val="0"/>
                        </a:spcBef>
                        <a:spcAft>
                          <a:spcPts val="0"/>
                        </a:spcAft>
                      </a:pPr>
                      <a:r>
                        <a:rPr lang="en-US" sz="900" dirty="0">
                          <a:effectLst/>
                        </a:rPr>
                        <a:t>Ruffo</a:t>
                      </a:r>
                      <a:endParaRPr lang="en-US" sz="900" dirty="0">
                        <a:effectLst/>
                        <a:latin typeface="Times New Roman" panose="02020603050405020304" pitchFamily="18" charset="0"/>
                        <a:ea typeface="Times New Roman" panose="02020603050405020304" pitchFamily="18" charset="0"/>
                      </a:endParaRPr>
                    </a:p>
                  </a:txBody>
                  <a:tcPr marL="26466" marR="26466" marT="0" marB="0" anchor="ctr"/>
                </a:tc>
                <a:tc>
                  <a:txBody>
                    <a:bodyPr/>
                    <a:lstStyle/>
                    <a:p>
                      <a:pPr marL="0" marR="0">
                        <a:spcBef>
                          <a:spcPts val="0"/>
                        </a:spcBef>
                        <a:spcAft>
                          <a:spcPts val="0"/>
                        </a:spcAft>
                      </a:pPr>
                      <a:r>
                        <a:rPr lang="en-US" sz="900" b="1" dirty="0">
                          <a:effectLst/>
                        </a:rPr>
                        <a:t>ZTE USA</a:t>
                      </a:r>
                      <a:endParaRPr lang="en-US" sz="900" b="1" dirty="0">
                        <a:effectLst/>
                        <a:latin typeface="Times New Roman" panose="02020603050405020304" pitchFamily="18" charset="0"/>
                        <a:ea typeface="Times New Roman" panose="02020603050405020304" pitchFamily="18" charset="0"/>
                      </a:endParaRPr>
                    </a:p>
                  </a:txBody>
                  <a:tcPr marL="26466" marR="26466" marT="0" marB="0" anchor="ctr"/>
                </a:tc>
                <a:extLst>
                  <a:ext uri="{0D108BD9-81ED-4DB2-BD59-A6C34878D82A}">
                    <a16:rowId xmlns:a16="http://schemas.microsoft.com/office/drawing/2014/main" val="10019"/>
                  </a:ext>
                </a:extLst>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D4B6857B-B0B5-4BE6-BAA5-301997582C37}" type="slidenum">
              <a:rPr lang="en-US" smtClean="0">
                <a:solidFill>
                  <a:srgbClr val="898989"/>
                </a:solidFill>
                <a:latin typeface="Calibri" pitchFamily="34" charset="0"/>
              </a:rPr>
              <a:pPr eaLnBrk="1" hangingPunct="1"/>
              <a:t>5</a:t>
            </a:fld>
            <a:endParaRPr lang="en-US" dirty="0" smtClean="0">
              <a:solidFill>
                <a:srgbClr val="898989"/>
              </a:solidFill>
              <a:latin typeface="Calibri" pitchFamily="34" charset="0"/>
            </a:endParaRPr>
          </a:p>
        </p:txBody>
      </p:sp>
      <p:sp>
        <p:nvSpPr>
          <p:cNvPr id="5123" name="Title 1"/>
          <p:cNvSpPr>
            <a:spLocks noGrp="1"/>
          </p:cNvSpPr>
          <p:nvPr>
            <p:ph type="title" idx="4294967295"/>
          </p:nvPr>
        </p:nvSpPr>
        <p:spPr/>
        <p:txBody>
          <a:bodyPr/>
          <a:lstStyle/>
          <a:p>
            <a:pPr eaLnBrk="1" hangingPunct="1"/>
            <a:r>
              <a:rPr lang="en-US" dirty="0" smtClean="0">
                <a:ea typeface="ＭＳ Ｐゴシック" pitchFamily="34" charset="-128"/>
              </a:rPr>
              <a:t>Brief Background</a:t>
            </a:r>
          </a:p>
        </p:txBody>
      </p:sp>
      <p:sp>
        <p:nvSpPr>
          <p:cNvPr id="10" name="Content Placeholder 2"/>
          <p:cNvSpPr txBox="1">
            <a:spLocks/>
          </p:cNvSpPr>
          <p:nvPr/>
        </p:nvSpPr>
        <p:spPr bwMode="auto">
          <a:xfrm>
            <a:off x="457200" y="1597025"/>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4000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marL="231775" indent="-231775" eaLnBrk="1" hangingPunct="1">
              <a:lnSpc>
                <a:spcPct val="90000"/>
              </a:lnSpc>
              <a:spcBef>
                <a:spcPts val="600"/>
              </a:spcBef>
              <a:buFont typeface="Arial" charset="0"/>
              <a:buChar char="•"/>
            </a:pPr>
            <a:r>
              <a:rPr lang="en-US" sz="2400" dirty="0" smtClean="0">
                <a:latin typeface="Calibri" pitchFamily="34" charset="0"/>
              </a:rPr>
              <a:t>Recognizing the advantages of building security in to hardware and software (rather than retrofitting), FCC has urged industry to </a:t>
            </a:r>
            <a:r>
              <a:rPr lang="en-US" sz="2400" dirty="0">
                <a:latin typeface="Calibri" pitchFamily="34" charset="0"/>
              </a:rPr>
              <a:t>examine </a:t>
            </a:r>
            <a:r>
              <a:rPr lang="en-US" sz="2400" dirty="0" smtClean="0">
                <a:latin typeface="Calibri" pitchFamily="34" charset="0"/>
              </a:rPr>
              <a:t>security by design practices for </a:t>
            </a:r>
            <a:r>
              <a:rPr lang="en-US" sz="2400" dirty="0">
                <a:latin typeface="Calibri" pitchFamily="34" charset="0"/>
              </a:rPr>
              <a:t>core network </a:t>
            </a:r>
            <a:r>
              <a:rPr lang="en-US" sz="2400" dirty="0" smtClean="0">
                <a:latin typeface="Calibri" pitchFamily="34" charset="0"/>
              </a:rPr>
              <a:t>equipment</a:t>
            </a:r>
          </a:p>
          <a:p>
            <a:pPr marL="231775" indent="-231775" eaLnBrk="1" hangingPunct="1">
              <a:lnSpc>
                <a:spcPct val="90000"/>
              </a:lnSpc>
              <a:spcBef>
                <a:spcPts val="600"/>
              </a:spcBef>
              <a:buFont typeface="Arial" charset="0"/>
              <a:buChar char="•"/>
            </a:pPr>
            <a:r>
              <a:rPr lang="en-US" sz="2400" dirty="0" smtClean="0">
                <a:latin typeface="Calibri" pitchFamily="34" charset="0"/>
              </a:rPr>
              <a:t>CSRIC IV’s WG 4 Final Report, </a:t>
            </a:r>
            <a:r>
              <a:rPr lang="en-US" sz="2400" i="1" dirty="0" smtClean="0">
                <a:latin typeface="Calibri" pitchFamily="34" charset="0"/>
              </a:rPr>
              <a:t>Cybersecurity Risk Management and Best Practices</a:t>
            </a:r>
            <a:r>
              <a:rPr lang="en-US" sz="2400" dirty="0" smtClean="0">
                <a:latin typeface="Calibri" pitchFamily="34" charset="0"/>
              </a:rPr>
              <a:t>, provides baseline/model for approach</a:t>
            </a:r>
          </a:p>
          <a:p>
            <a:pPr marL="231775" indent="-231775" eaLnBrk="1" hangingPunct="1">
              <a:lnSpc>
                <a:spcPct val="90000"/>
              </a:lnSpc>
              <a:spcBef>
                <a:spcPts val="600"/>
              </a:spcBef>
              <a:buFont typeface="Arial" charset="0"/>
              <a:buChar char="•"/>
            </a:pPr>
            <a:r>
              <a:rPr lang="en-US" sz="2400" dirty="0">
                <a:latin typeface="Calibri" pitchFamily="34" charset="0"/>
              </a:rPr>
              <a:t>Deliverable 1 approved by full CSRIC on March 16 (best practices for service providers seeking to manage cybersecurity risks associated with technology obtained from third party vendors, suppliers, and/or integrators for use in their core </a:t>
            </a:r>
            <a:r>
              <a:rPr lang="en-US" sz="2400" dirty="0" smtClean="0">
                <a:latin typeface="Calibri" pitchFamily="34" charset="0"/>
              </a:rPr>
              <a:t>networks using NIST </a:t>
            </a:r>
            <a:r>
              <a:rPr lang="en-US" sz="2400" dirty="0">
                <a:latin typeface="Calibri" pitchFamily="34" charset="0"/>
              </a:rPr>
              <a:t>Cybersecurity </a:t>
            </a:r>
            <a:r>
              <a:rPr lang="en-US" sz="2400" dirty="0" smtClean="0">
                <a:latin typeface="Calibri" pitchFamily="34" charset="0"/>
              </a:rPr>
              <a:t>Framework).</a:t>
            </a:r>
          </a:p>
        </p:txBody>
      </p:sp>
      <p:pic>
        <p:nvPicPr>
          <p:cNvPr id="5125"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5586413"/>
            <a:ext cx="1787525" cy="1093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6729FCF1-003C-4E1E-BDB8-D51394F52A88}" type="slidenum">
              <a:rPr lang="en-US" smtClean="0">
                <a:solidFill>
                  <a:srgbClr val="898989"/>
                </a:solidFill>
                <a:latin typeface="Calibri" pitchFamily="34" charset="0"/>
              </a:rPr>
              <a:pPr eaLnBrk="1" hangingPunct="1"/>
              <a:t>6</a:t>
            </a:fld>
            <a:endParaRPr lang="en-US" dirty="0" smtClean="0">
              <a:solidFill>
                <a:srgbClr val="898989"/>
              </a:solidFill>
              <a:latin typeface="Calibri" pitchFamily="34" charset="0"/>
            </a:endParaRPr>
          </a:p>
        </p:txBody>
      </p:sp>
      <p:graphicFrame>
        <p:nvGraphicFramePr>
          <p:cNvPr id="2" name="Content Placeholder 1"/>
          <p:cNvGraphicFramePr>
            <a:graphicFrameLocks noGrp="1"/>
          </p:cNvGraphicFramePr>
          <p:nvPr>
            <p:ph idx="4294967295"/>
            <p:extLst>
              <p:ext uri="{D42A27DB-BD31-4B8C-83A1-F6EECF244321}">
                <p14:modId xmlns:p14="http://schemas.microsoft.com/office/powerpoint/2010/main" val="3732730081"/>
              </p:ext>
            </p:extLst>
          </p:nvPr>
        </p:nvGraphicFramePr>
        <p:xfrm>
          <a:off x="420030" y="881455"/>
          <a:ext cx="8229600" cy="5516880"/>
        </p:xfrm>
        <a:graphic>
          <a:graphicData uri="http://schemas.openxmlformats.org/drawingml/2006/table">
            <a:tbl>
              <a:tblPr firstRow="1" bandRow="1">
                <a:tableStyleId>{073A0DAA-6AF3-43AB-8588-CEC1D06C72B9}</a:tableStyleId>
              </a:tblPr>
              <a:tblGrid>
                <a:gridCol w="821473">
                  <a:extLst>
                    <a:ext uri="{9D8B030D-6E8A-4147-A177-3AD203B41FA5}">
                      <a16:colId xmlns:a16="http://schemas.microsoft.com/office/drawing/2014/main" val="20000"/>
                    </a:ext>
                  </a:extLst>
                </a:gridCol>
                <a:gridCol w="5649951">
                  <a:extLst>
                    <a:ext uri="{9D8B030D-6E8A-4147-A177-3AD203B41FA5}">
                      <a16:colId xmlns:a16="http://schemas.microsoft.com/office/drawing/2014/main" val="20001"/>
                    </a:ext>
                  </a:extLst>
                </a:gridCol>
                <a:gridCol w="1758176">
                  <a:extLst>
                    <a:ext uri="{9D8B030D-6E8A-4147-A177-3AD203B41FA5}">
                      <a16:colId xmlns:a16="http://schemas.microsoft.com/office/drawing/2014/main" val="20002"/>
                    </a:ext>
                  </a:extLst>
                </a:gridCol>
              </a:tblGrid>
              <a:tr h="370840">
                <a:tc>
                  <a:txBody>
                    <a:bodyPr/>
                    <a:lstStyle/>
                    <a:p>
                      <a:pPr algn="ctr"/>
                      <a:r>
                        <a:rPr lang="en-US" sz="1000" dirty="0" smtClean="0"/>
                        <a:t>Function &amp; Categories</a:t>
                      </a:r>
                      <a:endParaRPr lang="en-US" sz="1000" dirty="0"/>
                    </a:p>
                  </a:txBody>
                  <a:tcPr anchor="ctr"/>
                </a:tc>
                <a:tc>
                  <a:txBody>
                    <a:bodyPr/>
                    <a:lstStyle/>
                    <a:p>
                      <a:pPr algn="ctr"/>
                      <a:r>
                        <a:rPr lang="en-US" sz="1000" dirty="0" smtClean="0"/>
                        <a:t>Best Practice</a:t>
                      </a:r>
                      <a:endParaRPr lang="en-US" sz="1000" dirty="0"/>
                    </a:p>
                  </a:txBody>
                  <a:tcPr anchor="ctr"/>
                </a:tc>
                <a:tc>
                  <a:txBody>
                    <a:bodyPr/>
                    <a:lstStyle/>
                    <a:p>
                      <a:pPr algn="ctr"/>
                      <a:r>
                        <a:rPr lang="en-US" sz="1000" dirty="0" smtClean="0"/>
                        <a:t>Sample NIST</a:t>
                      </a:r>
                      <a:r>
                        <a:rPr lang="en-US" sz="1000" baseline="0" dirty="0" smtClean="0"/>
                        <a:t> CSF Subcategories</a:t>
                      </a:r>
                      <a:endParaRPr lang="en-US" sz="1000" dirty="0"/>
                    </a:p>
                  </a:txBody>
                  <a:tcPr anchor="ctr"/>
                </a:tc>
                <a:extLst>
                  <a:ext uri="{0D108BD9-81ED-4DB2-BD59-A6C34878D82A}">
                    <a16:rowId xmlns:a16="http://schemas.microsoft.com/office/drawing/2014/main" val="10000"/>
                  </a:ext>
                </a:extLst>
              </a:tr>
              <a:tr h="370840">
                <a:tc>
                  <a:txBody>
                    <a:bodyPr/>
                    <a:lstStyle/>
                    <a:p>
                      <a:r>
                        <a:rPr lang="en-US" sz="1000" dirty="0" smtClean="0">
                          <a:solidFill>
                            <a:schemeClr val="bg1"/>
                          </a:solidFill>
                        </a:rPr>
                        <a:t>IDENTIFY  </a:t>
                      </a:r>
                      <a:br>
                        <a:rPr lang="en-US" sz="1000" dirty="0" smtClean="0">
                          <a:solidFill>
                            <a:schemeClr val="bg1"/>
                          </a:solidFill>
                        </a:rPr>
                      </a:br>
                      <a:r>
                        <a:rPr lang="en-US" sz="1000" dirty="0" smtClean="0">
                          <a:solidFill>
                            <a:schemeClr val="bg1"/>
                          </a:solidFill>
                        </a:rPr>
                        <a:t>ID.GV</a:t>
                      </a:r>
                    </a:p>
                    <a:p>
                      <a:r>
                        <a:rPr lang="en-US" sz="1000" dirty="0" smtClean="0">
                          <a:solidFill>
                            <a:schemeClr val="bg1"/>
                          </a:solidFill>
                        </a:rPr>
                        <a:t>ID.RA</a:t>
                      </a:r>
                      <a:endParaRPr lang="en-US" sz="1000" dirty="0">
                        <a:solidFill>
                          <a:schemeClr val="bg1"/>
                        </a:solidFill>
                      </a:endParaRPr>
                    </a:p>
                  </a:txBody>
                  <a:tcPr anchor="ctr">
                    <a:solidFill>
                      <a:srgbClr val="0070C0"/>
                    </a:solidFill>
                  </a:tcPr>
                </a:tc>
                <a:tc>
                  <a:txBody>
                    <a:bodyPr/>
                    <a:lstStyle/>
                    <a:p>
                      <a:r>
                        <a:rPr lang="en-US" sz="1000" b="1" dirty="0" smtClean="0"/>
                        <a:t>Governance, Risk Assessment and Risk Management. </a:t>
                      </a:r>
                      <a:r>
                        <a:rPr lang="en-US" sz="1000" dirty="0" smtClean="0"/>
                        <a:t>Ensure that suppliers have an organizational security policy that governs design, development, and production of the products and services.</a:t>
                      </a:r>
                      <a:endParaRPr lang="en-US" sz="1000" dirty="0"/>
                    </a:p>
                  </a:txBody>
                  <a:tcPr anchor="ctr"/>
                </a:tc>
                <a:tc>
                  <a:txBody>
                    <a:bodyPr/>
                    <a:lstStyle/>
                    <a:p>
                      <a:r>
                        <a:rPr lang="en-US" sz="1000" dirty="0" smtClean="0"/>
                        <a:t>ID.GV-1, ID.GV-4, ID.RA-1, ID-RA.3, ID.RA-5, ID.RA-6. PR.IP-1, 2,3,4,6,9, 12 </a:t>
                      </a:r>
                      <a:endParaRPr lang="en-US" sz="1000" dirty="0"/>
                    </a:p>
                  </a:txBody>
                  <a:tcPr anchor="ctr"/>
                </a:tc>
                <a:extLst>
                  <a:ext uri="{0D108BD9-81ED-4DB2-BD59-A6C34878D82A}">
                    <a16:rowId xmlns:a16="http://schemas.microsoft.com/office/drawing/2014/main" val="10001"/>
                  </a:ext>
                </a:extLst>
              </a:tr>
              <a:tr h="370840">
                <a:tc>
                  <a:txBody>
                    <a:bodyPr/>
                    <a:lstStyle/>
                    <a:p>
                      <a:r>
                        <a:rPr lang="en-US" sz="1000" dirty="0" smtClean="0">
                          <a:solidFill>
                            <a:schemeClr val="bg1"/>
                          </a:solidFill>
                        </a:rPr>
                        <a:t>PROTECT  </a:t>
                      </a:r>
                    </a:p>
                    <a:p>
                      <a:r>
                        <a:rPr lang="en-US" sz="1000" dirty="0" smtClean="0">
                          <a:solidFill>
                            <a:schemeClr val="bg1"/>
                          </a:solidFill>
                        </a:rPr>
                        <a:t>PR.AC </a:t>
                      </a:r>
                      <a:endParaRPr lang="en-US" sz="1000" dirty="0">
                        <a:solidFill>
                          <a:schemeClr val="bg1"/>
                        </a:solidFill>
                      </a:endParaRPr>
                    </a:p>
                  </a:txBody>
                  <a:tcPr anchor="ctr">
                    <a:solidFill>
                      <a:srgbClr val="7030A0"/>
                    </a:solidFill>
                  </a:tcPr>
                </a:tc>
                <a:tc>
                  <a:txBody>
                    <a:bodyPr/>
                    <a:lstStyle/>
                    <a:p>
                      <a:r>
                        <a:rPr lang="en-US" sz="1000" b="1" dirty="0" smtClean="0"/>
                        <a:t>Access Controls.</a:t>
                      </a:r>
                      <a:r>
                        <a:rPr lang="en-US" sz="1000" dirty="0" smtClean="0"/>
                        <a:t> Ensure that suppliers limit access to (1) assets and associated facilities used to design, develop, and produce applicable solutions, and (2) the products and services, to authorized users, processes and devices and limit access to only authorized activities and transactions.</a:t>
                      </a:r>
                      <a:endParaRPr lang="en-US" sz="1000" dirty="0"/>
                    </a:p>
                  </a:txBody>
                  <a:tcPr anchor="ctr"/>
                </a:tc>
                <a:tc>
                  <a:txBody>
                    <a:bodyPr/>
                    <a:lstStyle/>
                    <a:p>
                      <a:r>
                        <a:rPr lang="en-US" sz="1000" dirty="0" smtClean="0"/>
                        <a:t>PR.AC-1, PR.AC-2, PR.AC-3, PR.AC-4, PR.AC-5 </a:t>
                      </a:r>
                      <a:endParaRPr lang="en-US" sz="1000" dirty="0"/>
                    </a:p>
                  </a:txBody>
                  <a:tcPr anchor="ctr"/>
                </a:tc>
                <a:extLst>
                  <a:ext uri="{0D108BD9-81ED-4DB2-BD59-A6C34878D82A}">
                    <a16:rowId xmlns:a16="http://schemas.microsoft.com/office/drawing/2014/main" val="10002"/>
                  </a:ext>
                </a:extLst>
              </a:tr>
              <a:tr h="370840">
                <a:tc>
                  <a:txBody>
                    <a:bodyPr/>
                    <a:lstStyle/>
                    <a:p>
                      <a:r>
                        <a:rPr lang="en-US" sz="1000" dirty="0" smtClean="0">
                          <a:solidFill>
                            <a:schemeClr val="bg1"/>
                          </a:solidFill>
                        </a:rPr>
                        <a:t>PROTECT  PR.DS</a:t>
                      </a:r>
                      <a:endParaRPr lang="en-US" sz="1000" dirty="0">
                        <a:solidFill>
                          <a:schemeClr val="bg1"/>
                        </a:solidFill>
                      </a:endParaRPr>
                    </a:p>
                  </a:txBody>
                  <a:tcPr anchor="ctr">
                    <a:solidFill>
                      <a:srgbClr val="7030A0"/>
                    </a:solidFill>
                  </a:tcPr>
                </a:tc>
                <a:tc>
                  <a:txBody>
                    <a:bodyPr/>
                    <a:lstStyle/>
                    <a:p>
                      <a:r>
                        <a:rPr lang="en-US" sz="1000" b="1" dirty="0" smtClean="0"/>
                        <a:t>Data Security.</a:t>
                      </a:r>
                      <a:r>
                        <a:rPr lang="en-US" sz="1000" dirty="0" smtClean="0"/>
                        <a:t> Ensure that product/service information and records (data) are managed to protect and ensure the confidentiality, integrity and availability of information.</a:t>
                      </a:r>
                      <a:endParaRPr lang="en-US" sz="1000" dirty="0"/>
                    </a:p>
                  </a:txBody>
                  <a:tcPr anchor="ctr"/>
                </a:tc>
                <a:tc>
                  <a:txBody>
                    <a:bodyPr/>
                    <a:lstStyle/>
                    <a:p>
                      <a:r>
                        <a:rPr lang="en-US" sz="1000" dirty="0" smtClean="0"/>
                        <a:t>PR.DS-1, PR.DS-2, PR.DS-5, PR.DS-6, PR.DS-7 </a:t>
                      </a:r>
                      <a:endParaRPr lang="en-US" sz="1000" dirty="0"/>
                    </a:p>
                  </a:txBody>
                  <a:tcPr anchor="ctr"/>
                </a:tc>
                <a:extLst>
                  <a:ext uri="{0D108BD9-81ED-4DB2-BD59-A6C34878D82A}">
                    <a16:rowId xmlns:a16="http://schemas.microsoft.com/office/drawing/2014/main" val="10003"/>
                  </a:ext>
                </a:extLst>
              </a:tr>
              <a:tr h="370840">
                <a:tc>
                  <a:txBody>
                    <a:bodyPr/>
                    <a:lstStyle/>
                    <a:p>
                      <a:r>
                        <a:rPr lang="en-US" sz="1000" dirty="0" smtClean="0">
                          <a:solidFill>
                            <a:schemeClr val="bg1"/>
                          </a:solidFill>
                        </a:rPr>
                        <a:t>PROTECT  PR.MA</a:t>
                      </a:r>
                      <a:endParaRPr lang="en-US" sz="1000" dirty="0">
                        <a:solidFill>
                          <a:schemeClr val="bg1"/>
                        </a:solidFill>
                      </a:endParaRPr>
                    </a:p>
                  </a:txBody>
                  <a:tcPr anchor="ctr">
                    <a:solidFill>
                      <a:srgbClr val="7030A0"/>
                    </a:solidFill>
                  </a:tcPr>
                </a:tc>
                <a:tc>
                  <a:txBody>
                    <a:bodyPr/>
                    <a:lstStyle/>
                    <a:p>
                      <a:r>
                        <a:rPr lang="en-US" sz="1000" b="1" dirty="0" smtClean="0"/>
                        <a:t>Maintenance.</a:t>
                      </a:r>
                      <a:r>
                        <a:rPr lang="en-US" sz="1000" dirty="0" smtClean="0"/>
                        <a:t> Ensure that suppliers have in place mechanisms for (1) product/service</a:t>
                      </a:r>
                      <a:r>
                        <a:rPr lang="en-US" sz="1000" baseline="0" dirty="0" smtClean="0"/>
                        <a:t> </a:t>
                      </a:r>
                      <a:r>
                        <a:rPr lang="en-US" sz="1000" dirty="0" smtClean="0"/>
                        <a:t>maintenance and repair and (2) secure</a:t>
                      </a:r>
                      <a:r>
                        <a:rPr lang="en-US" sz="1000" baseline="0" dirty="0" smtClean="0"/>
                        <a:t> </a:t>
                      </a:r>
                      <a:r>
                        <a:rPr lang="en-US" sz="1000" dirty="0" smtClean="0"/>
                        <a:t>remote maintenance.</a:t>
                      </a:r>
                      <a:endParaRPr lang="en-US" sz="1000" dirty="0"/>
                    </a:p>
                  </a:txBody>
                  <a:tcPr anchor="ctr"/>
                </a:tc>
                <a:tc>
                  <a:txBody>
                    <a:bodyPr/>
                    <a:lstStyle/>
                    <a:p>
                      <a:r>
                        <a:rPr lang="en-US" sz="1000" dirty="0" smtClean="0"/>
                        <a:t>PR.MA-1,2</a:t>
                      </a:r>
                      <a:endParaRPr lang="en-US" sz="1000" dirty="0"/>
                    </a:p>
                  </a:txBody>
                  <a:tcPr anchor="ctr"/>
                </a:tc>
                <a:extLst>
                  <a:ext uri="{0D108BD9-81ED-4DB2-BD59-A6C34878D82A}">
                    <a16:rowId xmlns:a16="http://schemas.microsoft.com/office/drawing/2014/main" val="10004"/>
                  </a:ext>
                </a:extLst>
              </a:tr>
              <a:tr h="370840">
                <a:tc>
                  <a:txBody>
                    <a:bodyPr/>
                    <a:lstStyle/>
                    <a:p>
                      <a:r>
                        <a:rPr lang="en-US" sz="1000" dirty="0" smtClean="0">
                          <a:solidFill>
                            <a:schemeClr val="bg1"/>
                          </a:solidFill>
                        </a:rPr>
                        <a:t>PROTECT  PR.PT</a:t>
                      </a:r>
                      <a:endParaRPr lang="en-US" sz="1000" dirty="0">
                        <a:solidFill>
                          <a:schemeClr val="bg1"/>
                        </a:solidFill>
                      </a:endParaRPr>
                    </a:p>
                  </a:txBody>
                  <a:tcPr anchor="ctr">
                    <a:solidFill>
                      <a:srgbClr val="7030A0"/>
                    </a:solidFill>
                  </a:tcPr>
                </a:tc>
                <a:tc>
                  <a:txBody>
                    <a:bodyPr/>
                    <a:lstStyle/>
                    <a:p>
                      <a:r>
                        <a:rPr lang="en-US" sz="1000" b="1" dirty="0" smtClean="0"/>
                        <a:t>Protective Technology.</a:t>
                      </a:r>
                      <a:r>
                        <a:rPr lang="en-US" sz="1000" dirty="0" smtClean="0"/>
                        <a:t> Ensure that supplier’s relevant information resources are sufficiently hardened.</a:t>
                      </a:r>
                      <a:endParaRPr lang="en-US" sz="1000" dirty="0"/>
                    </a:p>
                  </a:txBody>
                  <a:tcPr anchor="ctr"/>
                </a:tc>
                <a:tc>
                  <a:txBody>
                    <a:bodyPr/>
                    <a:lstStyle/>
                    <a:p>
                      <a:r>
                        <a:rPr lang="en-US" sz="1000" dirty="0" smtClean="0"/>
                        <a:t>PR.PT-1, 2,3,4</a:t>
                      </a:r>
                      <a:endParaRPr lang="en-US" sz="1000" dirty="0"/>
                    </a:p>
                  </a:txBody>
                  <a:tcPr anchor="ctr"/>
                </a:tc>
                <a:extLst>
                  <a:ext uri="{0D108BD9-81ED-4DB2-BD59-A6C34878D82A}">
                    <a16:rowId xmlns:a16="http://schemas.microsoft.com/office/drawing/2014/main" val="10005"/>
                  </a:ext>
                </a:extLst>
              </a:tr>
              <a:tr h="370840">
                <a:tc>
                  <a:txBody>
                    <a:bodyPr/>
                    <a:lstStyle/>
                    <a:p>
                      <a:r>
                        <a:rPr lang="en-US" sz="1000" dirty="0" smtClean="0"/>
                        <a:t>DETECT  DE.AE</a:t>
                      </a:r>
                      <a:endParaRPr lang="en-US" sz="1000" dirty="0"/>
                    </a:p>
                  </a:txBody>
                  <a:tcPr anchor="ctr">
                    <a:solidFill>
                      <a:srgbClr val="FFFF00"/>
                    </a:solidFill>
                  </a:tcPr>
                </a:tc>
                <a:tc>
                  <a:txBody>
                    <a:bodyPr/>
                    <a:lstStyle/>
                    <a:p>
                      <a:r>
                        <a:rPr lang="en-US" sz="1000" b="1" dirty="0" smtClean="0"/>
                        <a:t>Anomalies and Event Detection.</a:t>
                      </a:r>
                      <a:r>
                        <a:rPr lang="en-US" sz="1000" dirty="0" smtClean="0"/>
                        <a:t> Ensure that (1) supplier has tools in place to detect anomalies and events and (2) such events are analyzed to understand attack targets and methods. </a:t>
                      </a:r>
                      <a:endParaRPr lang="en-US" sz="1000" dirty="0"/>
                    </a:p>
                  </a:txBody>
                  <a:tcPr anchor="ctr"/>
                </a:tc>
                <a:tc>
                  <a:txBody>
                    <a:bodyPr/>
                    <a:lstStyle/>
                    <a:p>
                      <a:r>
                        <a:rPr lang="en-US" sz="1000" dirty="0" smtClean="0"/>
                        <a:t>DE.AE-2, 4</a:t>
                      </a:r>
                      <a:endParaRPr lang="en-US" sz="1000" dirty="0"/>
                    </a:p>
                  </a:txBody>
                  <a:tcPr anchor="ctr"/>
                </a:tc>
                <a:extLst>
                  <a:ext uri="{0D108BD9-81ED-4DB2-BD59-A6C34878D82A}">
                    <a16:rowId xmlns:a16="http://schemas.microsoft.com/office/drawing/2014/main" val="10006"/>
                  </a:ext>
                </a:extLst>
              </a:tr>
              <a:tr h="370840">
                <a:tc>
                  <a:txBody>
                    <a:bodyPr/>
                    <a:lstStyle/>
                    <a:p>
                      <a:r>
                        <a:rPr lang="en-US" sz="1000" dirty="0" smtClean="0"/>
                        <a:t>DETECT  DE.CM</a:t>
                      </a:r>
                      <a:endParaRPr lang="en-US" sz="1000" dirty="0"/>
                    </a:p>
                  </a:txBody>
                  <a:tcPr anchor="ctr">
                    <a:solidFill>
                      <a:srgbClr val="FFFF00"/>
                    </a:solidFill>
                  </a:tcPr>
                </a:tc>
                <a:tc>
                  <a:txBody>
                    <a:bodyPr/>
                    <a:lstStyle/>
                    <a:p>
                      <a:r>
                        <a:rPr lang="en-US" sz="1000" b="1" dirty="0" smtClean="0"/>
                        <a:t>Security Continuous Monitoring.</a:t>
                      </a:r>
                      <a:r>
                        <a:rPr lang="en-US" sz="1000" dirty="0" smtClean="0"/>
                        <a:t> Ensure that supplier information system and assets relevant to products and services are monitored to identify events and verify the effectiveness of cybersecurity measures.</a:t>
                      </a:r>
                      <a:endParaRPr lang="en-US" sz="1000" dirty="0"/>
                    </a:p>
                  </a:txBody>
                  <a:tcPr anchor="ctr"/>
                </a:tc>
                <a:tc>
                  <a:txBody>
                    <a:bodyPr/>
                    <a:lstStyle/>
                    <a:p>
                      <a:r>
                        <a:rPr lang="en-US" sz="1000" dirty="0" smtClean="0"/>
                        <a:t>DE.CM-1,2,4,5,7</a:t>
                      </a:r>
                      <a:endParaRPr lang="en-US" sz="1000" dirty="0"/>
                    </a:p>
                  </a:txBody>
                  <a:tcPr anchor="ctr"/>
                </a:tc>
                <a:extLst>
                  <a:ext uri="{0D108BD9-81ED-4DB2-BD59-A6C34878D82A}">
                    <a16:rowId xmlns:a16="http://schemas.microsoft.com/office/drawing/2014/main" val="10007"/>
                  </a:ext>
                </a:extLst>
              </a:tr>
              <a:tr h="370840">
                <a:tc>
                  <a:txBody>
                    <a:bodyPr/>
                    <a:lstStyle/>
                    <a:p>
                      <a:r>
                        <a:rPr lang="en-US" sz="1000" dirty="0" smtClean="0"/>
                        <a:t>DETECT  DE.DP</a:t>
                      </a:r>
                      <a:endParaRPr lang="en-US" sz="1000" dirty="0"/>
                    </a:p>
                  </a:txBody>
                  <a:tcPr anchor="ctr">
                    <a:solidFill>
                      <a:srgbClr val="FFFF00"/>
                    </a:solidFill>
                  </a:tcPr>
                </a:tc>
                <a:tc>
                  <a:txBody>
                    <a:bodyPr/>
                    <a:lstStyle/>
                    <a:p>
                      <a:r>
                        <a:rPr lang="en-US" sz="1000" b="1" dirty="0" smtClean="0"/>
                        <a:t>Detection Processes.</a:t>
                      </a:r>
                      <a:r>
                        <a:rPr lang="en-US" sz="1000" dirty="0" smtClean="0"/>
                        <a:t> Ensure that suppliers have in place detection processes and procedures for identifying security events that may impact products and services. </a:t>
                      </a:r>
                      <a:endParaRPr lang="en-US" sz="1000" dirty="0"/>
                    </a:p>
                  </a:txBody>
                  <a:tcPr anchor="ctr"/>
                </a:tc>
                <a:tc>
                  <a:txBody>
                    <a:bodyPr/>
                    <a:lstStyle/>
                    <a:p>
                      <a:r>
                        <a:rPr lang="en-US" sz="1000" dirty="0" smtClean="0"/>
                        <a:t>DE.DP-4 </a:t>
                      </a:r>
                      <a:endParaRPr lang="en-US" sz="1000" dirty="0"/>
                    </a:p>
                  </a:txBody>
                  <a:tcPr anchor="ctr"/>
                </a:tc>
                <a:extLst>
                  <a:ext uri="{0D108BD9-81ED-4DB2-BD59-A6C34878D82A}">
                    <a16:rowId xmlns:a16="http://schemas.microsoft.com/office/drawing/2014/main" val="10008"/>
                  </a:ext>
                </a:extLst>
              </a:tr>
              <a:tr h="370840">
                <a:tc>
                  <a:txBody>
                    <a:bodyPr/>
                    <a:lstStyle/>
                    <a:p>
                      <a:r>
                        <a:rPr lang="en-US" sz="1000" dirty="0" smtClean="0">
                          <a:solidFill>
                            <a:schemeClr val="bg1"/>
                          </a:solidFill>
                        </a:rPr>
                        <a:t>RESPOND  RS.RP</a:t>
                      </a:r>
                      <a:br>
                        <a:rPr lang="en-US" sz="1000" dirty="0" smtClean="0">
                          <a:solidFill>
                            <a:schemeClr val="bg1"/>
                          </a:solidFill>
                        </a:rPr>
                      </a:br>
                      <a:r>
                        <a:rPr lang="en-US" sz="1000" dirty="0" smtClean="0">
                          <a:solidFill>
                            <a:schemeClr val="bg1"/>
                          </a:solidFill>
                        </a:rPr>
                        <a:t>RS.CO</a:t>
                      </a:r>
                      <a:endParaRPr lang="en-US" sz="1000" dirty="0">
                        <a:solidFill>
                          <a:schemeClr val="bg1"/>
                        </a:solidFill>
                      </a:endParaRPr>
                    </a:p>
                  </a:txBody>
                  <a:tcPr anchor="ctr">
                    <a:solidFill>
                      <a:srgbClr val="FF0000"/>
                    </a:solidFill>
                  </a:tcPr>
                </a:tc>
                <a:tc>
                  <a:txBody>
                    <a:bodyPr/>
                    <a:lstStyle/>
                    <a:p>
                      <a:r>
                        <a:rPr lang="en-US" sz="1000" b="1" dirty="0" smtClean="0"/>
                        <a:t>Response Planning and Communications.</a:t>
                      </a:r>
                      <a:r>
                        <a:rPr lang="en-US" sz="1000" dirty="0" smtClean="0"/>
                        <a:t> Ensure that supplier has in place a process to remediate product/service security vulnerabilities to detected events and that responses are coordinated externally.</a:t>
                      </a:r>
                      <a:endParaRPr lang="en-US" sz="1000" dirty="0"/>
                    </a:p>
                  </a:txBody>
                  <a:tcPr anchor="ctr"/>
                </a:tc>
                <a:tc>
                  <a:txBody>
                    <a:bodyPr/>
                    <a:lstStyle/>
                    <a:p>
                      <a:r>
                        <a:rPr lang="en-US" sz="1000" dirty="0" smtClean="0"/>
                        <a:t>RS.RP-1, RS.CO-4 </a:t>
                      </a:r>
                      <a:endParaRPr lang="en-US" sz="1000" dirty="0"/>
                    </a:p>
                  </a:txBody>
                  <a:tcPr anchor="ctr"/>
                </a:tc>
                <a:extLst>
                  <a:ext uri="{0D108BD9-81ED-4DB2-BD59-A6C34878D82A}">
                    <a16:rowId xmlns:a16="http://schemas.microsoft.com/office/drawing/2014/main" val="10009"/>
                  </a:ext>
                </a:extLst>
              </a:tr>
              <a:tr h="370840">
                <a:tc>
                  <a:txBody>
                    <a:bodyPr/>
                    <a:lstStyle/>
                    <a:p>
                      <a:r>
                        <a:rPr lang="en-US" sz="1000" dirty="0" smtClean="0">
                          <a:solidFill>
                            <a:schemeClr val="bg1"/>
                          </a:solidFill>
                        </a:rPr>
                        <a:t>RESPOND  RS.AN RS.MI</a:t>
                      </a:r>
                      <a:endParaRPr lang="en-US" sz="1000" dirty="0">
                        <a:solidFill>
                          <a:schemeClr val="bg1"/>
                        </a:solidFill>
                      </a:endParaRPr>
                    </a:p>
                  </a:txBody>
                  <a:tcPr anchor="ctr">
                    <a:solidFill>
                      <a:srgbClr val="FF0000"/>
                    </a:solidFill>
                  </a:tcPr>
                </a:tc>
                <a:tc>
                  <a:txBody>
                    <a:bodyPr/>
                    <a:lstStyle/>
                    <a:p>
                      <a:r>
                        <a:rPr lang="en-US" sz="1000" b="1" dirty="0" smtClean="0"/>
                        <a:t>Analysis and Mitigation.</a:t>
                      </a:r>
                      <a:r>
                        <a:rPr lang="en-US" sz="1000" dirty="0" smtClean="0"/>
                        <a:t> Ensure that supplier is conducting analysis to ensure adequate response and support recovery activities relevant to products and services.</a:t>
                      </a:r>
                      <a:endParaRPr lang="en-US" sz="1000" dirty="0"/>
                    </a:p>
                  </a:txBody>
                  <a:tcPr anchor="ctr"/>
                </a:tc>
                <a:tc>
                  <a:txBody>
                    <a:bodyPr/>
                    <a:lstStyle/>
                    <a:p>
                      <a:r>
                        <a:rPr lang="en-US" sz="1000" dirty="0" smtClean="0"/>
                        <a:t>RS.AN-1,2,3 </a:t>
                      </a:r>
                    </a:p>
                    <a:p>
                      <a:r>
                        <a:rPr lang="en-US" sz="1000" dirty="0" smtClean="0"/>
                        <a:t>RS.MI-1,2 </a:t>
                      </a:r>
                      <a:endParaRPr lang="en-US" sz="1000" dirty="0"/>
                    </a:p>
                  </a:txBody>
                  <a:tcPr anchor="ctr"/>
                </a:tc>
                <a:extLst>
                  <a:ext uri="{0D108BD9-81ED-4DB2-BD59-A6C34878D82A}">
                    <a16:rowId xmlns:a16="http://schemas.microsoft.com/office/drawing/2014/main" val="10010"/>
                  </a:ext>
                </a:extLst>
              </a:tr>
              <a:tr h="370840">
                <a:tc>
                  <a:txBody>
                    <a:bodyPr/>
                    <a:lstStyle/>
                    <a:p>
                      <a:r>
                        <a:rPr lang="en-US" sz="1000" dirty="0" smtClean="0">
                          <a:solidFill>
                            <a:schemeClr val="bg1"/>
                          </a:solidFill>
                        </a:rPr>
                        <a:t>RECOVER  RC.RP </a:t>
                      </a:r>
                      <a:endParaRPr lang="en-US" sz="1000" dirty="0">
                        <a:solidFill>
                          <a:schemeClr val="bg1"/>
                        </a:solidFill>
                      </a:endParaRPr>
                    </a:p>
                  </a:txBody>
                  <a:tcPr anchor="ctr">
                    <a:solidFill>
                      <a:srgbClr val="00B050"/>
                    </a:solidFill>
                  </a:tcPr>
                </a:tc>
                <a:tc>
                  <a:txBody>
                    <a:bodyPr/>
                    <a:lstStyle/>
                    <a:p>
                      <a:r>
                        <a:rPr lang="en-US" sz="1000" b="1" dirty="0" smtClean="0"/>
                        <a:t>Recovery Planning.</a:t>
                      </a:r>
                      <a:r>
                        <a:rPr lang="en-US" sz="1000" dirty="0" smtClean="0"/>
                        <a:t> Ensure that suppliers have in place recovery processes and procedures covering the products and services that can be executed and maintained to ensure the timely restoration of relevant systems and assets affected by cybersecurity events.</a:t>
                      </a:r>
                      <a:endParaRPr lang="en-US" sz="1000" dirty="0"/>
                    </a:p>
                  </a:txBody>
                  <a:tcPr anchor="ctr"/>
                </a:tc>
                <a:tc>
                  <a:txBody>
                    <a:bodyPr/>
                    <a:lstStyle/>
                    <a:p>
                      <a:r>
                        <a:rPr lang="en-US" sz="1000" dirty="0" smtClean="0"/>
                        <a:t>RC.RP-1</a:t>
                      </a:r>
                      <a:endParaRPr lang="en-US" sz="1000" dirty="0"/>
                    </a:p>
                  </a:txBody>
                  <a:tcPr anchor="ctr"/>
                </a:tc>
                <a:extLst>
                  <a:ext uri="{0D108BD9-81ED-4DB2-BD59-A6C34878D82A}">
                    <a16:rowId xmlns:a16="http://schemas.microsoft.com/office/drawing/2014/main" val="10011"/>
                  </a:ext>
                </a:extLst>
              </a:tr>
            </a:tbl>
          </a:graphicData>
        </a:graphic>
      </p:graphicFrame>
      <p:sp>
        <p:nvSpPr>
          <p:cNvPr id="6" name="Title 1"/>
          <p:cNvSpPr>
            <a:spLocks/>
          </p:cNvSpPr>
          <p:nvPr/>
        </p:nvSpPr>
        <p:spPr bwMode="auto">
          <a:xfrm>
            <a:off x="453486" y="-14354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en-US" sz="4400" dirty="0" smtClean="0">
                <a:solidFill>
                  <a:prstClr val="black"/>
                </a:solidFill>
                <a:latin typeface="Calibri" pitchFamily="34" charset="0"/>
              </a:rPr>
              <a:t>Report 1 Findings</a:t>
            </a:r>
            <a:endParaRPr lang="en-US" sz="2000" dirty="0">
              <a:solidFill>
                <a:prstClr val="black"/>
              </a:solidFill>
              <a:latin typeface="Calibri" pitchFamily="34" charset="0"/>
            </a:endParaRPr>
          </a:p>
        </p:txBody>
      </p:sp>
    </p:spTree>
    <p:extLst>
      <p:ext uri="{BB962C8B-B14F-4D97-AF65-F5344CB8AC3E}">
        <p14:creationId xmlns:p14="http://schemas.microsoft.com/office/powerpoint/2010/main" val="2330826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6729FCF1-003C-4E1E-BDB8-D51394F52A88}" type="slidenum">
              <a:rPr lang="en-US" smtClean="0">
                <a:solidFill>
                  <a:srgbClr val="898989"/>
                </a:solidFill>
                <a:latin typeface="Calibri" pitchFamily="34" charset="0"/>
              </a:rPr>
              <a:pPr eaLnBrk="1" hangingPunct="1"/>
              <a:t>7</a:t>
            </a:fld>
            <a:endParaRPr lang="en-US" dirty="0" smtClean="0">
              <a:solidFill>
                <a:srgbClr val="898989"/>
              </a:solidFill>
              <a:latin typeface="Calibri" pitchFamily="34" charset="0"/>
            </a:endParaRPr>
          </a:p>
        </p:txBody>
      </p:sp>
      <p:sp>
        <p:nvSpPr>
          <p:cNvPr id="19459" name="Content Placeholder 2"/>
          <p:cNvSpPr>
            <a:spLocks noGrp="1"/>
          </p:cNvSpPr>
          <p:nvPr>
            <p:ph idx="4294967295"/>
          </p:nvPr>
        </p:nvSpPr>
        <p:spPr>
          <a:xfrm>
            <a:off x="457200" y="1689100"/>
            <a:ext cx="8229600" cy="4525963"/>
          </a:xfrm>
        </p:spPr>
        <p:txBody>
          <a:bodyPr/>
          <a:lstStyle/>
          <a:p>
            <a:pPr marL="231775" indent="-231775" eaLnBrk="1" hangingPunct="1">
              <a:lnSpc>
                <a:spcPct val="90000"/>
              </a:lnSpc>
              <a:spcBef>
                <a:spcPts val="0"/>
              </a:spcBef>
              <a:spcAft>
                <a:spcPts val="600"/>
              </a:spcAft>
            </a:pPr>
            <a:r>
              <a:rPr lang="en-US" sz="2800" dirty="0" smtClean="0">
                <a:ea typeface="ＭＳ Ｐゴシック" pitchFamily="34" charset="-128"/>
              </a:rPr>
              <a:t>WG 6 has </a:t>
            </a:r>
            <a:r>
              <a:rPr lang="en-US" sz="2800" dirty="0">
                <a:ea typeface="ＭＳ Ｐゴシック" pitchFamily="34" charset="-128"/>
              </a:rPr>
              <a:t>aggregated existing assurance efforts connected to standards/best practices as a resource</a:t>
            </a:r>
          </a:p>
          <a:p>
            <a:pPr marL="231775" indent="-231775" eaLnBrk="1" hangingPunct="1">
              <a:lnSpc>
                <a:spcPct val="90000"/>
              </a:lnSpc>
              <a:spcBef>
                <a:spcPts val="0"/>
              </a:spcBef>
              <a:spcAft>
                <a:spcPts val="600"/>
              </a:spcAft>
            </a:pPr>
            <a:r>
              <a:rPr lang="en-US" sz="2800" dirty="0" smtClean="0">
                <a:ea typeface="ＭＳ Ｐゴシック" pitchFamily="34" charset="-128"/>
              </a:rPr>
              <a:t>Have </a:t>
            </a:r>
            <a:r>
              <a:rPr lang="en-US" sz="2800" dirty="0" smtClean="0">
                <a:ea typeface="ＭＳ Ｐゴシック" pitchFamily="34" charset="-128"/>
              </a:rPr>
              <a:t>received/are planning </a:t>
            </a:r>
            <a:r>
              <a:rPr lang="en-US" sz="2800" dirty="0" smtClean="0">
                <a:ea typeface="ＭＳ Ｐゴシック" pitchFamily="34" charset="-128"/>
              </a:rPr>
              <a:t>presentations </a:t>
            </a:r>
            <a:r>
              <a:rPr lang="en-US" sz="2800" dirty="0" smtClean="0">
                <a:ea typeface="ＭＳ Ｐゴシック" pitchFamily="34" charset="-128"/>
              </a:rPr>
              <a:t>on </a:t>
            </a:r>
            <a:r>
              <a:rPr lang="en-US" sz="2800" dirty="0" smtClean="0">
                <a:ea typeface="ＭＳ Ｐゴシック" pitchFamily="34" charset="-128"/>
              </a:rPr>
              <a:t>existing assurance efforts connected to standards/best practices</a:t>
            </a:r>
          </a:p>
          <a:p>
            <a:pPr marL="231775" indent="-231775" eaLnBrk="1" hangingPunct="1">
              <a:lnSpc>
                <a:spcPct val="90000"/>
              </a:lnSpc>
              <a:spcBef>
                <a:spcPts val="0"/>
              </a:spcBef>
              <a:spcAft>
                <a:spcPts val="600"/>
              </a:spcAft>
            </a:pPr>
            <a:r>
              <a:rPr lang="en-US" sz="2800" dirty="0">
                <a:ea typeface="ＭＳ Ｐゴシック" pitchFamily="34" charset="-128"/>
              </a:rPr>
              <a:t>Holding bi-weekly calls</a:t>
            </a:r>
          </a:p>
          <a:p>
            <a:pPr marL="231775" indent="-231775" eaLnBrk="1" hangingPunct="1">
              <a:lnSpc>
                <a:spcPct val="90000"/>
              </a:lnSpc>
              <a:spcBef>
                <a:spcPts val="0"/>
              </a:spcBef>
              <a:spcAft>
                <a:spcPts val="600"/>
              </a:spcAft>
            </a:pPr>
            <a:r>
              <a:rPr lang="en-US" sz="2800" dirty="0" smtClean="0">
                <a:ea typeface="ＭＳ Ｐゴシック" pitchFamily="34" charset="-128"/>
              </a:rPr>
              <a:t>Held in-person meeting on June 22 (AM)</a:t>
            </a:r>
          </a:p>
          <a:p>
            <a:pPr marL="231775" indent="-231775" eaLnBrk="1" hangingPunct="1">
              <a:lnSpc>
                <a:spcPct val="90000"/>
              </a:lnSpc>
              <a:spcBef>
                <a:spcPts val="0"/>
              </a:spcBef>
              <a:spcAft>
                <a:spcPts val="600"/>
              </a:spcAft>
            </a:pPr>
            <a:endParaRPr lang="en-US" sz="2800" dirty="0" smtClean="0">
              <a:ea typeface="ＭＳ Ｐゴシック" pitchFamily="34" charset="-128"/>
            </a:endParaRPr>
          </a:p>
        </p:txBody>
      </p:sp>
      <p:pic>
        <p:nvPicPr>
          <p:cNvPr id="7173"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5586413"/>
            <a:ext cx="1787525" cy="1093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itle 1"/>
          <p:cNvSpPr>
            <a:spLocks/>
          </p:cNvSpPr>
          <p:nvPr/>
        </p:nvSpPr>
        <p:spPr bwMode="auto">
          <a:xfrm>
            <a:off x="609600" y="4270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en-US" sz="4400" dirty="0" smtClean="0">
                <a:solidFill>
                  <a:prstClr val="black"/>
                </a:solidFill>
                <a:latin typeface="Calibri" pitchFamily="34" charset="0"/>
              </a:rPr>
              <a:t>Deliverable 2: Voluntary Assurances</a:t>
            </a:r>
            <a:endParaRPr lang="en-US" sz="2000" dirty="0">
              <a:solidFill>
                <a:prstClr val="black"/>
              </a:solidFill>
              <a:latin typeface="Calibri" pitchFamily="34" charset="0"/>
            </a:endParaRPr>
          </a:p>
        </p:txBody>
      </p:sp>
    </p:spTree>
    <p:extLst>
      <p:ext uri="{BB962C8B-B14F-4D97-AF65-F5344CB8AC3E}">
        <p14:creationId xmlns:p14="http://schemas.microsoft.com/office/powerpoint/2010/main" val="60951909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19459">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459">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9459">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945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6729FCF1-003C-4E1E-BDB8-D51394F52A88}" type="slidenum">
              <a:rPr lang="en-US" smtClean="0">
                <a:solidFill>
                  <a:srgbClr val="898989"/>
                </a:solidFill>
                <a:latin typeface="Calibri" pitchFamily="34" charset="0"/>
              </a:rPr>
              <a:pPr eaLnBrk="1" hangingPunct="1"/>
              <a:t>8</a:t>
            </a:fld>
            <a:endParaRPr lang="en-US" dirty="0" smtClean="0">
              <a:solidFill>
                <a:srgbClr val="898989"/>
              </a:solidFill>
              <a:latin typeface="Calibri" pitchFamily="34" charset="0"/>
            </a:endParaRPr>
          </a:p>
        </p:txBody>
      </p:sp>
      <p:sp>
        <p:nvSpPr>
          <p:cNvPr id="7172" name="Title 1"/>
          <p:cNvSpPr>
            <a:spLocks/>
          </p:cNvSpPr>
          <p:nvPr/>
        </p:nvSpPr>
        <p:spPr bwMode="auto">
          <a:xfrm>
            <a:off x="609600" y="4270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en-US" sz="4400" dirty="0" smtClean="0">
                <a:latin typeface="Calibri" pitchFamily="34" charset="0"/>
              </a:rPr>
              <a:t>WG 6 Schedule</a:t>
            </a:r>
            <a:endParaRPr lang="en-US" sz="2000" dirty="0">
              <a:latin typeface="Calibri" pitchFamily="34" charset="0"/>
            </a:endParaRPr>
          </a:p>
        </p:txBody>
      </p:sp>
      <p:pic>
        <p:nvPicPr>
          <p:cNvPr id="7173"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5586413"/>
            <a:ext cx="1787525" cy="1093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4" name="Table 3"/>
          <p:cNvGraphicFramePr>
            <a:graphicFrameLocks noGrp="1"/>
          </p:cNvGraphicFramePr>
          <p:nvPr>
            <p:extLst>
              <p:ext uri="{D42A27DB-BD31-4B8C-83A1-F6EECF244321}">
                <p14:modId xmlns:p14="http://schemas.microsoft.com/office/powerpoint/2010/main" val="2170067404"/>
              </p:ext>
            </p:extLst>
          </p:nvPr>
        </p:nvGraphicFramePr>
        <p:xfrm>
          <a:off x="5036527" y="5253831"/>
          <a:ext cx="3162300" cy="1028700"/>
        </p:xfrm>
        <a:graphic>
          <a:graphicData uri="http://schemas.openxmlformats.org/drawingml/2006/table">
            <a:tbl>
              <a:tblPr/>
              <a:tblGrid>
                <a:gridCol w="3162300">
                  <a:extLst>
                    <a:ext uri="{9D8B030D-6E8A-4147-A177-3AD203B41FA5}">
                      <a16:colId xmlns:a16="http://schemas.microsoft.com/office/drawing/2014/main" val="20000"/>
                    </a:ext>
                  </a:extLst>
                </a:gridCol>
              </a:tblGrid>
              <a:tr h="285750">
                <a:tc>
                  <a:txBody>
                    <a:bodyPr/>
                    <a:lstStyle/>
                    <a:p>
                      <a:pPr algn="l" fontAlgn="ctr"/>
                      <a:r>
                        <a:rPr lang="en-US" sz="1100" b="1" i="0" u="none" strike="noStrike" dirty="0">
                          <a:solidFill>
                            <a:schemeClr val="tx1"/>
                          </a:solidFill>
                          <a:effectLst/>
                          <a:latin typeface="Calibri"/>
                        </a:rPr>
                        <a:t>PHASE 1: Define Objectives, Scope, &amp; Methodology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F1D3"/>
                    </a:solidFill>
                  </a:tcPr>
                </a:tc>
                <a:extLst>
                  <a:ext uri="{0D108BD9-81ED-4DB2-BD59-A6C34878D82A}">
                    <a16:rowId xmlns:a16="http://schemas.microsoft.com/office/drawing/2014/main" val="10000"/>
                  </a:ext>
                </a:extLst>
              </a:tr>
              <a:tr h="247650">
                <a:tc>
                  <a:txBody>
                    <a:bodyPr/>
                    <a:lstStyle/>
                    <a:p>
                      <a:pPr algn="l" fontAlgn="t"/>
                      <a:r>
                        <a:rPr lang="en-US" sz="1100" b="1" i="0" u="none" strike="noStrike">
                          <a:solidFill>
                            <a:schemeClr val="tx1"/>
                          </a:solidFill>
                          <a:effectLst/>
                          <a:latin typeface="Calibri"/>
                        </a:rPr>
                        <a:t>PHASE 2: Analysis &amp; Determine Findings</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3AA"/>
                    </a:solidFill>
                  </a:tcPr>
                </a:tc>
                <a:extLst>
                  <a:ext uri="{0D108BD9-81ED-4DB2-BD59-A6C34878D82A}">
                    <a16:rowId xmlns:a16="http://schemas.microsoft.com/office/drawing/2014/main" val="10001"/>
                  </a:ext>
                </a:extLst>
              </a:tr>
              <a:tr h="247650">
                <a:tc>
                  <a:txBody>
                    <a:bodyPr/>
                    <a:lstStyle/>
                    <a:p>
                      <a:pPr algn="l" fontAlgn="t"/>
                      <a:r>
                        <a:rPr lang="en-US" sz="1100" b="1" i="0" u="none" strike="noStrike" dirty="0">
                          <a:solidFill>
                            <a:schemeClr val="tx1"/>
                          </a:solidFill>
                          <a:effectLst/>
                          <a:latin typeface="Calibri"/>
                        </a:rPr>
                        <a:t>PHASE 3: Conclusions &amp; Recommendations</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D580"/>
                    </a:solidFill>
                  </a:tcPr>
                </a:tc>
                <a:extLst>
                  <a:ext uri="{0D108BD9-81ED-4DB2-BD59-A6C34878D82A}">
                    <a16:rowId xmlns:a16="http://schemas.microsoft.com/office/drawing/2014/main" val="10002"/>
                  </a:ext>
                </a:extLst>
              </a:tr>
              <a:tr h="247650">
                <a:tc>
                  <a:txBody>
                    <a:bodyPr/>
                    <a:lstStyle/>
                    <a:p>
                      <a:pPr algn="l" fontAlgn="ctr"/>
                      <a:r>
                        <a:rPr lang="en-US" sz="1100" b="1" i="0" u="none" strike="noStrike" dirty="0">
                          <a:solidFill>
                            <a:schemeClr val="tx1"/>
                          </a:solidFill>
                          <a:effectLst/>
                          <a:latin typeface="Calibri"/>
                        </a:rPr>
                        <a:t>                : Deliverable Adopted by Full CSRIC 5</a:t>
                      </a:r>
                      <a:endParaRPr lang="en-US" sz="1000" b="0" i="0" u="none" strike="noStrike" dirty="0">
                        <a:solidFill>
                          <a:schemeClr val="tx1"/>
                        </a:solidFill>
                        <a:effectLst/>
                        <a:latin typeface="Calibri"/>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3"/>
                  </a:ext>
                </a:extLst>
              </a:tr>
            </a:tbl>
          </a:graphicData>
        </a:graphic>
      </p:graphicFrame>
      <p:pic>
        <p:nvPicPr>
          <p:cNvPr id="11" name="Finish Flag" descr="&quot;&quot;" title="Finish Flag">
            <a:extLst>
              <a:ext uri="{FF2B5EF4-FFF2-40B4-BE49-F238E27FC236}">
                <a16:creationId xmlns:a16="http://schemas.microsoft.com/office/drawing/2014/main" id="{00000000-0008-0000-0100-00000300000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52025" y="8951913"/>
            <a:ext cx="85725" cy="133350"/>
          </a:xfrm>
          <a:prstGeom prst="rect">
            <a:avLst/>
          </a:prstGeom>
        </p:spPr>
      </p:pic>
      <p:pic>
        <p:nvPicPr>
          <p:cNvPr id="12" name="Finish Flag" descr="&quot;&quot;" title="Finish Flag">
            <a:extLst>
              <a:ext uri="{FF2B5EF4-FFF2-40B4-BE49-F238E27FC236}">
                <a16:creationId xmlns:a16="http://schemas.microsoft.com/office/drawing/2014/main" id="{00000000-0008-0000-0100-00000300000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03215" y="6089650"/>
            <a:ext cx="85725" cy="133350"/>
          </a:xfrm>
          <a:prstGeom prst="rect">
            <a:avLst/>
          </a:prstGeom>
        </p:spPr>
      </p:pic>
      <p:pic>
        <p:nvPicPr>
          <p:cNvPr id="102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9388" y="1493520"/>
            <a:ext cx="8741010" cy="35547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0" name="Picture 2" descr="49 Check Mark Png Free Cliparts That You Can Download To Computer Icon ..."/>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40392" y="2829008"/>
            <a:ext cx="257201" cy="258007"/>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49 Check Mark Png Free Cliparts That You Can Download To Computer Icon ..."/>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24312" y="4232307"/>
            <a:ext cx="257201" cy="258007"/>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49 Check Mark Png Free Cliparts That You Can Download To Computer Icon ..."/>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45950" y="2829007"/>
            <a:ext cx="257201" cy="2580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575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wipe(left)">
                                      <p:cBhvr>
                                        <p:cTn id="7" dur="500"/>
                                        <p:tgtEl>
                                          <p:spTgt spid="2050"/>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left)">
                                      <p:cBhvr>
                                        <p:cTn id="11" dur="500"/>
                                        <p:tgtEl>
                                          <p:spTgt spid="10"/>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wipe(left)">
                                      <p:cBhvr>
                                        <p:cTn id="15"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CA3676A8-325C-44AB-AA81-818FB89FA3D3}" type="slidenum">
              <a:rPr lang="en-US" smtClean="0">
                <a:solidFill>
                  <a:srgbClr val="898989"/>
                </a:solidFill>
                <a:latin typeface="Calibri" pitchFamily="34" charset="0"/>
              </a:rPr>
              <a:pPr eaLnBrk="1" hangingPunct="1"/>
              <a:t>9</a:t>
            </a:fld>
            <a:endParaRPr lang="en-US" dirty="0" smtClean="0">
              <a:solidFill>
                <a:srgbClr val="898989"/>
              </a:solidFill>
              <a:latin typeface="Calibri" pitchFamily="34" charset="0"/>
            </a:endParaRPr>
          </a:p>
        </p:txBody>
      </p:sp>
      <p:sp>
        <p:nvSpPr>
          <p:cNvPr id="10243" name="Title 1"/>
          <p:cNvSpPr>
            <a:spLocks noGrp="1"/>
          </p:cNvSpPr>
          <p:nvPr>
            <p:ph type="title" idx="4294967295"/>
          </p:nvPr>
        </p:nvSpPr>
        <p:spPr/>
        <p:txBody>
          <a:bodyPr/>
          <a:lstStyle/>
          <a:p>
            <a:pPr eaLnBrk="1" hangingPunct="1"/>
            <a:r>
              <a:rPr lang="en-US" dirty="0" smtClean="0">
                <a:ea typeface="ＭＳ Ｐゴシック" pitchFamily="34" charset="-128"/>
              </a:rPr>
              <a:t>Next Steps</a:t>
            </a:r>
          </a:p>
        </p:txBody>
      </p:sp>
      <p:sp>
        <p:nvSpPr>
          <p:cNvPr id="10244" name="Content Placeholder 2"/>
          <p:cNvSpPr>
            <a:spLocks noGrp="1"/>
          </p:cNvSpPr>
          <p:nvPr>
            <p:ph idx="4294967295"/>
          </p:nvPr>
        </p:nvSpPr>
        <p:spPr>
          <a:xfrm>
            <a:off x="457200" y="1597025"/>
            <a:ext cx="8229600" cy="4525963"/>
          </a:xfrm>
        </p:spPr>
        <p:txBody>
          <a:bodyPr/>
          <a:lstStyle/>
          <a:p>
            <a:pPr marL="231775" indent="-231775" eaLnBrk="1" hangingPunct="1">
              <a:lnSpc>
                <a:spcPct val="90000"/>
              </a:lnSpc>
              <a:spcBef>
                <a:spcPts val="600"/>
              </a:spcBef>
            </a:pPr>
            <a:r>
              <a:rPr lang="en-US" dirty="0" smtClean="0">
                <a:ea typeface="ＭＳ Ｐゴシック" pitchFamily="34" charset="-128"/>
              </a:rPr>
              <a:t>Work to find consensus on voluntary assurances for 2</a:t>
            </a:r>
            <a:r>
              <a:rPr lang="en-US" baseline="30000" dirty="0" smtClean="0">
                <a:ea typeface="ＭＳ Ｐゴシック" pitchFamily="34" charset="-128"/>
              </a:rPr>
              <a:t>nd</a:t>
            </a:r>
            <a:r>
              <a:rPr lang="en-US" dirty="0" smtClean="0">
                <a:ea typeface="ＭＳ Ｐゴシック" pitchFamily="34" charset="-128"/>
              </a:rPr>
              <a:t> deliverable</a:t>
            </a:r>
          </a:p>
          <a:p>
            <a:pPr marL="231775" indent="-231775" eaLnBrk="1" hangingPunct="1">
              <a:lnSpc>
                <a:spcPct val="90000"/>
              </a:lnSpc>
              <a:spcBef>
                <a:spcPts val="600"/>
              </a:spcBef>
            </a:pPr>
            <a:r>
              <a:rPr lang="en-US" dirty="0" smtClean="0">
                <a:ea typeface="ＭＳ Ｐゴシック" pitchFamily="34" charset="-128"/>
              </a:rPr>
              <a:t>Continue bi-weekly conference calls </a:t>
            </a:r>
          </a:p>
          <a:p>
            <a:pPr marL="231775" indent="-231775" eaLnBrk="1" hangingPunct="1">
              <a:lnSpc>
                <a:spcPct val="90000"/>
              </a:lnSpc>
              <a:spcBef>
                <a:spcPts val="600"/>
              </a:spcBef>
            </a:pPr>
            <a:r>
              <a:rPr lang="en-US" dirty="0" smtClean="0">
                <a:ea typeface="ＭＳ Ｐゴシック" pitchFamily="34" charset="-128"/>
              </a:rPr>
              <a:t>Provide periodic status updates to Steering Committee and Council</a:t>
            </a:r>
          </a:p>
          <a:p>
            <a:pPr marL="231775" indent="-231775" eaLnBrk="1" hangingPunct="1">
              <a:lnSpc>
                <a:spcPct val="90000"/>
              </a:lnSpc>
              <a:spcBef>
                <a:spcPts val="600"/>
              </a:spcBef>
            </a:pPr>
            <a:r>
              <a:rPr lang="en-US" dirty="0" smtClean="0">
                <a:ea typeface="ＭＳ Ｐゴシック" pitchFamily="34" charset="-128"/>
              </a:rPr>
              <a:t>On schedule to complete report in time for September 2016 full CSRIC meeting</a:t>
            </a:r>
          </a:p>
          <a:p>
            <a:pPr marL="0" indent="0" eaLnBrk="1" hangingPunct="1">
              <a:lnSpc>
                <a:spcPct val="90000"/>
              </a:lnSpc>
              <a:buFont typeface="Arial" charset="0"/>
              <a:buNone/>
            </a:pPr>
            <a:r>
              <a:rPr lang="en-US" dirty="0" smtClean="0">
                <a:ea typeface="ＭＳ Ｐゴシック" pitchFamily="34" charset="-128"/>
              </a:rPr>
              <a:t>		</a:t>
            </a:r>
          </a:p>
          <a:p>
            <a:pPr marL="0" indent="0" eaLnBrk="1" hangingPunct="1">
              <a:lnSpc>
                <a:spcPct val="90000"/>
              </a:lnSpc>
              <a:buFont typeface="Arial" charset="0"/>
              <a:buNone/>
            </a:pPr>
            <a:r>
              <a:rPr lang="en-US" dirty="0" smtClean="0">
                <a:ea typeface="ＭＳ Ｐゴシック" pitchFamily="34" charset="-128"/>
              </a:rPr>
              <a:t>				</a:t>
            </a:r>
          </a:p>
        </p:txBody>
      </p:sp>
      <p:pic>
        <p:nvPicPr>
          <p:cNvPr id="10245"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5586413"/>
            <a:ext cx="1787525" cy="1093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927</Words>
  <Application>Microsoft Office PowerPoint</Application>
  <PresentationFormat>On-screen Show (4:3)</PresentationFormat>
  <Paragraphs>249</Paragraphs>
  <Slides>9</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ＭＳ Ｐゴシック</vt:lpstr>
      <vt:lpstr>Arial</vt:lpstr>
      <vt:lpstr>Calibri</vt:lpstr>
      <vt:lpstr>Times New Roman</vt:lpstr>
      <vt:lpstr>Office Theme</vt:lpstr>
      <vt:lpstr>Working Group 6: Secure Hardware and Software – Security by Design  Deliverable 2 Status Update</vt:lpstr>
      <vt:lpstr>WG 6 Objectives</vt:lpstr>
      <vt:lpstr>WG 6 Deliverables</vt:lpstr>
      <vt:lpstr>WG 6 Members</vt:lpstr>
      <vt:lpstr>Brief Background</vt:lpstr>
      <vt:lpstr>PowerPoint Presentation</vt:lpstr>
      <vt:lpstr>PowerPoint Presentation</vt:lpstr>
      <vt:lpstr>PowerPoint Presentation</vt:lpstr>
      <vt:lpstr>Next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2012-09-10T16:23:09Z</dcterms:created>
  <dcterms:modified xsi:type="dcterms:W3CDTF">2016-06-15T22:13:59Z</dcterms:modified>
</cp:coreProperties>
</file>