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9"/>
  </p:notesMasterIdLst>
  <p:sldIdLst>
    <p:sldId id="264" r:id="rId2"/>
    <p:sldId id="260" r:id="rId3"/>
    <p:sldId id="279" r:id="rId4"/>
    <p:sldId id="273" r:id="rId5"/>
    <p:sldId id="274" r:id="rId6"/>
    <p:sldId id="278" r:id="rId7"/>
    <p:sldId id="267" r:id="rId8"/>
  </p:sldIdLst>
  <p:sldSz cx="9144000" cy="6858000" type="screen4x3"/>
  <p:notesSz cx="7315200" cy="96012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8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28" autoAdjust="0"/>
  </p:normalViewPr>
  <p:slideViewPr>
    <p:cSldViewPr snapToGrid="0" snapToObjects="1">
      <p:cViewPr varScale="1">
        <p:scale>
          <a:sx n="66" d="100"/>
          <a:sy n="66" d="100"/>
        </p:scale>
        <p:origin x="792" y="58"/>
      </p:cViewPr>
      <p:guideLst>
        <p:guide orient="horz" pos="1082"/>
        <p:guide pos="2880"/>
      </p:guideLst>
    </p:cSldViewPr>
  </p:slideViewPr>
  <p:outlineViewPr>
    <p:cViewPr>
      <p:scale>
        <a:sx n="33" d="100"/>
        <a:sy n="33" d="100"/>
      </p:scale>
      <p:origin x="0" y="19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703" tIns="47352" rIns="94703" bIns="47352" numCol="1" anchor="t" anchorCtr="0" compatLnSpc="1">
            <a:prstTxWarp prst="textNoShape">
              <a:avLst/>
            </a:prstTxWarp>
          </a:bodyPr>
          <a:lstStyle>
            <a:lvl1pPr defTabSz="473075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703" tIns="47352" rIns="94703" bIns="47352" numCol="1" anchor="t" anchorCtr="0" compatLnSpc="1">
            <a:prstTxWarp prst="textNoShape">
              <a:avLst/>
            </a:prstTxWarp>
          </a:bodyPr>
          <a:lstStyle>
            <a:lvl1pPr algn="r" defTabSz="473075">
              <a:defRPr sz="1200"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3A01D63-E203-4FF4-9B2E-E2F1869AEEB6}" type="datetimeFigureOut">
              <a:rPr lang="en-US"/>
              <a:pPr>
                <a:defRPr/>
              </a:pPr>
              <a:t>12/3/2015</a:t>
            </a:fld>
            <a:endParaRPr lang="en-US" dirty="0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59300"/>
            <a:ext cx="585152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703" tIns="47352" rIns="94703" bIns="473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703" tIns="47352" rIns="94703" bIns="47352" numCol="1" anchor="b" anchorCtr="0" compatLnSpc="1">
            <a:prstTxWarp prst="textNoShape">
              <a:avLst/>
            </a:prstTxWarp>
          </a:bodyPr>
          <a:lstStyle>
            <a:lvl1pPr defTabSz="473075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703" tIns="47352" rIns="94703" bIns="47352" numCol="1" anchor="b" anchorCtr="0" compatLnSpc="1">
            <a:prstTxWarp prst="textNoShape">
              <a:avLst/>
            </a:prstTxWarp>
          </a:bodyPr>
          <a:lstStyle>
            <a:lvl1pPr algn="r" defTabSz="473075">
              <a:defRPr sz="1200"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60171797-BFF1-4A9B-B558-E10D01A67A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5839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20775F46-6EDC-4E15-9CF5-B1296021CEE0}" type="slidenum">
              <a:rPr lang="en-US" smtClean="0"/>
              <a:pPr eaLnBrk="1" hangingPunct="1"/>
              <a:t>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56787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8CE790B4-7631-45F4-9428-964409448364}" type="slidenum">
              <a:rPr lang="en-US" smtClean="0"/>
              <a:pPr eaLnBrk="1" hangingPunct="1"/>
              <a:t>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73881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9E3C0B31-DCB6-4633-A0F4-64EAAFAA1E10}" type="slidenum">
              <a:rPr lang="en-US" smtClean="0"/>
              <a:pPr eaLnBrk="1" hangingPunct="1"/>
              <a:t>3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555715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E3527087-30D7-4142-BE6D-919A412224ED}" type="slidenum">
              <a:rPr lang="en-US" smtClean="0"/>
              <a:pPr eaLnBrk="1" hangingPunct="1"/>
              <a:t>4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957374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391C045F-F956-462B-92B7-A0204F80DE27}" type="slidenum">
              <a:rPr lang="en-US" smtClean="0"/>
              <a:pPr eaLnBrk="1" hangingPunct="1"/>
              <a:t>5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794953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5B811CE0-6195-475D-975F-86945F1FDB4A}" type="slidenum">
              <a:rPr lang="en-US" smtClean="0"/>
              <a:pPr eaLnBrk="1" hangingPunct="1"/>
              <a:t>6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397618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1DEB6168-C929-41BE-9E06-E4573AD736B3}" type="slidenum">
              <a:rPr lang="en-US" smtClean="0"/>
              <a:pPr eaLnBrk="1" hangingPunct="1"/>
              <a:t>7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05137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745AA-9B8C-4E04-81A3-0A463E7B26EC}" type="datetime1">
              <a:rPr lang="en-US"/>
              <a:pPr>
                <a:defRPr/>
              </a:pPr>
              <a:t>12/3/2015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4E696-F705-4D96-928B-E5C4D4D677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015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76209-5C84-4F9A-9492-EFD88AD0AEDA}" type="datetime1">
              <a:rPr lang="en-US"/>
              <a:pPr>
                <a:defRPr/>
              </a:pPr>
              <a:t>12/3/2015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7DA15-72A8-45AA-B7F7-577551102F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16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2EDD3-1977-49CF-85D7-32DE8FCEC26C}" type="datetime1">
              <a:rPr lang="en-US"/>
              <a:pPr>
                <a:defRPr/>
              </a:pPr>
              <a:t>12/3/2015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D90CD-A595-4A03-B3B0-6D2458F85B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750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8E61E-AF42-4921-9C6A-474ED1D94C0E}" type="datetime1">
              <a:rPr lang="en-US"/>
              <a:pPr>
                <a:defRPr/>
              </a:pPr>
              <a:t>12/3/2015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53501-A59C-492B-A4C7-04A4F75D57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088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67C00-BD36-49C4-8D15-675F4CEAC481}" type="datetime1">
              <a:rPr lang="en-US"/>
              <a:pPr>
                <a:defRPr/>
              </a:pPr>
              <a:t>12/3/2015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BD6F1-B411-4A30-8CE9-38ED6E030F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160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A6BAA-08CC-48B5-8AC5-FD6D6BAB7B07}" type="datetime1">
              <a:rPr lang="en-US"/>
              <a:pPr>
                <a:defRPr/>
              </a:pPr>
              <a:t>12/3/2015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852A5-7399-4EE1-9575-EC2EB42215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466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5D4F1-E24F-4B20-B5AF-4D5D1BA45F9A}" type="datetime1">
              <a:rPr lang="en-US"/>
              <a:pPr>
                <a:defRPr/>
              </a:pPr>
              <a:t>12/3/2015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045BA-22A3-4720-A26C-3FB6B56F3B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812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2F903-4F7D-4A2F-864A-8E9C169B4384}" type="datetime1">
              <a:rPr lang="en-US"/>
              <a:pPr>
                <a:defRPr/>
              </a:pPr>
              <a:t>12/3/2015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101C7-0027-49B3-AB16-7BF3B6FA8E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82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46C03-A480-408D-A103-97344BB9EAB4}" type="datetime1">
              <a:rPr lang="en-US"/>
              <a:pPr>
                <a:defRPr/>
              </a:pPr>
              <a:t>12/3/2015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B33F2-7EE2-4519-8D13-CB9CFFD5F8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114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28BFD-9B95-4DAB-9072-776CE8770272}" type="datetime1">
              <a:rPr lang="en-US"/>
              <a:pPr>
                <a:defRPr/>
              </a:pPr>
              <a:t>12/3/2015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C876D-8247-4334-AF22-1F06F8695A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556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B3168-2D20-4208-A06C-B942ABD0214A}" type="datetime1">
              <a:rPr lang="en-US"/>
              <a:pPr>
                <a:defRPr/>
              </a:pPr>
              <a:t>12/3/2015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DFE86-5D11-4A53-960B-CC46CA97AD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58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E48D049E-70A5-43CC-9ADB-E28D1CD9224F}" type="datetime1">
              <a:rPr lang="en-US"/>
              <a:pPr>
                <a:defRPr/>
              </a:pPr>
              <a:t>12/3/2015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A513A13E-D7EB-457B-A864-35757E8BCB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401638" y="3089275"/>
            <a:ext cx="8443912" cy="11430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ea typeface="ＭＳ Ｐゴシック" pitchFamily="34" charset="-128"/>
              </a:rPr>
              <a:t>Working Group 4A: </a:t>
            </a:r>
            <a:br>
              <a:rPr lang="en-US" sz="4000" b="1" dirty="0" smtClean="0">
                <a:ea typeface="ＭＳ Ｐゴシック" pitchFamily="34" charset="-128"/>
              </a:rPr>
            </a:br>
            <a:r>
              <a:rPr lang="en-US" sz="4000" b="1" dirty="0" smtClean="0">
                <a:ea typeface="ＭＳ Ｐゴシック" pitchFamily="34" charset="-128"/>
              </a:rPr>
              <a:t>Submarine Cable Resiliency</a:t>
            </a:r>
            <a:br>
              <a:rPr lang="en-US" sz="4000" b="1" dirty="0" smtClean="0">
                <a:ea typeface="ＭＳ Ｐゴシック" pitchFamily="34" charset="-128"/>
              </a:rPr>
            </a:br>
            <a:r>
              <a:rPr lang="en-US" sz="4000" b="1" dirty="0" smtClean="0">
                <a:ea typeface="ＭＳ Ｐゴシック" pitchFamily="34" charset="-128"/>
              </a:rPr>
              <a:t>Status Update</a:t>
            </a:r>
            <a:br>
              <a:rPr lang="en-US" sz="4000" b="1" dirty="0" smtClean="0">
                <a:ea typeface="ＭＳ Ｐゴシック" pitchFamily="34" charset="-128"/>
              </a:rPr>
            </a:br>
            <a:endParaRPr lang="en-US" sz="4000" b="1" dirty="0" smtClean="0">
              <a:ea typeface="ＭＳ Ｐゴシック" pitchFamily="34" charset="-128"/>
            </a:endParaRPr>
          </a:p>
        </p:txBody>
      </p:sp>
      <p:sp>
        <p:nvSpPr>
          <p:cNvPr id="2051" name="TextBox 5"/>
          <p:cNvSpPr txBox="1">
            <a:spLocks noChangeArrowheads="1"/>
          </p:cNvSpPr>
          <p:nvPr/>
        </p:nvSpPr>
        <p:spPr bwMode="auto">
          <a:xfrm>
            <a:off x="609600" y="4606925"/>
            <a:ext cx="7924800" cy="2523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3200" dirty="0" smtClean="0">
                <a:latin typeface="Calibri" pitchFamily="34" charset="0"/>
              </a:rPr>
              <a:t>December 3, 2015</a:t>
            </a:r>
            <a:endParaRPr lang="en-US" sz="3200" dirty="0">
              <a:latin typeface="Calibri" pitchFamily="34" charset="0"/>
            </a:endParaRPr>
          </a:p>
          <a:p>
            <a:pPr eaLnBrk="1" hangingPunct="1"/>
            <a:endParaRPr lang="en-US" dirty="0">
              <a:latin typeface="Calibri" pitchFamily="34" charset="0"/>
            </a:endParaRPr>
          </a:p>
          <a:p>
            <a:pPr eaLnBrk="1" hangingPunct="1"/>
            <a:endParaRPr lang="en-US" dirty="0">
              <a:latin typeface="Calibri" pitchFamily="34" charset="0"/>
            </a:endParaRPr>
          </a:p>
          <a:p>
            <a:pPr eaLnBrk="1" hangingPunct="1"/>
            <a:r>
              <a:rPr lang="en-US" dirty="0" smtClean="0">
                <a:latin typeface="Calibri" pitchFamily="34" charset="0"/>
              </a:rPr>
              <a:t>Kent Bressie, Co-Chair (Harris, Wiltshire &amp; Grannis for the North American</a:t>
            </a:r>
          </a:p>
          <a:p>
            <a:pPr eaLnBrk="1" hangingPunct="1"/>
            <a:r>
              <a:rPr lang="en-US" dirty="0">
                <a:latin typeface="Calibri" pitchFamily="34" charset="0"/>
              </a:rPr>
              <a:t>	</a:t>
            </a:r>
            <a:r>
              <a:rPr lang="en-US" dirty="0" smtClean="0">
                <a:latin typeface="Calibri" pitchFamily="34" charset="0"/>
              </a:rPr>
              <a:t>Submarine Cable Association</a:t>
            </a:r>
          </a:p>
          <a:p>
            <a:pPr eaLnBrk="1" hangingPunct="1"/>
            <a:r>
              <a:rPr lang="en-US" dirty="0" smtClean="0">
                <a:latin typeface="Calibri" pitchFamily="34" charset="0"/>
              </a:rPr>
              <a:t>Catherine Creese, Co-Chair (Naval Seafloor Cable Protection Office)</a:t>
            </a:r>
            <a:endParaRPr lang="en-US" dirty="0">
              <a:latin typeface="Calibri" pitchFamily="34" charset="0"/>
            </a:endParaRPr>
          </a:p>
          <a:p>
            <a:pPr eaLnBrk="1" hangingPunct="1"/>
            <a:endParaRPr lang="en-US" dirty="0">
              <a:latin typeface="Calibri" pitchFamily="34" charset="0"/>
            </a:endParaRPr>
          </a:p>
          <a:p>
            <a:pPr eaLnBrk="1" hangingPunct="1"/>
            <a:endParaRPr lang="en-US" dirty="0">
              <a:latin typeface="Calibri" pitchFamily="34" charset="0"/>
            </a:endParaRPr>
          </a:p>
        </p:txBody>
      </p:sp>
      <p:pic>
        <p:nvPicPr>
          <p:cNvPr id="2052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204788"/>
            <a:ext cx="31369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D4B6857B-B0B5-4BE6-BAA5-301997582C37}" type="slidenum">
              <a:rPr 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2</a:t>
            </a:fld>
            <a:endParaRPr lang="en-US" dirty="0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WG4A Objectives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57200" y="159702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400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231775" indent="-231775" eaLnBrk="1" hangingPunct="1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en-US" sz="2400" dirty="0">
                <a:latin typeface="Calibri" pitchFamily="34" charset="0"/>
              </a:rPr>
              <a:t>WG4A builds on the work of CSRIC IV’s WG8, which analyzed the physical risks to submarine cable infrastructure and recommended spatial separation distances.</a:t>
            </a:r>
          </a:p>
          <a:p>
            <a:pPr marL="231775" indent="-231775" eaLnBrk="1" hangingPunct="1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en-US" sz="2400" dirty="0" smtClean="0">
                <a:latin typeface="+mn-lt"/>
              </a:rPr>
              <a:t>WG4A </a:t>
            </a:r>
            <a:r>
              <a:rPr lang="en-US" sz="2400" dirty="0">
                <a:latin typeface="+mn-lt"/>
              </a:rPr>
              <a:t>is examining </a:t>
            </a:r>
            <a:r>
              <a:rPr lang="en-US" sz="2400" dirty="0" smtClean="0">
                <a:latin typeface="+mn-lt"/>
              </a:rPr>
              <a:t>how lack of coordination across federal, state, and local agencies and </a:t>
            </a:r>
            <a:r>
              <a:rPr lang="en-US" sz="2400" dirty="0">
                <a:latin typeface="+mn-lt"/>
              </a:rPr>
              <a:t>clustering of cable routes and landings can increase the risk of cable damage and harm U.S. network </a:t>
            </a:r>
            <a:r>
              <a:rPr lang="en-US" sz="2400" dirty="0" smtClean="0">
                <a:latin typeface="+mn-lt"/>
              </a:rPr>
              <a:t>resilience.</a:t>
            </a:r>
            <a:r>
              <a:rPr lang="en-US" sz="2400" dirty="0" smtClean="0">
                <a:latin typeface="Calibri" pitchFamily="34" charset="0"/>
              </a:rPr>
              <a:t>	</a:t>
            </a:r>
          </a:p>
          <a:p>
            <a:pPr marL="231775" indent="-231775" eaLnBrk="1" hangingPunct="1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en-US" sz="2400" dirty="0" smtClean="0">
                <a:latin typeface="+mn-lt"/>
              </a:rPr>
              <a:t>Cable </a:t>
            </a:r>
            <a:r>
              <a:rPr lang="en-US" sz="2400" dirty="0">
                <a:latin typeface="+mn-lt"/>
              </a:rPr>
              <a:t>protection </a:t>
            </a:r>
            <a:r>
              <a:rPr lang="en-US" sz="2400" dirty="0" smtClean="0">
                <a:latin typeface="+mn-lt"/>
              </a:rPr>
              <a:t>remains critical</a:t>
            </a:r>
            <a:r>
              <a:rPr lang="en-US" sz="2400" dirty="0">
                <a:latin typeface="+mn-lt"/>
              </a:rPr>
              <a:t>, as submarine cables carry approximately 99 percent of U.S. traffic with the rest of the world, not to mention Alaska, Hawaii, and U.S. territories</a:t>
            </a:r>
            <a:r>
              <a:rPr lang="en-US" sz="2400" dirty="0" smtClean="0">
                <a:latin typeface="+mn-lt"/>
              </a:rPr>
              <a:t>.</a:t>
            </a:r>
            <a:endParaRPr lang="en-US" sz="2400" dirty="0">
              <a:latin typeface="+mn-lt"/>
            </a:endParaRPr>
          </a:p>
        </p:txBody>
      </p:sp>
      <p:pic>
        <p:nvPicPr>
          <p:cNvPr id="512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586413"/>
            <a:ext cx="1787525" cy="109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DD5A3E25-0842-43EE-901B-BA590748A92E}" type="slidenum">
              <a:rPr 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3</a:t>
            </a:fld>
            <a:endParaRPr lang="en-US" dirty="0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307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WG4A </a:t>
            </a:r>
            <a:r>
              <a:rPr lang="en-US" dirty="0">
                <a:ea typeface="ＭＳ Ｐゴシック" pitchFamily="34" charset="-128"/>
              </a:rPr>
              <a:t>Deliverables</a:t>
            </a:r>
          </a:p>
        </p:txBody>
      </p:sp>
      <p:sp>
        <p:nvSpPr>
          <p:cNvPr id="3076" name="Content Placeholder 2"/>
          <p:cNvSpPr>
            <a:spLocks noGrp="1"/>
          </p:cNvSpPr>
          <p:nvPr>
            <p:ph idx="1"/>
          </p:nvPr>
        </p:nvSpPr>
        <p:spPr>
          <a:xfrm>
            <a:off x="457200" y="1241946"/>
            <a:ext cx="8229600" cy="5074717"/>
          </a:xfrm>
        </p:spPr>
        <p:txBody>
          <a:bodyPr/>
          <a:lstStyle/>
          <a:p>
            <a:pPr>
              <a:spcBef>
                <a:spcPts val="600"/>
              </a:spcBef>
            </a:pPr>
            <a:endParaRPr lang="en-US" sz="2000" dirty="0" smtClean="0"/>
          </a:p>
          <a:p>
            <a:pPr marL="344488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i="1" dirty="0" smtClean="0"/>
              <a:t>Regulatory Coordination Report</a:t>
            </a:r>
            <a:r>
              <a:rPr lang="en-US" sz="2400" dirty="0" smtClean="0"/>
              <a:t>:  </a:t>
            </a:r>
            <a:r>
              <a:rPr lang="en-US" sz="2400" dirty="0"/>
              <a:t>to examine gaps, conflicts, and sources of delay in existing federal, state, and local interagency coordination for </a:t>
            </a:r>
            <a:r>
              <a:rPr lang="en-US" sz="2400" dirty="0" smtClean="0"/>
              <a:t>submarine cable and other marine activity and </a:t>
            </a:r>
            <a:r>
              <a:rPr lang="en-US" sz="2400" smtClean="0"/>
              <a:t>infrastructure permitting </a:t>
            </a:r>
            <a:r>
              <a:rPr lang="en-US" sz="2400" dirty="0"/>
              <a:t>and recommend mechanism for enhancing coordination without increasing regulatory burdens.</a:t>
            </a:r>
          </a:p>
          <a:p>
            <a:pPr marL="344488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i="1" dirty="0" smtClean="0"/>
              <a:t>Geographic Diversity Report</a:t>
            </a:r>
            <a:r>
              <a:rPr lang="en-US" sz="2400" dirty="0" smtClean="0"/>
              <a:t>:  </a:t>
            </a:r>
            <a:r>
              <a:rPr lang="en-US" sz="2400" dirty="0"/>
              <a:t>to address industry best practices and government policies for promoting geographic diversity of submarine cable routes and landings.</a:t>
            </a: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Font typeface="Arial" charset="0"/>
              <a:buNone/>
            </a:pPr>
            <a:endParaRPr lang="en-US" sz="2400" dirty="0" smtClean="0">
              <a:ea typeface="ＭＳ Ｐゴシック" pitchFamily="34" charset="-128"/>
            </a:endParaRPr>
          </a:p>
        </p:txBody>
      </p:sp>
      <p:pic>
        <p:nvPicPr>
          <p:cNvPr id="307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586413"/>
            <a:ext cx="1787525" cy="109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593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6CAE1DE9-F4EF-468D-9116-DB6A9365EEBE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 algn="r" eaLnBrk="1" hangingPunct="1"/>
              <a:t>4</a:t>
            </a:fld>
            <a:endParaRPr lang="en-US" sz="1200" dirty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409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WG4A Members</a:t>
            </a:r>
          </a:p>
        </p:txBody>
      </p:sp>
      <p:pic>
        <p:nvPicPr>
          <p:cNvPr id="410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586413"/>
            <a:ext cx="1787525" cy="109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955342" y="1241147"/>
            <a:ext cx="6359857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Steve Balk (Sprint)</a:t>
            </a:r>
          </a:p>
          <a:p>
            <a:r>
              <a:rPr lang="en-US" sz="1400" dirty="0"/>
              <a:t>Paul Betts (Level 3)</a:t>
            </a:r>
          </a:p>
          <a:p>
            <a:r>
              <a:rPr lang="en-US" sz="1400" dirty="0"/>
              <a:t>Stephen Bowler (FERC</a:t>
            </a:r>
            <a:r>
              <a:rPr lang="en-US" sz="1400" dirty="0" smtClean="0"/>
              <a:t>)</a:t>
            </a:r>
          </a:p>
          <a:p>
            <a:r>
              <a:rPr lang="en-US" sz="1400" dirty="0" smtClean="0"/>
              <a:t>Allan Creamer (NOAA)</a:t>
            </a:r>
            <a:endParaRPr lang="en-US" sz="1400" dirty="0"/>
          </a:p>
          <a:p>
            <a:r>
              <a:rPr lang="en-US" sz="1400" dirty="0"/>
              <a:t>Seth Davis (SRD Associates)</a:t>
            </a:r>
          </a:p>
          <a:p>
            <a:r>
              <a:rPr lang="en-US" sz="1400" dirty="0" smtClean="0"/>
              <a:t>Jennifer </a:t>
            </a:r>
            <a:r>
              <a:rPr lang="en-US" sz="1400" dirty="0"/>
              <a:t>Golladay (BOEM)</a:t>
            </a:r>
          </a:p>
          <a:p>
            <a:r>
              <a:rPr lang="en-US" sz="1400" dirty="0" smtClean="0"/>
              <a:t>Kurt </a:t>
            </a:r>
            <a:r>
              <a:rPr lang="en-US" sz="1400" dirty="0"/>
              <a:t>Johnson </a:t>
            </a:r>
            <a:r>
              <a:rPr lang="en-US" sz="1400" dirty="0" smtClean="0"/>
              <a:t>(Pacific Crossing)</a:t>
            </a:r>
          </a:p>
          <a:p>
            <a:r>
              <a:rPr lang="en-US" sz="1400" dirty="0"/>
              <a:t>Jennifer Miller (BOEM</a:t>
            </a:r>
            <a:r>
              <a:rPr lang="en-US" sz="1400" dirty="0" smtClean="0"/>
              <a:t>)</a:t>
            </a:r>
          </a:p>
          <a:p>
            <a:r>
              <a:rPr lang="en-US" sz="1400" dirty="0" smtClean="0"/>
              <a:t>Mikal </a:t>
            </a:r>
            <a:r>
              <a:rPr lang="en-US" sz="1400" dirty="0" err="1" smtClean="0"/>
              <a:t>Modisette</a:t>
            </a:r>
            <a:r>
              <a:rPr lang="en-US" sz="1400" dirty="0" smtClean="0"/>
              <a:t> (Verizon)</a:t>
            </a:r>
            <a:endParaRPr lang="en-US" sz="1400" dirty="0"/>
          </a:p>
          <a:p>
            <a:r>
              <a:rPr lang="en-US" sz="1400" dirty="0" smtClean="0"/>
              <a:t>Wayne </a:t>
            </a:r>
            <a:r>
              <a:rPr lang="en-US" sz="1400" dirty="0"/>
              <a:t>Pacine </a:t>
            </a:r>
            <a:r>
              <a:rPr lang="en-US" sz="1400" dirty="0" smtClean="0"/>
              <a:t>(Board of Governors, Federal Reserve System)</a:t>
            </a:r>
          </a:p>
          <a:p>
            <a:r>
              <a:rPr lang="en-US" sz="1400" dirty="0" smtClean="0"/>
              <a:t>Patrick </a:t>
            </a:r>
            <a:r>
              <a:rPr lang="en-US" sz="1400" dirty="0" err="1" smtClean="0"/>
              <a:t>Quentmeyer</a:t>
            </a:r>
            <a:r>
              <a:rPr lang="en-US" sz="1400" dirty="0" smtClean="0"/>
              <a:t> (Treasury Dep’t)</a:t>
            </a:r>
          </a:p>
          <a:p>
            <a:r>
              <a:rPr lang="en-US" sz="1400" dirty="0"/>
              <a:t>Ron Rapp (TE SubCom)</a:t>
            </a:r>
          </a:p>
          <a:p>
            <a:r>
              <a:rPr lang="en-US" sz="1400" dirty="0" smtClean="0"/>
              <a:t>Neil </a:t>
            </a:r>
            <a:r>
              <a:rPr lang="en-US" sz="1400" dirty="0" err="1" smtClean="0"/>
              <a:t>Rondorf</a:t>
            </a:r>
            <a:r>
              <a:rPr lang="en-US" sz="1400" dirty="0" smtClean="0"/>
              <a:t> (International Cable Protection Committee)</a:t>
            </a:r>
          </a:p>
          <a:p>
            <a:r>
              <a:rPr lang="en-US" sz="1400" dirty="0" smtClean="0"/>
              <a:t>Nikki </a:t>
            </a:r>
            <a:r>
              <a:rPr lang="en-US" sz="1400" dirty="0"/>
              <a:t>Shone (Southern Cross Cables)</a:t>
            </a:r>
          </a:p>
          <a:p>
            <a:r>
              <a:rPr lang="en-US" sz="1400" dirty="0" smtClean="0"/>
              <a:t>Rick Spencer (</a:t>
            </a:r>
            <a:r>
              <a:rPr lang="en-US" sz="1400" dirty="0" err="1" smtClean="0"/>
              <a:t>CenturyLink</a:t>
            </a:r>
            <a:r>
              <a:rPr lang="en-US" sz="1400" dirty="0" smtClean="0"/>
              <a:t>)</a:t>
            </a:r>
            <a:r>
              <a:rPr lang="en-US" sz="1400" dirty="0"/>
              <a:t> </a:t>
            </a:r>
            <a:endParaRPr lang="en-US" sz="1400" dirty="0" smtClean="0"/>
          </a:p>
          <a:p>
            <a:r>
              <a:rPr lang="en-US" sz="1400" dirty="0" smtClean="0"/>
              <a:t>Takahiro </a:t>
            </a:r>
            <a:r>
              <a:rPr lang="en-US" sz="1400" dirty="0" err="1"/>
              <a:t>Sumimoto</a:t>
            </a:r>
            <a:r>
              <a:rPr lang="en-US" sz="1400" dirty="0"/>
              <a:t> (Pacific Crossing)</a:t>
            </a:r>
            <a:endParaRPr lang="en-US" sz="1400" dirty="0" smtClean="0"/>
          </a:p>
          <a:p>
            <a:r>
              <a:rPr lang="en-US" sz="1400" dirty="0" err="1"/>
              <a:t>Minhtam</a:t>
            </a:r>
            <a:r>
              <a:rPr lang="en-US" sz="1400" dirty="0"/>
              <a:t> </a:t>
            </a:r>
            <a:r>
              <a:rPr lang="en-US" sz="1400" dirty="0" smtClean="0"/>
              <a:t>Truong (DHS)</a:t>
            </a:r>
          </a:p>
          <a:p>
            <a:r>
              <a:rPr lang="en-US" sz="1400" dirty="0" smtClean="0"/>
              <a:t>Bob </a:t>
            </a:r>
            <a:r>
              <a:rPr lang="en-US" sz="1400" dirty="0" err="1"/>
              <a:t>Wargo</a:t>
            </a:r>
            <a:r>
              <a:rPr lang="en-US" sz="1400" dirty="0"/>
              <a:t> (AT&amp;T</a:t>
            </a:r>
            <a:r>
              <a:rPr lang="en-US" sz="1400" dirty="0" smtClean="0"/>
              <a:t>)</a:t>
            </a:r>
          </a:p>
          <a:p>
            <a:r>
              <a:rPr lang="en-US" sz="1400" dirty="0" smtClean="0"/>
              <a:t>Al </a:t>
            </a:r>
            <a:r>
              <a:rPr lang="en-US" sz="1400" dirty="0" err="1" smtClean="0"/>
              <a:t>Wissman</a:t>
            </a:r>
            <a:r>
              <a:rPr lang="en-US" sz="1400" dirty="0" smtClean="0"/>
              <a:t> (NOAA)</a:t>
            </a:r>
            <a:endParaRPr lang="en-US" sz="14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6729FCF1-003C-4E1E-BDB8-D51394F52A88}" type="slidenum">
              <a:rPr 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5</a:t>
            </a:fld>
            <a:endParaRPr lang="en-US" dirty="0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89100"/>
            <a:ext cx="8229600" cy="4525963"/>
          </a:xfrm>
        </p:spPr>
        <p:txBody>
          <a:bodyPr/>
          <a:lstStyle/>
          <a:p>
            <a:pPr marL="231775" indent="-231775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ea typeface="ＭＳ Ｐゴシック" pitchFamily="34" charset="-128"/>
              </a:rPr>
              <a:t>WG4A has added two additional members for a total of 19.</a:t>
            </a:r>
          </a:p>
          <a:p>
            <a:pPr marL="231775" indent="-231775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ea typeface="ＭＳ Ｐゴシック" pitchFamily="34" charset="-128"/>
              </a:rPr>
              <a:t>WG4A has been meeting via phone every two weeks.</a:t>
            </a:r>
          </a:p>
          <a:p>
            <a:pPr marL="231775" indent="-231775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ea typeface="ＭＳ Ｐゴシック" pitchFamily="34" charset="-128"/>
              </a:rPr>
              <a:t>WG4A has heard presentations from two federal agency members, increasing the level of understanding of agency processes.</a:t>
            </a:r>
          </a:p>
          <a:p>
            <a:pPr marL="231775" indent="-231775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ea typeface="ＭＳ Ｐゴシック" pitchFamily="34" charset="-128"/>
              </a:rPr>
              <a:t>Members have begun </a:t>
            </a:r>
            <a:r>
              <a:rPr lang="en-US" sz="2000" dirty="0">
                <a:ea typeface="ＭＳ Ｐゴシック" pitchFamily="34" charset="-128"/>
              </a:rPr>
              <a:t>drafting </a:t>
            </a:r>
            <a:r>
              <a:rPr lang="en-US" sz="2000" dirty="0" smtClean="0">
                <a:ea typeface="ＭＳ Ｐゴシック" pitchFamily="34" charset="-128"/>
              </a:rPr>
              <a:t>the Regulatory </a:t>
            </a:r>
            <a:r>
              <a:rPr lang="en-US" sz="2000" dirty="0">
                <a:ea typeface="ＭＳ Ｐゴシック" pitchFamily="34" charset="-128"/>
              </a:rPr>
              <a:t>Coordination </a:t>
            </a:r>
            <a:r>
              <a:rPr lang="en-US" sz="2000" dirty="0" smtClean="0">
                <a:ea typeface="ＭＳ Ｐゴシック" pitchFamily="34" charset="-128"/>
              </a:rPr>
              <a:t>Report.</a:t>
            </a:r>
          </a:p>
          <a:p>
            <a:pPr marL="231775" indent="-231775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ea typeface="ＭＳ Ｐゴシック" pitchFamily="34" charset="-128"/>
              </a:rPr>
              <a:t>WG4A still seeks participation of an Army Corps representative.</a:t>
            </a:r>
          </a:p>
          <a:p>
            <a:pPr marL="231775" indent="-231775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ea typeface="ＭＳ Ｐゴシック" pitchFamily="34" charset="-128"/>
              </a:rPr>
              <a:t>Time zone differences for WG4A members continue to pose a challenge.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endParaRPr lang="en-US" sz="1800" dirty="0" smtClean="0">
              <a:ea typeface="ＭＳ Ｐゴシック" pitchFamily="34" charset="-128"/>
            </a:endParaRP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2400" dirty="0" smtClean="0">
                <a:ea typeface="ＭＳ Ｐゴシック" pitchFamily="34" charset="-128"/>
              </a:rPr>
              <a:t>				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2400" dirty="0" smtClean="0">
                <a:ea typeface="ＭＳ Ｐゴシック" pitchFamily="34" charset="-128"/>
              </a:rPr>
              <a:t>				</a:t>
            </a:r>
          </a:p>
        </p:txBody>
      </p:sp>
      <p:sp>
        <p:nvSpPr>
          <p:cNvPr id="7172" name="Title 1"/>
          <p:cNvSpPr>
            <a:spLocks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 dirty="0" smtClean="0">
                <a:latin typeface="Calibri" pitchFamily="34" charset="0"/>
              </a:rPr>
              <a:t>WG4A </a:t>
            </a:r>
            <a:r>
              <a:rPr lang="en-US" sz="4400" dirty="0">
                <a:latin typeface="Calibri" pitchFamily="34" charset="0"/>
              </a:rPr>
              <a:t>Status</a:t>
            </a:r>
            <a:endParaRPr lang="en-US" sz="2000" dirty="0">
              <a:latin typeface="Calibri" pitchFamily="34" charset="0"/>
            </a:endParaRPr>
          </a:p>
        </p:txBody>
      </p:sp>
      <p:pic>
        <p:nvPicPr>
          <p:cNvPr id="717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586413"/>
            <a:ext cx="1787525" cy="109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D3CDEE8E-92AF-4081-9E14-333881A36E8A}" type="slidenum">
              <a:rPr 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6</a:t>
            </a:fld>
            <a:endParaRPr lang="en-US" dirty="0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89100"/>
            <a:ext cx="8229600" cy="4525963"/>
          </a:xfrm>
        </p:spPr>
        <p:txBody>
          <a:bodyPr/>
          <a:lstStyle/>
          <a:p>
            <a:pPr marL="231775" indent="-231775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ea typeface="ＭＳ Ｐゴシック" pitchFamily="34" charset="-128"/>
              </a:rPr>
              <a:t>Bi-weekly conference calls with members</a:t>
            </a:r>
          </a:p>
          <a:p>
            <a:pPr marL="231775" indent="-231775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ea typeface="ＭＳ Ｐゴシック" pitchFamily="34" charset="-128"/>
              </a:rPr>
              <a:t>February 2016: </a:t>
            </a:r>
            <a:r>
              <a:rPr lang="en-US" sz="2400" dirty="0">
                <a:ea typeface="ＭＳ Ｐゴシック" pitchFamily="34" charset="-128"/>
              </a:rPr>
              <a:t>submission of </a:t>
            </a:r>
            <a:r>
              <a:rPr lang="en-US" sz="2400" dirty="0" smtClean="0">
                <a:ea typeface="ＭＳ Ｐゴシック" pitchFamily="34" charset="-128"/>
              </a:rPr>
              <a:t>draft Regulatory </a:t>
            </a:r>
            <a:r>
              <a:rPr lang="en-US" sz="2400" dirty="0">
                <a:ea typeface="ＭＳ Ｐゴシック" pitchFamily="34" charset="-128"/>
              </a:rPr>
              <a:t>Coordination Report </a:t>
            </a:r>
            <a:endParaRPr lang="en-US" sz="2400" dirty="0" smtClean="0">
              <a:ea typeface="ＭＳ Ｐゴシック" pitchFamily="34" charset="-128"/>
            </a:endParaRPr>
          </a:p>
          <a:p>
            <a:pPr marL="231775" indent="-231775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ea typeface="ＭＳ Ｐゴシック" pitchFamily="34" charset="-128"/>
              </a:rPr>
              <a:t>March 2015: </a:t>
            </a:r>
            <a:r>
              <a:rPr lang="en-US" sz="2400" dirty="0">
                <a:ea typeface="ＭＳ Ｐゴシック" pitchFamily="34" charset="-128"/>
              </a:rPr>
              <a:t> </a:t>
            </a:r>
            <a:r>
              <a:rPr lang="en-US" sz="2400" dirty="0" smtClean="0">
                <a:ea typeface="ＭＳ Ｐゴシック" pitchFamily="34" charset="-128"/>
              </a:rPr>
              <a:t>submission of final Regulatory Coordination Report</a:t>
            </a:r>
          </a:p>
          <a:p>
            <a:pPr marL="231775" indent="-231775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ea typeface="ＭＳ Ｐゴシック" pitchFamily="34" charset="-128"/>
              </a:rPr>
              <a:t>May 2016: </a:t>
            </a:r>
            <a:r>
              <a:rPr lang="en-US" sz="2400" dirty="0">
                <a:ea typeface="ＭＳ Ｐゴシック" pitchFamily="34" charset="-128"/>
              </a:rPr>
              <a:t>s</a:t>
            </a:r>
            <a:r>
              <a:rPr lang="en-US" sz="2400" dirty="0" smtClean="0">
                <a:ea typeface="ＭＳ Ｐゴシック" pitchFamily="34" charset="-128"/>
              </a:rPr>
              <a:t>ubmission of draft Geographic Diversity Report</a:t>
            </a:r>
          </a:p>
          <a:p>
            <a:pPr marL="231775" indent="-231775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ea typeface="ＭＳ Ｐゴシック" pitchFamily="34" charset="-128"/>
              </a:rPr>
              <a:t>June 2016:  submission of final Geographic Diversity Report</a:t>
            </a:r>
          </a:p>
        </p:txBody>
      </p:sp>
      <p:sp>
        <p:nvSpPr>
          <p:cNvPr id="9220" name="Title 1"/>
          <p:cNvSpPr>
            <a:spLocks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 dirty="0" smtClean="0">
                <a:latin typeface="Calibri" pitchFamily="34" charset="0"/>
              </a:rPr>
              <a:t>WG4A </a:t>
            </a:r>
            <a:r>
              <a:rPr lang="en-US" sz="4400" dirty="0">
                <a:latin typeface="Calibri" pitchFamily="34" charset="0"/>
              </a:rPr>
              <a:t>Schedule</a:t>
            </a:r>
            <a:endParaRPr lang="en-US" sz="2000" dirty="0">
              <a:latin typeface="Calibri" pitchFamily="34" charset="0"/>
            </a:endParaRPr>
          </a:p>
        </p:txBody>
      </p:sp>
      <p:pic>
        <p:nvPicPr>
          <p:cNvPr id="922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586413"/>
            <a:ext cx="1787525" cy="109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CA3676A8-325C-44AB-AA81-818FB89FA3D3}" type="slidenum">
              <a:rPr 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7</a:t>
            </a:fld>
            <a:endParaRPr lang="en-US" dirty="0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24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Next Steps</a:t>
            </a:r>
          </a:p>
        </p:txBody>
      </p:sp>
      <p:sp>
        <p:nvSpPr>
          <p:cNvPr id="10244" name="Content Placeholder 2"/>
          <p:cNvSpPr>
            <a:spLocks noGrp="1"/>
          </p:cNvSpPr>
          <p:nvPr>
            <p:ph idx="4294967295"/>
          </p:nvPr>
        </p:nvSpPr>
        <p:spPr>
          <a:xfrm>
            <a:off x="457200" y="1597025"/>
            <a:ext cx="8229600" cy="4525963"/>
          </a:xfrm>
        </p:spPr>
        <p:txBody>
          <a:bodyPr/>
          <a:lstStyle/>
          <a:p>
            <a:pPr marL="231775" indent="-231775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>
                <a:ea typeface="ＭＳ Ｐゴシック" pitchFamily="34" charset="-128"/>
              </a:rPr>
              <a:t>Continue </a:t>
            </a:r>
            <a:r>
              <a:rPr lang="en-US" sz="2800" dirty="0">
                <a:ea typeface="ＭＳ Ｐゴシック" pitchFamily="34" charset="-128"/>
              </a:rPr>
              <a:t>drafting </a:t>
            </a:r>
            <a:r>
              <a:rPr lang="en-US" sz="2800" dirty="0" smtClean="0">
                <a:ea typeface="ＭＳ Ｐゴシック" pitchFamily="34" charset="-128"/>
              </a:rPr>
              <a:t>the Regulatory </a:t>
            </a:r>
            <a:r>
              <a:rPr lang="en-US" sz="2800" dirty="0">
                <a:ea typeface="ＭＳ Ｐゴシック" pitchFamily="34" charset="-128"/>
              </a:rPr>
              <a:t>Coordination Report </a:t>
            </a:r>
            <a:endParaRPr lang="en-US" sz="2800" dirty="0" smtClean="0">
              <a:ea typeface="ＭＳ Ｐゴシック" pitchFamily="34" charset="-128"/>
            </a:endParaRPr>
          </a:p>
          <a:p>
            <a:pPr marL="231775" indent="-231775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>
                <a:ea typeface="ＭＳ Ｐゴシック" pitchFamily="34" charset="-128"/>
              </a:rPr>
              <a:t>Continue bi-weekly conference calls </a:t>
            </a:r>
          </a:p>
          <a:p>
            <a:pPr marL="231775" indent="-231775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>
                <a:ea typeface="ＭＳ Ｐゴシック" pitchFamily="34" charset="-128"/>
              </a:rPr>
              <a:t>Provide periodic status updates to Steering Committee and Council</a:t>
            </a:r>
          </a:p>
          <a:p>
            <a:pPr marL="231775" indent="-231775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endParaRPr lang="en-US" sz="2800" dirty="0" smtClean="0">
              <a:ea typeface="ＭＳ Ｐゴシック" pitchFamily="34" charset="-128"/>
            </a:endParaRPr>
          </a:p>
          <a:p>
            <a:pPr marL="231775" indent="-231775" eaLnBrk="1" hangingPunct="1">
              <a:lnSpc>
                <a:spcPct val="90000"/>
              </a:lnSpc>
              <a:buFont typeface="Arial" charset="0"/>
              <a:buNone/>
            </a:pPr>
            <a:endParaRPr lang="en-US" dirty="0" smtClean="0">
              <a:ea typeface="ＭＳ Ｐゴシック" pitchFamily="34" charset="-128"/>
            </a:endParaRP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dirty="0" smtClean="0">
                <a:ea typeface="ＭＳ Ｐゴシック" pitchFamily="34" charset="-128"/>
              </a:rPr>
              <a:t>				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dirty="0" smtClean="0">
                <a:ea typeface="ＭＳ Ｐゴシック" pitchFamily="34" charset="-128"/>
              </a:rPr>
              <a:t>				</a:t>
            </a:r>
          </a:p>
        </p:txBody>
      </p:sp>
      <p:pic>
        <p:nvPicPr>
          <p:cNvPr id="1024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586413"/>
            <a:ext cx="1787525" cy="109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420</Words>
  <Application>Microsoft Office PowerPoint</Application>
  <PresentationFormat>On-screen Show (4:3)</PresentationFormat>
  <Paragraphs>72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ＭＳ Ｐゴシック</vt:lpstr>
      <vt:lpstr>Arial</vt:lpstr>
      <vt:lpstr>Calibri</vt:lpstr>
      <vt:lpstr>Office Theme</vt:lpstr>
      <vt:lpstr>Working Group 4A:  Submarine Cable Resiliency Status Update </vt:lpstr>
      <vt:lpstr>WG4A Objectives</vt:lpstr>
      <vt:lpstr>WG4A Deliverables</vt:lpstr>
      <vt:lpstr>WG4A Members</vt:lpstr>
      <vt:lpstr>PowerPoint Presentation</vt:lpstr>
      <vt:lpstr>PowerPoint Presentation</vt:lpstr>
      <vt:lpstr>Next Steps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2012-09-10T16:23:09Z</dcterms:created>
  <dcterms:modified xsi:type="dcterms:W3CDTF">2015-12-03T20:03:04Z</dcterms:modified>
</cp:coreProperties>
</file>