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0"/>
  </p:notesMasterIdLst>
  <p:sldIdLst>
    <p:sldId id="264" r:id="rId2"/>
    <p:sldId id="283" r:id="rId3"/>
    <p:sldId id="258" r:id="rId4"/>
    <p:sldId id="260" r:id="rId5"/>
    <p:sldId id="279" r:id="rId6"/>
    <p:sldId id="273" r:id="rId7"/>
    <p:sldId id="280" r:id="rId8"/>
    <p:sldId id="274" r:id="rId9"/>
    <p:sldId id="267" r:id="rId10"/>
    <p:sldId id="278" r:id="rId11"/>
    <p:sldId id="289" r:id="rId12"/>
    <p:sldId id="284" r:id="rId13"/>
    <p:sldId id="285" r:id="rId14"/>
    <p:sldId id="281" r:id="rId15"/>
    <p:sldId id="282" r:id="rId16"/>
    <p:sldId id="286" r:id="rId17"/>
    <p:sldId id="288" r:id="rId18"/>
    <p:sldId id="287" r:id="rId19"/>
  </p:sldIdLst>
  <p:sldSz cx="9144000" cy="6858000" type="screen4x3"/>
  <p:notesSz cx="7102475" cy="93868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728" autoAdjust="0"/>
  </p:normalViewPr>
  <p:slideViewPr>
    <p:cSldViewPr snapToGrid="0" snapToObjects="1">
      <p:cViewPr varScale="1">
        <p:scale>
          <a:sx n="78" d="100"/>
          <a:sy n="78" d="100"/>
        </p:scale>
        <p:origin x="1344" y="67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46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4" rIns="92307" bIns="46154" numCol="1" anchor="t" anchorCtr="0" compatLnSpc="1">
            <a:prstTxWarp prst="textNoShape">
              <a:avLst/>
            </a:prstTxWarp>
          </a:bodyPr>
          <a:lstStyle>
            <a:lvl1pPr defTabSz="461106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46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4" rIns="92307" bIns="46154" numCol="1" anchor="t" anchorCtr="0" compatLnSpc="1">
            <a:prstTxWarp prst="textNoShape">
              <a:avLst/>
            </a:prstTxWarp>
          </a:bodyPr>
          <a:lstStyle>
            <a:lvl1pPr algn="r" defTabSz="461106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457531"/>
            <a:ext cx="5681363" cy="42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4" rIns="92307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613"/>
            <a:ext cx="3078048" cy="46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4" rIns="92307" bIns="46154" numCol="1" anchor="b" anchorCtr="0" compatLnSpc="1">
            <a:prstTxWarp prst="textNoShape">
              <a:avLst/>
            </a:prstTxWarp>
          </a:bodyPr>
          <a:lstStyle>
            <a:lvl1pPr defTabSz="461106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8916613"/>
            <a:ext cx="3078048" cy="46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4" rIns="92307" bIns="46154" numCol="1" anchor="b" anchorCtr="0" compatLnSpc="1">
            <a:prstTxWarp prst="textNoShape">
              <a:avLst/>
            </a:prstTxWarp>
          </a:bodyPr>
          <a:lstStyle>
            <a:lvl1pPr algn="r" defTabSz="461106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8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41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56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33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28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09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6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CE790B4-7631-45F4-9428-964409448364}" type="slidenum">
              <a:rPr lang="en-US" smtClean="0"/>
              <a:pPr eaLnBrk="1" hangingPunct="1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8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37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4153" indent="-278521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4082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9715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05348" indent="-222816" defTabSz="46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0981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96613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42246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87879" indent="-222816" defTabSz="4611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6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3089275"/>
            <a:ext cx="8443912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3: </a:t>
            </a:r>
            <a:r>
              <a:rPr lang="en-US" sz="4000" b="1" dirty="0" smtClean="0">
                <a:ea typeface="ＭＳ Ｐゴシック" pitchFamily="34" charset="-128"/>
              </a:rPr>
              <a:t/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Emergency </a:t>
            </a:r>
            <a:r>
              <a:rPr lang="en-US" sz="4000" b="1" dirty="0">
                <a:ea typeface="ＭＳ Ｐゴシック" pitchFamily="34" charset="-128"/>
              </a:rPr>
              <a:t>Alert </a:t>
            </a:r>
            <a:r>
              <a:rPr lang="en-US" sz="4000" b="1" dirty="0" smtClean="0">
                <a:ea typeface="ＭＳ Ｐゴシック" pitchFamily="34" charset="-128"/>
              </a:rPr>
              <a:t>System</a:t>
            </a: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Status Update</a:t>
            </a:r>
            <a:br>
              <a:rPr lang="en-US" sz="4000" b="1" dirty="0">
                <a:ea typeface="ＭＳ Ｐゴシック" pitchFamily="34" charset="-128"/>
              </a:rPr>
            </a:b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pitchFamily="34" charset="0"/>
              </a:rPr>
              <a:t>June 22, </a:t>
            </a:r>
            <a:r>
              <a:rPr lang="en-US" sz="3200" dirty="0">
                <a:latin typeface="Calibri" pitchFamily="34" charset="0"/>
              </a:rPr>
              <a:t>2016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</a:rPr>
              <a:t>Kelly Williams, Co-Chair National Association of Broadcasters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Steve Johnson, Co-Chair National Cable &amp; Telecommunications Association	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12955" y="1218832"/>
            <a:ext cx="8481876" cy="4367582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dirty="0" smtClean="0">
                <a:ea typeface="ＭＳ Ｐゴシック" pitchFamily="34" charset="-128"/>
              </a:rPr>
              <a:t>Need for an updated EAS Operating Handbook:</a:t>
            </a:r>
            <a:endParaRPr lang="en-US" dirty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All EAS Participants must have a copy at normal duty positions</a:t>
            </a:r>
            <a:endParaRPr lang="en-US" dirty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Summarizes procedures for Presidential Alert, tests, </a:t>
            </a:r>
            <a:r>
              <a:rPr lang="en-US" dirty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tate/local alerts</a:t>
            </a:r>
            <a:endParaRPr lang="en-US" dirty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Current handbook is obsolete and contains inaccurate instructions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09600" y="115947"/>
            <a:ext cx="8229600" cy="75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WG3 EAS </a:t>
            </a:r>
            <a:r>
              <a:rPr lang="en-US" sz="4400" dirty="0" smtClean="0">
                <a:latin typeface="Calibri" pitchFamily="34" charset="0"/>
              </a:rPr>
              <a:t>Handbook Report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11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704559" y="1218832"/>
            <a:ext cx="8229600" cy="4474046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Project Team (representative group)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EAS Participants </a:t>
            </a:r>
            <a:endParaRPr lang="en-US" dirty="0" smtClean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State Emergency Communications Committee Chairs &amp; Members</a:t>
            </a:r>
            <a:endParaRPr lang="en-US" dirty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Emergency Alert Originators 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EAS </a:t>
            </a:r>
            <a:r>
              <a:rPr lang="en-US" dirty="0" smtClean="0">
                <a:ea typeface="ＭＳ Ｐゴシック" pitchFamily="34" charset="-128"/>
              </a:rPr>
              <a:t>Equipment Manufacturers </a:t>
            </a:r>
            <a:endParaRPr lang="en-US" dirty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U.S. </a:t>
            </a:r>
            <a:r>
              <a:rPr lang="en-US" dirty="0" smtClean="0">
                <a:ea typeface="ＭＳ Ｐゴシック" pitchFamily="34" charset="-128"/>
              </a:rPr>
              <a:t>Government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EAS Experts and Consultants  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09600" y="115947"/>
            <a:ext cx="8229600" cy="75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WG3 EAS </a:t>
            </a:r>
            <a:r>
              <a:rPr lang="en-US" sz="4400" dirty="0" smtClean="0">
                <a:latin typeface="Calibri" pitchFamily="34" charset="0"/>
              </a:rPr>
              <a:t>Handbook Report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5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12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545592" y="1224041"/>
            <a:ext cx="8229600" cy="405260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The two primary deliverables:</a:t>
            </a:r>
          </a:p>
          <a:p>
            <a:pPr marL="400050" lvl="1" indent="0">
              <a:buNone/>
            </a:pPr>
            <a:r>
              <a:rPr lang="en-US" dirty="0" smtClean="0"/>
              <a:t>1) An Updated EAS Operating Handbook</a:t>
            </a:r>
          </a:p>
          <a:p>
            <a:pPr marL="400050" lvl="1" indent="0">
              <a:buNone/>
            </a:pPr>
            <a:r>
              <a:rPr lang="en-US" dirty="0" smtClean="0"/>
              <a:t>2) Instructions for EAS Participant use of Handbook</a:t>
            </a:r>
          </a:p>
          <a:p>
            <a:pPr marL="400050" lvl="1" indent="0">
              <a:buNone/>
            </a:pPr>
            <a:endParaRPr lang="en-US" sz="1200" dirty="0" smtClean="0"/>
          </a:p>
          <a:p>
            <a:pPr marL="0" lvl="0" indent="0">
              <a:buNone/>
            </a:pPr>
            <a:r>
              <a:rPr lang="en-US" dirty="0" smtClean="0"/>
              <a:t>The Project Team developed two additional limited-scope deliverables:</a:t>
            </a:r>
          </a:p>
          <a:p>
            <a:pPr marL="400050" lvl="1" indent="0">
              <a:buNone/>
            </a:pPr>
            <a:r>
              <a:rPr lang="en-US" dirty="0" smtClean="0"/>
              <a:t>3) Suggested content for an EAS Participant Guide</a:t>
            </a:r>
          </a:p>
          <a:p>
            <a:pPr marL="400050" lvl="1" indent="0">
              <a:buNone/>
            </a:pPr>
            <a:r>
              <a:rPr lang="en-US" dirty="0" smtClean="0"/>
              <a:t>4) A list of EAS rules identified as needing update</a:t>
            </a:r>
            <a:endParaRPr lang="en-US" dirty="0"/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79388" y="115947"/>
            <a:ext cx="8745156" cy="109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</a:t>
            </a:r>
            <a:r>
              <a:rPr lang="en-US" sz="4200" dirty="0" smtClean="0">
                <a:solidFill>
                  <a:prstClr val="black"/>
                </a:solidFill>
                <a:latin typeface="Calibri" pitchFamily="34" charset="0"/>
              </a:rPr>
              <a:t>Handbook Recommendations</a:t>
            </a:r>
            <a:endParaRPr lang="en-US" sz="4200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7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13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13899" y="1266310"/>
            <a:ext cx="8625385" cy="432010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>
                <a:ea typeface="ＭＳ Ｐゴシック" pitchFamily="34" charset="-128"/>
              </a:rPr>
              <a:t>Appendix A: Updated </a:t>
            </a:r>
            <a:r>
              <a:rPr lang="en-US" i="1" dirty="0" smtClean="0">
                <a:ea typeface="ＭＳ Ｐゴシック" pitchFamily="34" charset="-128"/>
              </a:rPr>
              <a:t>EAS Operating Handbook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New single version for use by all EAS Participants</a:t>
            </a:r>
            <a:r>
              <a:rPr lang="en-US" dirty="0" smtClean="0"/>
              <a:t>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Replaces the current five individual Handbooks (for Radio, TV, Cable, Satellite, Wireline).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In order to accommodate a single version, the Handbook is customizable by each EAS facility.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The new Handbook is clean and straightforward, with only details needed by the operator on duty.</a:t>
            </a:r>
            <a:endParaRPr lang="en-US" dirty="0"/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24796" y="115947"/>
            <a:ext cx="8864028" cy="109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Handbook Recommendations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14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13899" y="1266642"/>
            <a:ext cx="8372901" cy="37322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>
                <a:ea typeface="ＭＳ Ｐゴシック" pitchFamily="34" charset="-128"/>
              </a:rPr>
              <a:t>Appendix B: Instructions for Completing Customizable Sections in new Handbook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The new Handbook contains checkboxes and fill-in-the-blank operational steps to allow each EAS Participant to customize the Handbook to describe its particular implementation of EAS.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These Instructions guide the person responsible for EAS at each facility in filling in the blanks.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79387" y="115947"/>
            <a:ext cx="8727339" cy="105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Handbook Recommendations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8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15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13900" y="1257731"/>
            <a:ext cx="8720708" cy="432868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>
                <a:ea typeface="ＭＳ Ｐゴシック" pitchFamily="34" charset="-128"/>
              </a:rPr>
              <a:t>Appendix C: Suggested Content of an EAS Participant Guide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Since the EAS Operating Handbook is limited to information needed by the operator on duty…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This EAS Participant Guide is recommended as a resource for more in-depth EAS details, for use by the person responsible for EAS at each facility.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WG3 provides only a proposed topic outline, for further development by FCC “tech writers”.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65740" y="266075"/>
            <a:ext cx="8745156" cy="75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Handbook Recommendations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16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179388" y="1257730"/>
            <a:ext cx="8827923" cy="417367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>
                <a:ea typeface="ＭＳ Ｐゴシック" pitchFamily="34" charset="-128"/>
              </a:rPr>
              <a:t>Appendix D: EAS Rules Identified as Needing Update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In the course of updating the EAS Handbook, WG3 discovered EAS rules that need clarification, are missing guidance, contain concepts that are no longer relevant, or need minor clean-up.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We recommend that the FCC consider updating these rules to remove obsolete concepts and clear up ambiguities.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65740" y="266075"/>
            <a:ext cx="8745156" cy="75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Handbook Recommendations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17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179388" y="1257731"/>
            <a:ext cx="8855220" cy="432868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i="1" dirty="0" smtClean="0">
                <a:ea typeface="ＭＳ Ｐゴシック" pitchFamily="34" charset="-128"/>
              </a:rPr>
              <a:t>A final non-deliverable recommendation statement: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WG3 concluded that EAS Participants would benefit from guidance provided by their EAS equipment manufacturers, therefore...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WG3 recommends that the FCC encourage EAS equipment manufacturers to define for their users how to implement the various choices discussed in the Handbook and its associated Instructions.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65740" y="266075"/>
            <a:ext cx="8745156" cy="75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algn="ctr"/>
            <a:r>
              <a:rPr lang="en-US" sz="4200" dirty="0">
                <a:solidFill>
                  <a:prstClr val="black"/>
                </a:solidFill>
                <a:latin typeface="Calibri" pitchFamily="34" charset="0"/>
              </a:rPr>
              <a:t>WG3 EAS Handbook Recommendations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18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4008" y="1423539"/>
            <a:ext cx="8988552" cy="282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Thank You</a:t>
            </a:r>
          </a:p>
          <a:p>
            <a:pPr algn="ctr"/>
            <a:endParaRPr lang="en-US" sz="4400" dirty="0">
              <a:latin typeface="Calibri" pitchFamily="34" charset="0"/>
            </a:endParaRPr>
          </a:p>
          <a:p>
            <a:pPr algn="ctr"/>
            <a:endParaRPr lang="en-US" sz="4400" dirty="0">
              <a:latin typeface="Calibri" pitchFamily="34" charset="0"/>
            </a:endParaRPr>
          </a:p>
          <a:p>
            <a:pPr algn="ctr"/>
            <a:r>
              <a:rPr lang="en-US" sz="4400" dirty="0">
                <a:latin typeface="Calibri" pitchFamily="34" charset="0"/>
              </a:rPr>
              <a:t>Questions??</a:t>
            </a: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4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63824"/>
          </a:xfrm>
        </p:spPr>
        <p:txBody>
          <a:bodyPr/>
          <a:lstStyle/>
          <a:p>
            <a:r>
              <a:rPr lang="en-US" dirty="0"/>
              <a:t>Brief WG3 Background</a:t>
            </a:r>
          </a:p>
          <a:p>
            <a:pPr lvl="1"/>
            <a:r>
              <a:rPr lang="en-US" dirty="0" err="1"/>
              <a:t>Incl</a:t>
            </a:r>
            <a:r>
              <a:rPr lang="en-US" dirty="0"/>
              <a:t>: </a:t>
            </a:r>
            <a:r>
              <a:rPr lang="en-US" dirty="0" smtClean="0"/>
              <a:t>Objectives, </a:t>
            </a:r>
            <a:r>
              <a:rPr lang="en-US" dirty="0"/>
              <a:t>Deliverables, Membership</a:t>
            </a:r>
          </a:p>
          <a:p>
            <a:r>
              <a:rPr lang="en-US" dirty="0"/>
              <a:t>Status update</a:t>
            </a:r>
          </a:p>
          <a:p>
            <a:r>
              <a:rPr lang="en-US" dirty="0"/>
              <a:t>EAS </a:t>
            </a:r>
            <a:r>
              <a:rPr lang="en-US" dirty="0" smtClean="0"/>
              <a:t>Handbook Report </a:t>
            </a:r>
            <a:r>
              <a:rPr lang="en-US" dirty="0"/>
              <a:t>&amp;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3501-A59C-492B-A4C7-04A4F75D57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73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Objectives (Review)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94848" y="1328343"/>
            <a:ext cx="8229600" cy="4361689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sz="1600" b="1" dirty="0">
                <a:ea typeface="ＭＳ Ｐゴシック" pitchFamily="34" charset="-128"/>
              </a:rPr>
              <a:t> </a:t>
            </a:r>
            <a:r>
              <a:rPr lang="en-US" b="1" dirty="0">
                <a:ea typeface="ＭＳ Ｐゴシック" pitchFamily="34" charset="-128"/>
              </a:rPr>
              <a:t> Working Group Description:  </a:t>
            </a:r>
          </a:p>
          <a:p>
            <a:r>
              <a:rPr lang="en-US" sz="2800" dirty="0"/>
              <a:t>WG3 will make recommendations to the Commission for the continued improvement and development of the EAS as a secure, effective alerting tool for the American public:  </a:t>
            </a:r>
          </a:p>
          <a:p>
            <a:pPr lvl="1"/>
            <a:r>
              <a:rPr lang="en-US" sz="2400" dirty="0"/>
              <a:t>Improving EAS Security</a:t>
            </a:r>
          </a:p>
          <a:p>
            <a:pPr lvl="1"/>
            <a:r>
              <a:rPr lang="en-US" sz="2400" dirty="0"/>
              <a:t>Provisioning EAS in languages other than English</a:t>
            </a:r>
          </a:p>
          <a:p>
            <a:pPr lvl="1"/>
            <a:r>
              <a:rPr lang="en-US" sz="2400" dirty="0"/>
              <a:t>Developing updated operational handbooks for </a:t>
            </a:r>
            <a:r>
              <a:rPr lang="en-US" sz="2400" dirty="0" smtClean="0"/>
              <a:t>EAS </a:t>
            </a:r>
            <a:r>
              <a:rPr lang="en-US" sz="2400" dirty="0"/>
              <a:t>Participants</a:t>
            </a:r>
            <a:r>
              <a:rPr lang="en-US" sz="2000" dirty="0"/>
              <a:t>.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4B6857B-B0B5-4BE6-BAA5-301997582C37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>
          <a:xfrm>
            <a:off x="457200" y="1683"/>
            <a:ext cx="8229600" cy="100698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Objectives (Review)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26243" y="1143000"/>
            <a:ext cx="7969701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Security – 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Assess industry awareness of EAS Security Best Practices adopted by CSRIC IV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Assess Barriers to implementing Security Best Practices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Create recommendations to implement Best Practices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Multilingual EAS – 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Assess State of Multilingual Alerting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Recommend best practices for the delivery of multilingual emergency communications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EAS Handbooks – 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Update document to reflect rule &amp; procedure changes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latin typeface="Calibri" pitchFamily="34" charset="0"/>
              </a:rPr>
              <a:t>Create an effective tool for EAS </a:t>
            </a:r>
            <a:r>
              <a:rPr lang="en-US" sz="2000" dirty="0" smtClean="0">
                <a:latin typeface="Calibri" pitchFamily="34" charset="0"/>
              </a:rPr>
              <a:t>Participants</a:t>
            </a:r>
            <a:endParaRPr lang="en-US" sz="2000" dirty="0">
              <a:latin typeface="Calibri" pitchFamily="34" charset="0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Deliverables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867103" y="1641821"/>
            <a:ext cx="7220608" cy="3689131"/>
          </a:xfrm>
        </p:spPr>
        <p:txBody>
          <a:bodyPr/>
          <a:lstStyle/>
          <a:p>
            <a:r>
              <a:rPr lang="en-US" dirty="0"/>
              <a:t>Recommendations to the Commission on </a:t>
            </a:r>
            <a:r>
              <a:rPr lang="en-US" dirty="0" smtClean="0"/>
              <a:t>three </a:t>
            </a:r>
            <a:r>
              <a:rPr lang="en-US" dirty="0"/>
              <a:t>3 </a:t>
            </a:r>
            <a:r>
              <a:rPr lang="en-US" dirty="0" smtClean="0"/>
              <a:t>areas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 smtClean="0"/>
              <a:t>EAS </a:t>
            </a:r>
            <a:r>
              <a:rPr lang="en-US" dirty="0"/>
              <a:t>Security – </a:t>
            </a:r>
            <a:r>
              <a:rPr lang="en-US" dirty="0" smtClean="0"/>
              <a:t>Presented in March </a:t>
            </a:r>
            <a:r>
              <a:rPr lang="en-US" dirty="0"/>
              <a:t>2016 </a:t>
            </a:r>
          </a:p>
          <a:p>
            <a:pPr lvl="1"/>
            <a:r>
              <a:rPr lang="en-US" dirty="0" smtClean="0"/>
              <a:t>Updated </a:t>
            </a:r>
            <a:r>
              <a:rPr lang="en-US" dirty="0" smtClean="0"/>
              <a:t>EAS Handbook </a:t>
            </a:r>
            <a:r>
              <a:rPr lang="en-US" dirty="0"/>
              <a:t>– June </a:t>
            </a:r>
            <a:r>
              <a:rPr lang="en-US" dirty="0" smtClean="0"/>
              <a:t>2016 – Presenting today.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 smtClean="0"/>
              <a:t>Multilingual </a:t>
            </a:r>
            <a:r>
              <a:rPr lang="en-US" dirty="0"/>
              <a:t>EAS – </a:t>
            </a:r>
            <a:r>
              <a:rPr lang="en-US" dirty="0" smtClean="0"/>
              <a:t>September 2016.</a:t>
            </a:r>
            <a:endParaRPr lang="en-US" dirty="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6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428919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Members (update)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35337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35337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5013"/>
              </p:ext>
            </p:extLst>
          </p:nvPr>
        </p:nvGraphicFramePr>
        <p:xfrm>
          <a:off x="1447800" y="1237745"/>
          <a:ext cx="6953250" cy="4305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7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57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1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Steven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Johnson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Johnson Telecom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         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WG3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co-chair</a:t>
                      </a:r>
                    </a:p>
                  </a:txBody>
                  <a:tcPr marL="0" marR="0" marT="0" marB="0" anchor="b"/>
                </a:tc>
              </a:tr>
              <a:tr h="26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Williams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National Association of Broadcasters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WG3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co-chair</a:t>
                      </a:r>
                    </a:p>
                  </a:txBody>
                  <a:tcPr marL="9525" marR="9525" marT="9525" marB="0" anchor="b"/>
                </a:tc>
              </a:tr>
              <a:tr h="291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Adrienne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Abbott-Gutierrez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Nevada EAS Chair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SECC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Mark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Annas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Riverside (CA) Fire Dept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John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Archer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SiriusXM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John E. (Jeb)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Benedict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CenturyLink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Benjamin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Brinitzer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iHeart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Media/ SBE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Robert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Bunge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NOAA NWS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Chiodo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Deaf Link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Greg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Cooke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FCC                            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                              </a:t>
                      </a:r>
                      <a:r>
                        <a:rPr lang="en-US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FCC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Liaison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Edward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Czarnecki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Monroe Electronics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Jim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du Bois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Minnesota Broadcasters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Multilingual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subgroup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Co-chair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Clay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Freinwald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Washington State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WA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Daniel (Dan)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Geist   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Cox Communications Inc.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1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Suzanne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Goucher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Maine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Assoc.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Broadcasters, Maine SECC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Neil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Graves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SNR Systems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Ric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Guerrero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AT&amp;T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1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Ryan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Hedgpeth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DHS OEC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Craig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Hodan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NOAA NWS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5" name="Picture 14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30019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0019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1924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31924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7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338045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Members (cont’d)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:t6" descr="https://mail.google.com/mail/u/0/images/cleard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682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0649"/>
              </p:ext>
            </p:extLst>
          </p:nvPr>
        </p:nvGraphicFramePr>
        <p:xfrm>
          <a:off x="1500569" y="1248890"/>
          <a:ext cx="7195756" cy="4336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79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497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Kenyon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Department of Homeland Security - FEMA</a:t>
                      </a:r>
                    </a:p>
                  </a:txBody>
                  <a:tcPr marL="0" marR="0" marT="0" marB="0" anchor="ctr"/>
                </a:tc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Wayne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Luplow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LGE/Zenith Electronics</a:t>
                      </a:r>
                    </a:p>
                  </a:txBody>
                  <a:tcPr marL="9525" marR="9525" marT="9525" marB="0" anchor="b"/>
                </a:tc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Lillian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McDonald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Twin Cities Public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TV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&amp;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ECHO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Multilingual subgroup Co-chair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Murray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Houston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Urban Area Security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Initiative’s Emergency Public Information Work Group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O’Callaghan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Verizon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Oliger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Hubbard Radio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Jerry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Parkins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Comcast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Harold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Sage Alerting Systems,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Austin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Cambria" panose="02040503050406030204" pitchFamily="18" charset="0"/>
                        </a:rPr>
                        <a:t>Randazzo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FCC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Richard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Rudman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Broadcast Warning Working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Group, California SECC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Francisco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Sanchez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Harris County Office of Homeland Security &amp; Emergency Management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Schott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NOAA NWS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Dissemination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Services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Schully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DIRECTV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Andy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Scott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National Cable &amp; Telecommunications 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Smith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Cherry Creek Radio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Security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subgroup chair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Matthew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Straeb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GSS Net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Michael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Talbert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Verizon</a:t>
                      </a:r>
                    </a:p>
                  </a:txBody>
                  <a:tcPr marL="9525" marR="9525" marT="9525" marB="0" anchor="b"/>
                </a:tc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Timm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Wisconsin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SECC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 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Handbook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subgroup chair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Leo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Velazquez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mbria" panose="02040503050406030204" pitchFamily="18" charset="0"/>
                        </a:rPr>
                        <a:t>AT&amp;T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Larry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Walke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National Association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Broadcasters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6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Herb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NOAA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NWS – Contract Support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1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824440" y="1375849"/>
            <a:ext cx="7862360" cy="4019111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ＭＳ Ｐゴシック" pitchFamily="34" charset="-128"/>
              </a:rPr>
              <a:t>Work </a:t>
            </a:r>
            <a:r>
              <a:rPr lang="en-US" dirty="0" smtClean="0">
                <a:ea typeface="ＭＳ Ｐゴシック" pitchFamily="34" charset="-128"/>
              </a:rPr>
              <a:t>progress </a:t>
            </a:r>
            <a:r>
              <a:rPr lang="en-US" dirty="0">
                <a:ea typeface="ＭＳ Ｐゴシック" pitchFamily="34" charset="-128"/>
              </a:rPr>
              <a:t>on these 3 deliverables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EAS Security </a:t>
            </a:r>
            <a:r>
              <a:rPr lang="en-US" dirty="0">
                <a:ea typeface="ＭＳ Ｐゴシック" pitchFamily="34" charset="-128"/>
              </a:rPr>
              <a:t>Report – Completed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ＭＳ Ｐゴシック" pitchFamily="34" charset="-128"/>
              </a:rPr>
              <a:t>EAS Handbook </a:t>
            </a:r>
            <a:r>
              <a:rPr lang="en-US" dirty="0" smtClean="0">
                <a:ea typeface="ＭＳ Ｐゴシック" pitchFamily="34" charset="-128"/>
              </a:rPr>
              <a:t>Report – </a:t>
            </a:r>
            <a:r>
              <a:rPr lang="en-US" dirty="0">
                <a:ea typeface="ＭＳ Ｐゴシック" pitchFamily="34" charset="-128"/>
              </a:rPr>
              <a:t>Completed</a:t>
            </a:r>
            <a:endParaRPr lang="en-US" dirty="0" smtClean="0">
              <a:ea typeface="ＭＳ Ｐゴシック" pitchFamily="34" charset="-128"/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ＭＳ Ｐゴシック" pitchFamily="34" charset="-128"/>
              </a:rPr>
              <a:t>Multi-Lingual EAS -- proceeding to meet its September delivery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128175"/>
            <a:ext cx="8229600" cy="76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WG3 Status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>
          <a:xfrm>
            <a:off x="457200" y="208649"/>
            <a:ext cx="8229600" cy="583201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WG3 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630936" y="981073"/>
            <a:ext cx="8055864" cy="4443984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Continue work to accomplish the CSRIC V charge, based on WG3 members’ subject matter expertise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Multi-Lingual </a:t>
            </a:r>
            <a:r>
              <a:rPr lang="en-US" dirty="0">
                <a:ea typeface="ＭＳ Ｐゴシック" pitchFamily="34" charset="-128"/>
              </a:rPr>
              <a:t>EAS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Continue subgroup conference calls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Continue working group calls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Provide periodic status updates to Steering Committee and Council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dirty="0">
                <a:ea typeface="ＭＳ Ｐゴシック" pitchFamily="34" charset="-128"/>
              </a:rPr>
              <a:t>Delivering </a:t>
            </a:r>
            <a:r>
              <a:rPr lang="en-US" dirty="0" smtClean="0">
                <a:ea typeface="ＭＳ Ｐゴシック" pitchFamily="34" charset="-128"/>
              </a:rPr>
              <a:t>final report </a:t>
            </a:r>
            <a:r>
              <a:rPr lang="en-US" dirty="0">
                <a:ea typeface="ＭＳ Ｐゴシック" pitchFamily="34" charset="-128"/>
              </a:rPr>
              <a:t>in </a:t>
            </a:r>
            <a:r>
              <a:rPr lang="en-US" dirty="0" smtClean="0">
                <a:ea typeface="ＭＳ Ｐゴシック" pitchFamily="34" charset="-128"/>
              </a:rPr>
              <a:t>September 2016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On-screen Show (4:3)</PresentationFormat>
  <Paragraphs>249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Office Theme</vt:lpstr>
      <vt:lpstr>Working Group 3:  Emergency Alert System  Status Update </vt:lpstr>
      <vt:lpstr>TOPICS</vt:lpstr>
      <vt:lpstr>WG3 Objectives (Review)</vt:lpstr>
      <vt:lpstr>WG3 Objectives (Review)</vt:lpstr>
      <vt:lpstr>WG3 Deliverables</vt:lpstr>
      <vt:lpstr>WG3 Members (update)</vt:lpstr>
      <vt:lpstr>WG3 Members (cont’d)</vt:lpstr>
      <vt:lpstr>PowerPoint Presentation</vt:lpstr>
      <vt:lpstr>WG3 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2016-06-15T19:24:01Z</dcterms:modified>
</cp:coreProperties>
</file>