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1"/>
  </p:notesMasterIdLst>
  <p:sldIdLst>
    <p:sldId id="264" r:id="rId2"/>
    <p:sldId id="258" r:id="rId3"/>
    <p:sldId id="279" r:id="rId4"/>
    <p:sldId id="273" r:id="rId5"/>
    <p:sldId id="281" r:id="rId6"/>
    <p:sldId id="260" r:id="rId7"/>
    <p:sldId id="274" r:id="rId8"/>
    <p:sldId id="278" r:id="rId9"/>
    <p:sldId id="267" r:id="rId1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snapToGrid="0" snapToObjects="1">
      <p:cViewPr varScale="1">
        <p:scale>
          <a:sx n="81" d="100"/>
          <a:sy n="81" d="100"/>
        </p:scale>
        <p:origin x="1013" y="67"/>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1"/>
            <a:ext cx="3038145" cy="464205"/>
          </a:xfrm>
          <a:prstGeom prst="rect">
            <a:avLst/>
          </a:prstGeom>
          <a:noFill/>
          <a:ln w="9525">
            <a:noFill/>
            <a:miter lim="800000"/>
            <a:headEnd/>
            <a:tailEnd/>
          </a:ln>
        </p:spPr>
        <p:txBody>
          <a:bodyPr vert="horz" wrap="square" lIns="91284" tIns="45643" rIns="91284" bIns="45643" numCol="1" anchor="t" anchorCtr="0" compatLnSpc="1">
            <a:prstTxWarp prst="textNoShape">
              <a:avLst/>
            </a:prstTxWarp>
          </a:bodyPr>
          <a:lstStyle>
            <a:lvl1pPr defTabSz="455997">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3970734" y="1"/>
            <a:ext cx="3038145" cy="464205"/>
          </a:xfrm>
          <a:prstGeom prst="rect">
            <a:avLst/>
          </a:prstGeom>
          <a:noFill/>
          <a:ln w="9525">
            <a:noFill/>
            <a:miter lim="800000"/>
            <a:headEnd/>
            <a:tailEnd/>
          </a:ln>
        </p:spPr>
        <p:txBody>
          <a:bodyPr vert="horz" wrap="square" lIns="91284" tIns="45643" rIns="91284" bIns="45643" numCol="1" anchor="t" anchorCtr="0" compatLnSpc="1">
            <a:prstTxWarp prst="textNoShape">
              <a:avLst/>
            </a:prstTxWarp>
          </a:bodyPr>
          <a:lstStyle>
            <a:lvl1pPr algn="r" defTabSz="455997">
              <a:defRPr sz="1200">
                <a:latin typeface="Arial" pitchFamily="34" charset="0"/>
                <a:ea typeface="ＭＳ Ｐゴシック" charset="-128"/>
              </a:defRPr>
            </a:lvl1pPr>
          </a:lstStyle>
          <a:p>
            <a:pPr>
              <a:defRPr/>
            </a:pPr>
            <a:fld id="{23A01D63-E203-4FF4-9B2E-E2F1869AEEB6}" type="datetimeFigureOut">
              <a:rPr lang="en-US"/>
              <a:pPr>
                <a:defRPr/>
              </a:pPr>
              <a:t>9/17/2015</a:t>
            </a:fld>
            <a:endParaRPr lang="en-US" dirty="0"/>
          </a:p>
        </p:txBody>
      </p:sp>
      <p:sp>
        <p:nvSpPr>
          <p:cNvPr id="1126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01345" y="4414561"/>
            <a:ext cx="5607711" cy="4183995"/>
          </a:xfrm>
          <a:prstGeom prst="rect">
            <a:avLst/>
          </a:prstGeom>
          <a:noFill/>
          <a:ln w="9525">
            <a:noFill/>
            <a:miter lim="800000"/>
            <a:headEnd/>
            <a:tailEnd/>
          </a:ln>
        </p:spPr>
        <p:txBody>
          <a:bodyPr vert="horz" wrap="square" lIns="91284" tIns="45643" rIns="91284" bIns="456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830659"/>
            <a:ext cx="3038145" cy="464205"/>
          </a:xfrm>
          <a:prstGeom prst="rect">
            <a:avLst/>
          </a:prstGeom>
          <a:noFill/>
          <a:ln w="9525">
            <a:noFill/>
            <a:miter lim="800000"/>
            <a:headEnd/>
            <a:tailEnd/>
          </a:ln>
        </p:spPr>
        <p:txBody>
          <a:bodyPr vert="horz" wrap="square" lIns="91284" tIns="45643" rIns="91284" bIns="45643" numCol="1" anchor="b" anchorCtr="0" compatLnSpc="1">
            <a:prstTxWarp prst="textNoShape">
              <a:avLst/>
            </a:prstTxWarp>
          </a:bodyPr>
          <a:lstStyle>
            <a:lvl1pPr defTabSz="455997">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3970734" y="8830659"/>
            <a:ext cx="3038145" cy="464205"/>
          </a:xfrm>
          <a:prstGeom prst="rect">
            <a:avLst/>
          </a:prstGeom>
          <a:noFill/>
          <a:ln w="9525">
            <a:noFill/>
            <a:miter lim="800000"/>
            <a:headEnd/>
            <a:tailEnd/>
          </a:ln>
        </p:spPr>
        <p:txBody>
          <a:bodyPr vert="horz" wrap="square" lIns="91284" tIns="45643" rIns="91284" bIns="45643" numCol="1" anchor="b" anchorCtr="0" compatLnSpc="1">
            <a:prstTxWarp prst="textNoShape">
              <a:avLst/>
            </a:prstTxWarp>
          </a:bodyPr>
          <a:lstStyle>
            <a:lvl1pPr algn="r" defTabSz="455997">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smtClean="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smtClean="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smtClean="0"/>
          </a:p>
        </p:txBody>
      </p:sp>
    </p:spTree>
    <p:extLst>
      <p:ext uri="{BB962C8B-B14F-4D97-AF65-F5344CB8AC3E}">
        <p14:creationId xmlns:p14="http://schemas.microsoft.com/office/powerpoint/2010/main" val="1155571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4</a:t>
            </a:fld>
            <a:endParaRPr lang="en-US" dirty="0" smtClean="0"/>
          </a:p>
        </p:txBody>
      </p:sp>
    </p:spTree>
    <p:extLst>
      <p:ext uri="{BB962C8B-B14F-4D97-AF65-F5344CB8AC3E}">
        <p14:creationId xmlns:p14="http://schemas.microsoft.com/office/powerpoint/2010/main" val="3895737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5</a:t>
            </a:fld>
            <a:endParaRPr lang="en-US" dirty="0" smtClean="0"/>
          </a:p>
        </p:txBody>
      </p:sp>
    </p:spTree>
    <p:extLst>
      <p:ext uri="{BB962C8B-B14F-4D97-AF65-F5344CB8AC3E}">
        <p14:creationId xmlns:p14="http://schemas.microsoft.com/office/powerpoint/2010/main" val="251878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CE790B4-7631-45F4-9428-964409448364}" type="slidenum">
              <a:rPr lang="en-US" smtClean="0"/>
              <a:pPr eaLnBrk="1" hangingPunct="1"/>
              <a:t>6</a:t>
            </a:fld>
            <a:endParaRPr lang="en-US" dirty="0" smtClean="0"/>
          </a:p>
        </p:txBody>
      </p:sp>
    </p:spTree>
    <p:extLst>
      <p:ext uri="{BB962C8B-B14F-4D97-AF65-F5344CB8AC3E}">
        <p14:creationId xmlns:p14="http://schemas.microsoft.com/office/powerpoint/2010/main" val="2173881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7</a:t>
            </a:fld>
            <a:endParaRPr lang="en-US" dirty="0" smtClean="0"/>
          </a:p>
        </p:txBody>
      </p:sp>
    </p:spTree>
    <p:extLst>
      <p:ext uri="{BB962C8B-B14F-4D97-AF65-F5344CB8AC3E}">
        <p14:creationId xmlns:p14="http://schemas.microsoft.com/office/powerpoint/2010/main" val="407949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8</a:t>
            </a:fld>
            <a:endParaRPr lang="en-US" dirty="0" smtClean="0"/>
          </a:p>
        </p:txBody>
      </p:sp>
    </p:spTree>
    <p:extLst>
      <p:ext uri="{BB962C8B-B14F-4D97-AF65-F5344CB8AC3E}">
        <p14:creationId xmlns:p14="http://schemas.microsoft.com/office/powerpoint/2010/main" val="1739761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5997" eaLnBrk="0" hangingPunct="0">
              <a:defRPr>
                <a:solidFill>
                  <a:schemeClr val="tx1"/>
                </a:solidFill>
                <a:latin typeface="Arial" charset="0"/>
                <a:ea typeface="ＭＳ Ｐゴシック" pitchFamily="34" charset="-128"/>
              </a:defRPr>
            </a:lvl1pPr>
            <a:lvl2pPr marL="716130" indent="-275434" defTabSz="455997" eaLnBrk="0" hangingPunct="0">
              <a:defRPr>
                <a:solidFill>
                  <a:schemeClr val="tx1"/>
                </a:solidFill>
                <a:latin typeface="Arial" charset="0"/>
                <a:ea typeface="ＭＳ Ｐゴシック" pitchFamily="34" charset="-128"/>
              </a:defRPr>
            </a:lvl2pPr>
            <a:lvl3pPr marL="1101738" indent="-220348" defTabSz="455997" eaLnBrk="0" hangingPunct="0">
              <a:defRPr>
                <a:solidFill>
                  <a:schemeClr val="tx1"/>
                </a:solidFill>
                <a:latin typeface="Arial" charset="0"/>
                <a:ea typeface="ＭＳ Ｐゴシック" pitchFamily="34" charset="-128"/>
              </a:defRPr>
            </a:lvl3pPr>
            <a:lvl4pPr marL="1542433" indent="-220348" defTabSz="455997" eaLnBrk="0" hangingPunct="0">
              <a:defRPr>
                <a:solidFill>
                  <a:schemeClr val="tx1"/>
                </a:solidFill>
                <a:latin typeface="Arial" charset="0"/>
                <a:ea typeface="ＭＳ Ｐゴシック" pitchFamily="34" charset="-128"/>
              </a:defRPr>
            </a:lvl4pPr>
            <a:lvl5pPr marL="1983128" indent="-220348" defTabSz="455997" eaLnBrk="0" hangingPunct="0">
              <a:defRPr>
                <a:solidFill>
                  <a:schemeClr val="tx1"/>
                </a:solidFill>
                <a:latin typeface="Arial" charset="0"/>
                <a:ea typeface="ＭＳ Ｐゴシック" pitchFamily="34" charset="-128"/>
              </a:defRPr>
            </a:lvl5pPr>
            <a:lvl6pPr marL="2423823" indent="-220348" defTabSz="455997" eaLnBrk="0" fontAlgn="base" hangingPunct="0">
              <a:spcBef>
                <a:spcPct val="0"/>
              </a:spcBef>
              <a:spcAft>
                <a:spcPct val="0"/>
              </a:spcAft>
              <a:defRPr>
                <a:solidFill>
                  <a:schemeClr val="tx1"/>
                </a:solidFill>
                <a:latin typeface="Arial" charset="0"/>
                <a:ea typeface="ＭＳ Ｐゴシック" pitchFamily="34" charset="-128"/>
              </a:defRPr>
            </a:lvl6pPr>
            <a:lvl7pPr marL="2864518" indent="-220348" defTabSz="455997" eaLnBrk="0" fontAlgn="base" hangingPunct="0">
              <a:spcBef>
                <a:spcPct val="0"/>
              </a:spcBef>
              <a:spcAft>
                <a:spcPct val="0"/>
              </a:spcAft>
              <a:defRPr>
                <a:solidFill>
                  <a:schemeClr val="tx1"/>
                </a:solidFill>
                <a:latin typeface="Arial" charset="0"/>
                <a:ea typeface="ＭＳ Ｐゴシック" pitchFamily="34" charset="-128"/>
              </a:defRPr>
            </a:lvl7pPr>
            <a:lvl8pPr marL="3305213" indent="-220348" defTabSz="455997" eaLnBrk="0" fontAlgn="base" hangingPunct="0">
              <a:spcBef>
                <a:spcPct val="0"/>
              </a:spcBef>
              <a:spcAft>
                <a:spcPct val="0"/>
              </a:spcAft>
              <a:defRPr>
                <a:solidFill>
                  <a:schemeClr val="tx1"/>
                </a:solidFill>
                <a:latin typeface="Arial" charset="0"/>
                <a:ea typeface="ＭＳ Ｐゴシック" pitchFamily="34" charset="-128"/>
              </a:defRPr>
            </a:lvl8pPr>
            <a:lvl9pPr marL="3745908" indent="-220348" defTabSz="45599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9</a:t>
            </a:fld>
            <a:endParaRPr lang="en-US" dirty="0" smtClean="0"/>
          </a:p>
        </p:txBody>
      </p:sp>
    </p:spTree>
    <p:extLst>
      <p:ext uri="{BB962C8B-B14F-4D97-AF65-F5344CB8AC3E}">
        <p14:creationId xmlns:p14="http://schemas.microsoft.com/office/powerpoint/2010/main" val="200513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9/17/2015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9/17/2015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9/17/2015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9/17/2015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9/17/2015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9/17/2015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9/17/2015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9/17/2015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9/17/2015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9/17/2015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9/17/2015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9/17/2015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2923812"/>
            <a:ext cx="8443912" cy="1143000"/>
          </a:xfrm>
        </p:spPr>
        <p:txBody>
          <a:bodyPr/>
          <a:lstStyle/>
          <a:p>
            <a:pPr eaLnBrk="1" hangingPunct="1"/>
            <a:r>
              <a:rPr lang="en-US" sz="4000" b="1" dirty="0" smtClean="0">
                <a:ea typeface="ＭＳ Ｐゴシック" pitchFamily="34" charset="-128"/>
              </a:rPr>
              <a:t>Working Group 2: </a:t>
            </a:r>
            <a:br>
              <a:rPr lang="en-US" sz="4000" b="1" dirty="0" smtClean="0">
                <a:ea typeface="ＭＳ Ｐゴシック" pitchFamily="34" charset="-128"/>
              </a:rPr>
            </a:br>
            <a:r>
              <a:rPr lang="en-US" sz="4000" b="1" dirty="0" smtClean="0">
                <a:ea typeface="ＭＳ Ｐゴシック" pitchFamily="34" charset="-128"/>
              </a:rPr>
              <a:t>Emergency Alerting Platforms</a:t>
            </a:r>
            <a:br>
              <a:rPr lang="en-US" sz="4000" b="1" dirty="0" smtClean="0">
                <a:ea typeface="ＭＳ Ｐゴシック" pitchFamily="34" charset="-128"/>
              </a:rPr>
            </a:br>
            <a:r>
              <a:rPr lang="en-US" sz="4000" b="1" dirty="0" smtClean="0">
                <a:ea typeface="ＭＳ Ｐゴシック" pitchFamily="34" charset="-128"/>
              </a:rPr>
              <a:t/>
            </a:r>
            <a:br>
              <a:rPr lang="en-US" sz="4000" b="1" dirty="0" smtClean="0">
                <a:ea typeface="ＭＳ Ｐゴシック" pitchFamily="34" charset="-128"/>
              </a:rPr>
            </a:br>
            <a:r>
              <a:rPr lang="en-US" sz="4000" b="1" dirty="0" smtClean="0">
                <a:ea typeface="ＭＳ Ｐゴシック" pitchFamily="34" charset="-128"/>
              </a:rPr>
              <a:t>Status Update</a:t>
            </a:r>
            <a:br>
              <a:rPr lang="en-US" sz="4000" b="1" dirty="0" smtClean="0">
                <a:ea typeface="ＭＳ Ｐゴシック" pitchFamily="34" charset="-128"/>
              </a:rPr>
            </a:br>
            <a:endParaRPr lang="en-US" sz="4000" b="1" dirty="0" smtClean="0">
              <a:ea typeface="ＭＳ Ｐゴシック" pitchFamily="34" charset="-128"/>
            </a:endParaRPr>
          </a:p>
        </p:txBody>
      </p:sp>
      <p:sp>
        <p:nvSpPr>
          <p:cNvPr id="2051" name="TextBox 5"/>
          <p:cNvSpPr txBox="1">
            <a:spLocks noChangeArrowheads="1"/>
          </p:cNvSpPr>
          <p:nvPr/>
        </p:nvSpPr>
        <p:spPr bwMode="auto">
          <a:xfrm>
            <a:off x="609600" y="4606925"/>
            <a:ext cx="7924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200" dirty="0">
                <a:latin typeface="Calibri" pitchFamily="34" charset="0"/>
              </a:rPr>
              <a:t>September </a:t>
            </a:r>
            <a:r>
              <a:rPr lang="en-US" sz="3200" dirty="0" smtClean="0">
                <a:latin typeface="Calibri" pitchFamily="34" charset="0"/>
              </a:rPr>
              <a:t>21, 2015</a:t>
            </a:r>
            <a:endParaRPr lang="en-US" sz="3200" dirty="0">
              <a:latin typeface="Calibri" pitchFamily="34" charset="0"/>
            </a:endParaRP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smtClean="0">
                <a:latin typeface="Calibri" pitchFamily="34" charset="0"/>
              </a:rPr>
              <a:t>Farrokh Khatibi, Co-Chair (Qualcomm)	</a:t>
            </a:r>
          </a:p>
          <a:p>
            <a:pPr eaLnBrk="1" hangingPunct="1"/>
            <a:r>
              <a:rPr lang="en-US" dirty="0" smtClean="0">
                <a:latin typeface="Calibri" pitchFamily="34" charset="0"/>
              </a:rPr>
              <a:t>Francisco Sánchez, Jr., Co-Chair (Harris County, Texas)</a:t>
            </a:r>
            <a:endParaRPr lang="en-US" dirty="0">
              <a:latin typeface="Calibri" pitchFamily="34" charset="0"/>
            </a:endParaRPr>
          </a:p>
          <a:p>
            <a:pPr eaLnBrk="1" hangingPunct="1"/>
            <a:endParaRPr lang="en-US" dirty="0">
              <a:latin typeface="Calibri" pitchFamily="34" charset="0"/>
            </a:endParaRP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smtClean="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dirty="0" smtClean="0">
                <a:ea typeface="ＭＳ Ｐゴシック" pitchFamily="34" charset="-128"/>
              </a:rPr>
              <a:t>WG2 Objectives</a:t>
            </a:r>
          </a:p>
        </p:txBody>
      </p:sp>
      <p:sp>
        <p:nvSpPr>
          <p:cNvPr id="3076" name="Content Placeholder 2"/>
          <p:cNvSpPr>
            <a:spLocks noGrp="1"/>
          </p:cNvSpPr>
          <p:nvPr>
            <p:ph idx="1"/>
          </p:nvPr>
        </p:nvSpPr>
        <p:spPr>
          <a:xfrm>
            <a:off x="457200" y="1417638"/>
            <a:ext cx="8229600" cy="4899025"/>
          </a:xfrm>
        </p:spPr>
        <p:txBody>
          <a:bodyPr/>
          <a:lstStyle/>
          <a:p>
            <a:pPr marL="0" indent="0" eaLnBrk="1" hangingPunct="1">
              <a:spcBef>
                <a:spcPts val="600"/>
              </a:spcBef>
              <a:buFont typeface="Arial" charset="0"/>
              <a:buNone/>
            </a:pPr>
            <a:r>
              <a:rPr lang="en-US" sz="1400" b="1" dirty="0" smtClean="0">
                <a:ea typeface="ＭＳ Ｐゴシック" pitchFamily="34" charset="-128"/>
              </a:rPr>
              <a:t>  </a:t>
            </a:r>
            <a:r>
              <a:rPr lang="en-US" sz="2000" b="1" dirty="0" smtClean="0">
                <a:ea typeface="ＭＳ Ｐゴシック" pitchFamily="34" charset="-128"/>
              </a:rPr>
              <a:t>Working Group Description:  </a:t>
            </a:r>
          </a:p>
          <a:p>
            <a:pPr>
              <a:spcBef>
                <a:spcPts val="600"/>
              </a:spcBef>
            </a:pPr>
            <a:r>
              <a:rPr lang="en-US" sz="2000" dirty="0" smtClean="0"/>
              <a:t>WG2 will review current Wireless Emergency Alert (WEA) security practices and recommend actions,  including development of best practices. The review will cover end-to-end security aspects of WEA including the</a:t>
            </a:r>
            <a:r>
              <a:rPr lang="en-US" sz="2000" dirty="0" smtClean="0">
                <a:solidFill>
                  <a:srgbClr val="FF0000"/>
                </a:solidFill>
              </a:rPr>
              <a:t> </a:t>
            </a:r>
            <a:r>
              <a:rPr lang="en-US" sz="2000" dirty="0" smtClean="0"/>
              <a:t>integrity of the C-interface, protection of the carrier networks and security of message data on handsets. Consideration will be given to new technologies and cyber risks to WEA.</a:t>
            </a:r>
          </a:p>
          <a:p>
            <a:pPr>
              <a:spcBef>
                <a:spcPts val="600"/>
              </a:spcBef>
            </a:pPr>
            <a:r>
              <a:rPr lang="en-US" sz="2000" dirty="0" smtClean="0"/>
              <a:t>WG2 will provide recommendations to encourage local and state use of alerts across multiple platforms, examine technology opportunities to overcome barriers, identify paths for people to push information to officials and seek ways to improve public safety outcomes. </a:t>
            </a:r>
          </a:p>
          <a:p>
            <a:pPr marL="0" indent="0" eaLnBrk="1" hangingPunct="1">
              <a:spcBef>
                <a:spcPts val="600"/>
              </a:spcBef>
              <a:buFont typeface="Arial" charset="0"/>
              <a:buNone/>
            </a:pPr>
            <a:endParaRPr lang="en-US" sz="2000" b="1" dirty="0" smtClean="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smtClean="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dirty="0" smtClean="0">
                <a:ea typeface="ＭＳ Ｐゴシック" pitchFamily="34" charset="-128"/>
              </a:rPr>
              <a:t>WG2 </a:t>
            </a:r>
            <a:r>
              <a:rPr lang="en-US" dirty="0">
                <a:ea typeface="ＭＳ Ｐゴシック" pitchFamily="34" charset="-128"/>
              </a:rPr>
              <a:t>Deliverables</a:t>
            </a:r>
          </a:p>
        </p:txBody>
      </p:sp>
      <p:sp>
        <p:nvSpPr>
          <p:cNvPr id="3076" name="Content Placeholder 2"/>
          <p:cNvSpPr>
            <a:spLocks noGrp="1"/>
          </p:cNvSpPr>
          <p:nvPr>
            <p:ph idx="1"/>
          </p:nvPr>
        </p:nvSpPr>
        <p:spPr>
          <a:xfrm>
            <a:off x="457200" y="1241946"/>
            <a:ext cx="8229600" cy="5074717"/>
          </a:xfrm>
        </p:spPr>
        <p:txBody>
          <a:bodyPr/>
          <a:lstStyle/>
          <a:p>
            <a:pPr>
              <a:spcBef>
                <a:spcPts val="600"/>
              </a:spcBef>
            </a:pPr>
            <a:endParaRPr lang="en-US" sz="2000" dirty="0" smtClean="0"/>
          </a:p>
          <a:p>
            <a:pPr>
              <a:spcBef>
                <a:spcPts val="600"/>
              </a:spcBef>
            </a:pPr>
            <a:endParaRPr lang="en-US" sz="2000" dirty="0"/>
          </a:p>
          <a:p>
            <a:pPr marL="0" indent="0" eaLnBrk="1" hangingPunct="1">
              <a:spcBef>
                <a:spcPts val="600"/>
              </a:spcBef>
              <a:buNone/>
            </a:pPr>
            <a:r>
              <a:rPr lang="en-US" sz="2000" b="1" dirty="0">
                <a:ea typeface="ＭＳ Ｐゴシック" pitchFamily="34" charset="-128"/>
              </a:rPr>
              <a:t>Deliverables:</a:t>
            </a:r>
            <a:r>
              <a:rPr lang="en-US" sz="2000" dirty="0">
                <a:ea typeface="ＭＳ Ｐゴシック" pitchFamily="34" charset="-128"/>
              </a:rPr>
              <a:t>  </a:t>
            </a:r>
          </a:p>
          <a:p>
            <a:pPr>
              <a:spcBef>
                <a:spcPts val="600"/>
              </a:spcBef>
            </a:pPr>
            <a:r>
              <a:rPr lang="en-US" sz="2400" dirty="0"/>
              <a:t>Recommendation to the Commission on WEA security      </a:t>
            </a:r>
            <a:endParaRPr lang="en-US" sz="2400" dirty="0" smtClean="0"/>
          </a:p>
          <a:p>
            <a:pPr marL="0" indent="0">
              <a:spcBef>
                <a:spcPts val="600"/>
              </a:spcBef>
              <a:buNone/>
            </a:pPr>
            <a:r>
              <a:rPr lang="en-US" sz="2400" i="1" dirty="0"/>
              <a:t> </a:t>
            </a:r>
            <a:r>
              <a:rPr lang="en-US" sz="2400" i="1" dirty="0" smtClean="0"/>
              <a:t>     (</a:t>
            </a:r>
            <a:r>
              <a:rPr lang="en-US" sz="2400" i="1" dirty="0"/>
              <a:t>Due: March 2016</a:t>
            </a:r>
            <a:r>
              <a:rPr lang="en-US" sz="2400" i="1" dirty="0" smtClean="0"/>
              <a:t>)</a:t>
            </a:r>
          </a:p>
          <a:p>
            <a:pPr>
              <a:spcBef>
                <a:spcPts val="600"/>
              </a:spcBef>
            </a:pPr>
            <a:endParaRPr lang="en-US" sz="2000" i="1" dirty="0"/>
          </a:p>
          <a:p>
            <a:pPr>
              <a:spcBef>
                <a:spcPts val="600"/>
              </a:spcBef>
            </a:pPr>
            <a:r>
              <a:rPr lang="en-US" sz="2400" dirty="0" smtClean="0">
                <a:ea typeface="ＭＳ Ｐゴシック" pitchFamily="34" charset="-128"/>
              </a:rPr>
              <a:t>Recommendation </a:t>
            </a:r>
            <a:r>
              <a:rPr lang="en-US" sz="2400" dirty="0">
                <a:ea typeface="ＭＳ Ｐゴシック" pitchFamily="34" charset="-128"/>
              </a:rPr>
              <a:t>to the Commission on state/local use of “one-to-many” and “many-to-one” public communication </a:t>
            </a:r>
            <a:r>
              <a:rPr lang="en-US" sz="2400" dirty="0" smtClean="0">
                <a:ea typeface="ＭＳ Ｐゴシック" pitchFamily="34" charset="-128"/>
              </a:rPr>
              <a:t>systems </a:t>
            </a:r>
            <a:r>
              <a:rPr lang="en-US" sz="2400" i="1" dirty="0" smtClean="0">
                <a:ea typeface="ＭＳ Ｐゴシック" pitchFamily="34" charset="-128"/>
              </a:rPr>
              <a:t>      (</a:t>
            </a:r>
            <a:r>
              <a:rPr lang="en-US" sz="2400" i="1" dirty="0">
                <a:ea typeface="ＭＳ Ｐゴシック" pitchFamily="34" charset="-128"/>
              </a:rPr>
              <a:t>Due: September 2016)</a:t>
            </a:r>
          </a:p>
          <a:p>
            <a:pPr>
              <a:spcBef>
                <a:spcPts val="600"/>
              </a:spcBef>
            </a:pPr>
            <a:endParaRPr lang="en-US" sz="2000" dirty="0" smtClean="0"/>
          </a:p>
          <a:p>
            <a:pPr marL="0" indent="0" eaLnBrk="1" hangingPunct="1">
              <a:buFont typeface="Arial" charset="0"/>
              <a:buNone/>
            </a:pPr>
            <a:endParaRPr lang="en-US" sz="2400" dirty="0" smtClean="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931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4</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p:txBody>
          <a:bodyPr/>
          <a:lstStyle/>
          <a:p>
            <a:pPr eaLnBrk="1" hangingPunct="1"/>
            <a:r>
              <a:rPr lang="en-US" dirty="0" smtClean="0">
                <a:ea typeface="ＭＳ Ｐゴシック" pitchFamily="34" charset="-128"/>
              </a:rPr>
              <a:t>WG2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955342" y="1241147"/>
            <a:ext cx="6359857" cy="3970318"/>
          </a:xfrm>
          <a:prstGeom prst="rect">
            <a:avLst/>
          </a:prstGeom>
        </p:spPr>
        <p:txBody>
          <a:bodyPr wrap="square">
            <a:spAutoFit/>
          </a:bodyPr>
          <a:lstStyle/>
          <a:p>
            <a:r>
              <a:rPr lang="en-US" dirty="0" smtClean="0">
                <a:latin typeface="Calibri" pitchFamily="34" charset="0"/>
                <a:cs typeface="Calibri" pitchFamily="34" charset="0"/>
              </a:rPr>
              <a:t>Francisco Sanchez (HCOHSEM) – Co-chair</a:t>
            </a:r>
          </a:p>
          <a:p>
            <a:r>
              <a:rPr lang="en-US" dirty="0">
                <a:latin typeface="Calibri" pitchFamily="34" charset="0"/>
                <a:cs typeface="Calibri" pitchFamily="34" charset="0"/>
              </a:rPr>
              <a:t>Farrokh </a:t>
            </a:r>
            <a:r>
              <a:rPr lang="en-US" dirty="0" err="1">
                <a:latin typeface="Calibri" pitchFamily="34" charset="0"/>
                <a:cs typeface="Calibri" pitchFamily="34" charset="0"/>
              </a:rPr>
              <a:t>Khatibi</a:t>
            </a:r>
            <a:r>
              <a:rPr lang="en-US" dirty="0">
                <a:latin typeface="Calibri" pitchFamily="34" charset="0"/>
                <a:cs typeface="Calibri" pitchFamily="34" charset="0"/>
              </a:rPr>
              <a:t> (Qualcomm</a:t>
            </a:r>
            <a:r>
              <a:rPr lang="en-US" dirty="0" smtClean="0">
                <a:latin typeface="Calibri" pitchFamily="34" charset="0"/>
                <a:cs typeface="Calibri" pitchFamily="34" charset="0"/>
              </a:rPr>
              <a:t>) – Co-chair</a:t>
            </a:r>
            <a:endParaRPr lang="en-US" dirty="0">
              <a:latin typeface="Calibri" pitchFamily="34" charset="0"/>
              <a:cs typeface="Calibri" pitchFamily="34" charset="0"/>
            </a:endParaRPr>
          </a:p>
          <a:p>
            <a:endParaRPr lang="en-US" dirty="0" smtClean="0">
              <a:latin typeface="Calibri" pitchFamily="34" charset="0"/>
              <a:cs typeface="Calibri" pitchFamily="34" charset="0"/>
            </a:endParaRPr>
          </a:p>
          <a:p>
            <a:r>
              <a:rPr lang="en-US" dirty="0">
                <a:latin typeface="Calibri" pitchFamily="34" charset="0"/>
                <a:cs typeface="Calibri" pitchFamily="34" charset="0"/>
              </a:rPr>
              <a:t>Alexander </a:t>
            </a:r>
            <a:r>
              <a:rPr lang="en-US" dirty="0" err="1" smtClean="0">
                <a:latin typeface="Calibri" pitchFamily="34" charset="0"/>
                <a:cs typeface="Calibri" pitchFamily="34" charset="0"/>
              </a:rPr>
              <a:t>Gerdenitsch</a:t>
            </a:r>
            <a:r>
              <a:rPr lang="en-US" dirty="0" smtClean="0">
                <a:latin typeface="Calibri" pitchFamily="34" charset="0"/>
                <a:cs typeface="Calibri" pitchFamily="34" charset="0"/>
              </a:rPr>
              <a:t> (</a:t>
            </a:r>
            <a:r>
              <a:rPr lang="en-US" dirty="0" err="1" smtClean="0">
                <a:latin typeface="Calibri" pitchFamily="34" charset="0"/>
                <a:cs typeface="Calibri" pitchFamily="34" charset="0"/>
              </a:rPr>
              <a:t>Echostar</a:t>
            </a:r>
            <a:r>
              <a:rPr lang="en-US" dirty="0" smtClean="0">
                <a:latin typeface="Calibri" pitchFamily="34" charset="0"/>
                <a:cs typeface="Calibri" pitchFamily="34" charset="0"/>
              </a:rPr>
              <a:t>)</a:t>
            </a:r>
            <a:endParaRPr lang="en-US" dirty="0">
              <a:latin typeface="Calibri" pitchFamily="34" charset="0"/>
              <a:cs typeface="Calibri" pitchFamily="34" charset="0"/>
            </a:endParaRPr>
          </a:p>
          <a:p>
            <a:r>
              <a:rPr lang="en-US" dirty="0">
                <a:latin typeface="Calibri" pitchFamily="34" charset="0"/>
                <a:cs typeface="Calibri" pitchFamily="34" charset="0"/>
              </a:rPr>
              <a:t>Alfred </a:t>
            </a:r>
            <a:r>
              <a:rPr lang="en-US" dirty="0" smtClean="0">
                <a:latin typeface="Calibri" pitchFamily="34" charset="0"/>
                <a:cs typeface="Calibri" pitchFamily="34" charset="0"/>
              </a:rPr>
              <a:t>Kenyon (FEMA IPAWS)</a:t>
            </a:r>
            <a:endParaRPr lang="en-US" dirty="0">
              <a:latin typeface="Calibri" pitchFamily="34" charset="0"/>
              <a:cs typeface="Calibri" pitchFamily="34" charset="0"/>
            </a:endParaRPr>
          </a:p>
          <a:p>
            <a:r>
              <a:rPr lang="en-US" dirty="0">
                <a:latin typeface="Calibri" pitchFamily="34" charset="0"/>
                <a:cs typeface="Calibri" pitchFamily="34" charset="0"/>
              </a:rPr>
              <a:t>Bob </a:t>
            </a:r>
            <a:r>
              <a:rPr lang="en-US" dirty="0" smtClean="0">
                <a:latin typeface="Calibri" pitchFamily="34" charset="0"/>
                <a:cs typeface="Calibri" pitchFamily="34" charset="0"/>
              </a:rPr>
              <a:t>Sherry (</a:t>
            </a:r>
            <a:r>
              <a:rPr lang="en-US" dirty="0" err="1" smtClean="0">
                <a:latin typeface="Calibri" pitchFamily="34" charset="0"/>
                <a:cs typeface="Calibri" pitchFamily="34" charset="0"/>
              </a:rPr>
              <a:t>Intrado</a:t>
            </a:r>
            <a:r>
              <a:rPr lang="en-US" dirty="0" smtClean="0">
                <a:latin typeface="Calibri" pitchFamily="34" charset="0"/>
                <a:cs typeface="Calibri" pitchFamily="34" charset="0"/>
              </a:rPr>
              <a:t>)</a:t>
            </a:r>
            <a:endParaRPr lang="en-US" dirty="0">
              <a:latin typeface="Calibri" pitchFamily="34" charset="0"/>
              <a:cs typeface="Calibri" pitchFamily="34" charset="0"/>
            </a:endParaRPr>
          </a:p>
          <a:p>
            <a:r>
              <a:rPr lang="en-US" dirty="0">
                <a:latin typeface="Calibri" pitchFamily="34" charset="0"/>
                <a:cs typeface="Calibri" pitchFamily="34" charset="0"/>
              </a:rPr>
              <a:t>Brian </a:t>
            </a:r>
            <a:r>
              <a:rPr lang="en-US" dirty="0" smtClean="0">
                <a:latin typeface="Calibri" pitchFamily="34" charset="0"/>
                <a:cs typeface="Calibri" pitchFamily="34" charset="0"/>
              </a:rPr>
              <a:t>Daly (AT&amp;T)</a:t>
            </a:r>
            <a:endParaRPr lang="en-US" dirty="0">
              <a:latin typeface="Calibri" pitchFamily="34" charset="0"/>
              <a:cs typeface="Calibri" pitchFamily="34" charset="0"/>
            </a:endParaRPr>
          </a:p>
          <a:p>
            <a:r>
              <a:rPr lang="en-US" dirty="0">
                <a:latin typeface="Calibri" pitchFamily="34" charset="0"/>
                <a:cs typeface="Calibri" pitchFamily="34" charset="0"/>
              </a:rPr>
              <a:t>Brian </a:t>
            </a:r>
            <a:r>
              <a:rPr lang="en-US" dirty="0" smtClean="0">
                <a:latin typeface="Calibri" pitchFamily="34" charset="0"/>
                <a:cs typeface="Calibri" pitchFamily="34" charset="0"/>
              </a:rPr>
              <a:t>Murray (HCOHSEM)</a:t>
            </a:r>
            <a:endParaRPr lang="en-US" dirty="0">
              <a:latin typeface="Calibri" pitchFamily="34" charset="0"/>
              <a:cs typeface="Calibri" pitchFamily="34" charset="0"/>
            </a:endParaRPr>
          </a:p>
          <a:p>
            <a:r>
              <a:rPr lang="en-US" dirty="0">
                <a:latin typeface="Calibri" pitchFamily="34" charset="0"/>
                <a:cs typeface="Calibri" pitchFamily="34" charset="0"/>
              </a:rPr>
              <a:t>Chris </a:t>
            </a:r>
            <a:r>
              <a:rPr lang="en-US" dirty="0" smtClean="0">
                <a:latin typeface="Calibri" pitchFamily="34" charset="0"/>
                <a:cs typeface="Calibri" pitchFamily="34" charset="0"/>
              </a:rPr>
              <a:t>Tarantino (Epicenter)</a:t>
            </a:r>
            <a:endParaRPr lang="en-US" dirty="0">
              <a:latin typeface="Calibri" pitchFamily="34" charset="0"/>
              <a:cs typeface="Calibri" pitchFamily="34" charset="0"/>
            </a:endParaRPr>
          </a:p>
          <a:p>
            <a:r>
              <a:rPr lang="en-US" dirty="0">
                <a:latin typeface="Calibri" pitchFamily="34" charset="0"/>
                <a:cs typeface="Calibri" pitchFamily="34" charset="0"/>
              </a:rPr>
              <a:t>Dana </a:t>
            </a:r>
            <a:r>
              <a:rPr lang="en-US" dirty="0" smtClean="0">
                <a:latin typeface="Calibri" pitchFamily="34" charset="0"/>
                <a:cs typeface="Calibri" pitchFamily="34" charset="0"/>
              </a:rPr>
              <a:t>Golub (PBS)</a:t>
            </a:r>
            <a:endParaRPr lang="en-US" dirty="0">
              <a:latin typeface="Calibri" pitchFamily="34" charset="0"/>
              <a:cs typeface="Calibri" pitchFamily="34" charset="0"/>
            </a:endParaRPr>
          </a:p>
          <a:p>
            <a:r>
              <a:rPr lang="en-US" dirty="0">
                <a:latin typeface="Calibri" pitchFamily="34" charset="0"/>
                <a:cs typeface="Calibri" pitchFamily="34" charset="0"/>
              </a:rPr>
              <a:t>David </a:t>
            </a:r>
            <a:r>
              <a:rPr lang="en-US" dirty="0" smtClean="0">
                <a:latin typeface="Calibri" pitchFamily="34" charset="0"/>
                <a:cs typeface="Calibri" pitchFamily="34" charset="0"/>
              </a:rPr>
              <a:t>Layer (NAB)</a:t>
            </a:r>
            <a:endParaRPr lang="en-US" dirty="0">
              <a:latin typeface="Calibri" pitchFamily="34" charset="0"/>
              <a:cs typeface="Calibri" pitchFamily="34" charset="0"/>
            </a:endParaRPr>
          </a:p>
          <a:p>
            <a:r>
              <a:rPr lang="en-US" dirty="0">
                <a:latin typeface="Calibri" pitchFamily="34" charset="0"/>
                <a:cs typeface="Calibri" pitchFamily="34" charset="0"/>
              </a:rPr>
              <a:t>Dr. Keith </a:t>
            </a:r>
            <a:r>
              <a:rPr lang="en-US" dirty="0" smtClean="0">
                <a:latin typeface="Calibri" pitchFamily="34" charset="0"/>
                <a:cs typeface="Calibri" pitchFamily="34" charset="0"/>
              </a:rPr>
              <a:t>Bhatia (TCS)</a:t>
            </a:r>
            <a:endParaRPr lang="en-US" dirty="0">
              <a:latin typeface="Calibri" pitchFamily="34" charset="0"/>
              <a:cs typeface="Calibri" pitchFamily="34" charset="0"/>
            </a:endParaRPr>
          </a:p>
          <a:p>
            <a:r>
              <a:rPr lang="en-US" dirty="0">
                <a:latin typeface="Calibri" pitchFamily="34" charset="0"/>
                <a:cs typeface="Calibri" pitchFamily="34" charset="0"/>
              </a:rPr>
              <a:t>Hutch </a:t>
            </a:r>
            <a:r>
              <a:rPr lang="en-US" dirty="0" smtClean="0">
                <a:latin typeface="Calibri" pitchFamily="34" charset="0"/>
                <a:cs typeface="Calibri" pitchFamily="34" charset="0"/>
              </a:rPr>
              <a:t>McClendon (Advanced </a:t>
            </a:r>
            <a:r>
              <a:rPr lang="en-US" dirty="0">
                <a:latin typeface="Calibri" pitchFamily="34" charset="0"/>
                <a:cs typeface="Calibri" pitchFamily="34" charset="0"/>
              </a:rPr>
              <a:t>Computer and </a:t>
            </a:r>
            <a:r>
              <a:rPr lang="en-US" dirty="0" smtClean="0">
                <a:latin typeface="Calibri" pitchFamily="34" charset="0"/>
                <a:cs typeface="Calibri" pitchFamily="34" charset="0"/>
              </a:rPr>
              <a:t>Communications)</a:t>
            </a:r>
            <a:endParaRPr lang="en-US" dirty="0">
              <a:latin typeface="Calibri" pitchFamily="34" charset="0"/>
              <a:cs typeface="Calibri" pitchFamily="34" charset="0"/>
            </a:endParaRPr>
          </a:p>
          <a:p>
            <a:r>
              <a:rPr lang="en-US" dirty="0" err="1">
                <a:latin typeface="Calibri" pitchFamily="34" charset="0"/>
                <a:cs typeface="Calibri" pitchFamily="34" charset="0"/>
              </a:rPr>
              <a:t>Jeannett</a:t>
            </a:r>
            <a:r>
              <a:rPr lang="en-US" dirty="0">
                <a:latin typeface="Calibri" pitchFamily="34" charset="0"/>
                <a:cs typeface="Calibri" pitchFamily="34" charset="0"/>
              </a:rPr>
              <a:t> </a:t>
            </a:r>
            <a:r>
              <a:rPr lang="en-US" dirty="0" smtClean="0">
                <a:latin typeface="Calibri" pitchFamily="34" charset="0"/>
                <a:cs typeface="Calibri" pitchFamily="34" charset="0"/>
              </a:rPr>
              <a:t>Sutton (University </a:t>
            </a:r>
            <a:r>
              <a:rPr lang="en-US" dirty="0">
                <a:latin typeface="Calibri" pitchFamily="34" charset="0"/>
                <a:cs typeface="Calibri" pitchFamily="34" charset="0"/>
              </a:rPr>
              <a:t>of </a:t>
            </a:r>
            <a:r>
              <a:rPr lang="en-US" dirty="0" smtClean="0">
                <a:latin typeface="Calibri" pitchFamily="34" charset="0"/>
                <a:cs typeface="Calibri" pitchFamily="34" charset="0"/>
              </a:rPr>
              <a:t>Kentucky)</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5</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p:txBody>
          <a:bodyPr/>
          <a:lstStyle/>
          <a:p>
            <a:pPr eaLnBrk="1" hangingPunct="1"/>
            <a:r>
              <a:rPr lang="en-US" dirty="0" smtClean="0">
                <a:ea typeface="ＭＳ Ｐゴシック" pitchFamily="34" charset="-128"/>
              </a:rPr>
              <a:t>WG2 Members (Cont.)</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955342" y="1241147"/>
            <a:ext cx="6359857" cy="4247317"/>
          </a:xfrm>
          <a:prstGeom prst="rect">
            <a:avLst/>
          </a:prstGeom>
        </p:spPr>
        <p:txBody>
          <a:bodyPr wrap="square">
            <a:spAutoFit/>
          </a:bodyPr>
          <a:lstStyle/>
          <a:p>
            <a:endParaRPr lang="en-US" dirty="0">
              <a:latin typeface="Calibri" pitchFamily="34" charset="0"/>
              <a:cs typeface="Calibri" pitchFamily="34" charset="0"/>
            </a:endParaRPr>
          </a:p>
          <a:p>
            <a:r>
              <a:rPr lang="en-US" dirty="0">
                <a:latin typeface="Calibri" pitchFamily="34" charset="0"/>
                <a:cs typeface="Calibri" pitchFamily="34" charset="0"/>
              </a:rPr>
              <a:t>Jennifer </a:t>
            </a:r>
            <a:r>
              <a:rPr lang="en-US" dirty="0" smtClean="0">
                <a:latin typeface="Calibri" pitchFamily="34" charset="0"/>
                <a:cs typeface="Calibri" pitchFamily="34" charset="0"/>
              </a:rPr>
              <a:t>Manner (</a:t>
            </a:r>
            <a:r>
              <a:rPr lang="en-US" dirty="0" err="1" smtClean="0">
                <a:latin typeface="Calibri" pitchFamily="34" charset="0"/>
                <a:cs typeface="Calibri" pitchFamily="34" charset="0"/>
              </a:rPr>
              <a:t>Echostar</a:t>
            </a:r>
            <a:r>
              <a:rPr lang="en-US" dirty="0" smtClean="0">
                <a:latin typeface="Calibri" pitchFamily="34" charset="0"/>
                <a:cs typeface="Calibri" pitchFamily="34" charset="0"/>
              </a:rPr>
              <a:t>)</a:t>
            </a:r>
            <a:endParaRPr lang="en-US" dirty="0">
              <a:latin typeface="Calibri" pitchFamily="34" charset="0"/>
              <a:cs typeface="Calibri" pitchFamily="34" charset="0"/>
            </a:endParaRPr>
          </a:p>
          <a:p>
            <a:r>
              <a:rPr lang="en-US" dirty="0">
                <a:latin typeface="Calibri" pitchFamily="34" charset="0"/>
                <a:cs typeface="Calibri" pitchFamily="34" charset="0"/>
              </a:rPr>
              <a:t>Jose </a:t>
            </a:r>
            <a:r>
              <a:rPr lang="en-US" dirty="0" smtClean="0">
                <a:latin typeface="Calibri" pitchFamily="34" charset="0"/>
                <a:cs typeface="Calibri" pitchFamily="34" charset="0"/>
              </a:rPr>
              <a:t>Rivera (DHS)</a:t>
            </a:r>
            <a:endParaRPr lang="en-US" dirty="0">
              <a:latin typeface="Calibri" pitchFamily="34" charset="0"/>
              <a:cs typeface="Calibri" pitchFamily="34" charset="0"/>
            </a:endParaRPr>
          </a:p>
          <a:p>
            <a:r>
              <a:rPr lang="en-US" dirty="0">
                <a:latin typeface="Calibri" pitchFamily="34" charset="0"/>
                <a:cs typeface="Calibri" pitchFamily="34" charset="0"/>
              </a:rPr>
              <a:t>Larry </a:t>
            </a:r>
            <a:r>
              <a:rPr lang="en-US" dirty="0" err="1" smtClean="0">
                <a:latin typeface="Calibri" pitchFamily="34" charset="0"/>
                <a:cs typeface="Calibri" pitchFamily="34" charset="0"/>
              </a:rPr>
              <a:t>Rybar</a:t>
            </a:r>
            <a:r>
              <a:rPr lang="en-US" dirty="0" smtClean="0">
                <a:latin typeface="Calibri" pitchFamily="34" charset="0"/>
                <a:cs typeface="Calibri" pitchFamily="34" charset="0"/>
              </a:rPr>
              <a:t> (Verizon)</a:t>
            </a:r>
            <a:endParaRPr lang="en-US" dirty="0">
              <a:latin typeface="Calibri" pitchFamily="34" charset="0"/>
              <a:cs typeface="Calibri" pitchFamily="34" charset="0"/>
            </a:endParaRPr>
          </a:p>
          <a:p>
            <a:r>
              <a:rPr lang="en-US" dirty="0">
                <a:latin typeface="Calibri" pitchFamily="34" charset="0"/>
                <a:cs typeface="Calibri" pitchFamily="34" charset="0"/>
              </a:rPr>
              <a:t>Larry </a:t>
            </a:r>
            <a:r>
              <a:rPr lang="en-US" dirty="0" err="1" smtClean="0">
                <a:latin typeface="Calibri" pitchFamily="34" charset="0"/>
                <a:cs typeface="Calibri" pitchFamily="34" charset="0"/>
              </a:rPr>
              <a:t>Walke</a:t>
            </a:r>
            <a:r>
              <a:rPr lang="en-US" dirty="0" smtClean="0">
                <a:latin typeface="Calibri" pitchFamily="34" charset="0"/>
                <a:cs typeface="Calibri" pitchFamily="34" charset="0"/>
              </a:rPr>
              <a:t> (NAB)</a:t>
            </a:r>
            <a:endParaRPr lang="en-US" dirty="0">
              <a:latin typeface="Calibri" pitchFamily="34" charset="0"/>
              <a:cs typeface="Calibri" pitchFamily="34" charset="0"/>
            </a:endParaRPr>
          </a:p>
          <a:p>
            <a:r>
              <a:rPr lang="en-US" dirty="0">
                <a:latin typeface="Calibri" pitchFamily="34" charset="0"/>
                <a:cs typeface="Calibri" pitchFamily="34" charset="0"/>
              </a:rPr>
              <a:t>Mark D. </a:t>
            </a:r>
            <a:r>
              <a:rPr lang="en-US" dirty="0" err="1" smtClean="0">
                <a:latin typeface="Calibri" pitchFamily="34" charset="0"/>
                <a:cs typeface="Calibri" pitchFamily="34" charset="0"/>
              </a:rPr>
              <a:t>Annas</a:t>
            </a:r>
            <a:r>
              <a:rPr lang="en-US" dirty="0" smtClean="0">
                <a:latin typeface="Calibri" pitchFamily="34" charset="0"/>
                <a:cs typeface="Calibri" pitchFamily="34" charset="0"/>
              </a:rPr>
              <a:t> (Riverside </a:t>
            </a:r>
            <a:r>
              <a:rPr lang="en-US" dirty="0">
                <a:latin typeface="Calibri" pitchFamily="34" charset="0"/>
                <a:cs typeface="Calibri" pitchFamily="34" charset="0"/>
              </a:rPr>
              <a:t>(CA) Fire </a:t>
            </a:r>
            <a:r>
              <a:rPr lang="en-US" dirty="0" err="1" smtClean="0">
                <a:latin typeface="Calibri" pitchFamily="34" charset="0"/>
                <a:cs typeface="Calibri" pitchFamily="34" charset="0"/>
              </a:rPr>
              <a:t>Dept</a:t>
            </a:r>
            <a:r>
              <a:rPr lang="en-US" dirty="0" smtClean="0">
                <a:latin typeface="Calibri" pitchFamily="34" charset="0"/>
                <a:cs typeface="Calibri" pitchFamily="34" charset="0"/>
              </a:rPr>
              <a:t>)</a:t>
            </a:r>
            <a:endParaRPr lang="en-US" dirty="0">
              <a:latin typeface="Calibri" pitchFamily="34" charset="0"/>
              <a:cs typeface="Calibri" pitchFamily="34" charset="0"/>
            </a:endParaRPr>
          </a:p>
          <a:p>
            <a:r>
              <a:rPr lang="en-US" dirty="0">
                <a:latin typeface="Calibri" pitchFamily="34" charset="0"/>
                <a:cs typeface="Calibri" pitchFamily="34" charset="0"/>
              </a:rPr>
              <a:t>Mark </a:t>
            </a:r>
            <a:r>
              <a:rPr lang="en-US" dirty="0" smtClean="0">
                <a:latin typeface="Calibri" pitchFamily="34" charset="0"/>
                <a:cs typeface="Calibri" pitchFamily="34" charset="0"/>
              </a:rPr>
              <a:t>Lucero (FEMA IPAWS)</a:t>
            </a:r>
            <a:endParaRPr lang="en-US" dirty="0">
              <a:latin typeface="Calibri" pitchFamily="34" charset="0"/>
              <a:cs typeface="Calibri" pitchFamily="34" charset="0"/>
            </a:endParaRPr>
          </a:p>
          <a:p>
            <a:r>
              <a:rPr lang="en-US" dirty="0">
                <a:latin typeface="Calibri" pitchFamily="34" charset="0"/>
                <a:cs typeface="Calibri" pitchFamily="34" charset="0"/>
              </a:rPr>
              <a:t>Matthew </a:t>
            </a:r>
            <a:r>
              <a:rPr lang="en-US" dirty="0" err="1" smtClean="0">
                <a:latin typeface="Calibri" pitchFamily="34" charset="0"/>
                <a:cs typeface="Calibri" pitchFamily="34" charset="0"/>
              </a:rPr>
              <a:t>Straeb</a:t>
            </a:r>
            <a:r>
              <a:rPr lang="en-US" dirty="0" smtClean="0">
                <a:latin typeface="Calibri" pitchFamily="34" charset="0"/>
                <a:cs typeface="Calibri" pitchFamily="34" charset="0"/>
              </a:rPr>
              <a:t> (GSS Net)</a:t>
            </a:r>
            <a:endParaRPr lang="en-US" dirty="0">
              <a:latin typeface="Calibri" pitchFamily="34" charset="0"/>
              <a:cs typeface="Calibri" pitchFamily="34" charset="0"/>
            </a:endParaRPr>
          </a:p>
          <a:p>
            <a:r>
              <a:rPr lang="en-US" dirty="0">
                <a:latin typeface="Calibri" pitchFamily="34" charset="0"/>
                <a:cs typeface="Calibri" pitchFamily="34" charset="0"/>
              </a:rPr>
              <a:t>Mike </a:t>
            </a:r>
            <a:r>
              <a:rPr lang="en-US" dirty="0" smtClean="0">
                <a:latin typeface="Calibri" pitchFamily="34" charset="0"/>
                <a:cs typeface="Calibri" pitchFamily="34" charset="0"/>
              </a:rPr>
              <a:t>Gerber (NWS)</a:t>
            </a:r>
            <a:endParaRPr lang="en-US" dirty="0">
              <a:latin typeface="Calibri" pitchFamily="34" charset="0"/>
              <a:cs typeface="Calibri" pitchFamily="34" charset="0"/>
            </a:endParaRPr>
          </a:p>
          <a:p>
            <a:r>
              <a:rPr lang="en-US" dirty="0">
                <a:latin typeface="Calibri" pitchFamily="34" charset="0"/>
                <a:cs typeface="Calibri" pitchFamily="34" charset="0"/>
              </a:rPr>
              <a:t>Peter </a:t>
            </a:r>
            <a:r>
              <a:rPr lang="en-US" dirty="0" smtClean="0">
                <a:latin typeface="Calibri" pitchFamily="34" charset="0"/>
                <a:cs typeface="Calibri" pitchFamily="34" charset="0"/>
              </a:rPr>
              <a:t>Musgrove (AT&amp;T </a:t>
            </a:r>
            <a:r>
              <a:rPr lang="en-US" dirty="0">
                <a:latin typeface="Calibri" pitchFamily="34" charset="0"/>
                <a:cs typeface="Calibri" pitchFamily="34" charset="0"/>
              </a:rPr>
              <a:t>(ATIS</a:t>
            </a:r>
            <a:r>
              <a:rPr lang="en-US" dirty="0" smtClean="0">
                <a:latin typeface="Calibri" pitchFamily="34" charset="0"/>
                <a:cs typeface="Calibri" pitchFamily="34" charset="0"/>
              </a:rPr>
              <a:t>))</a:t>
            </a:r>
            <a:endParaRPr lang="en-US" dirty="0">
              <a:latin typeface="Calibri" pitchFamily="34" charset="0"/>
              <a:cs typeface="Calibri" pitchFamily="34" charset="0"/>
            </a:endParaRPr>
          </a:p>
          <a:p>
            <a:r>
              <a:rPr lang="en-US" dirty="0">
                <a:latin typeface="Calibri" pitchFamily="34" charset="0"/>
                <a:cs typeface="Calibri" pitchFamily="34" charset="0"/>
              </a:rPr>
              <a:t>Robert </a:t>
            </a:r>
            <a:r>
              <a:rPr lang="en-US" dirty="0" smtClean="0">
                <a:latin typeface="Calibri" pitchFamily="34" charset="0"/>
                <a:cs typeface="Calibri" pitchFamily="34" charset="0"/>
              </a:rPr>
              <a:t>Bunge (NOAA)</a:t>
            </a:r>
            <a:endParaRPr lang="en-US" dirty="0">
              <a:latin typeface="Calibri" pitchFamily="34" charset="0"/>
              <a:cs typeface="Calibri" pitchFamily="34" charset="0"/>
            </a:endParaRPr>
          </a:p>
          <a:p>
            <a:r>
              <a:rPr lang="en-US" dirty="0">
                <a:latin typeface="Calibri" pitchFamily="34" charset="0"/>
                <a:cs typeface="Calibri" pitchFamily="34" charset="0"/>
              </a:rPr>
              <a:t>Scott </a:t>
            </a:r>
            <a:r>
              <a:rPr lang="en-US" dirty="0" smtClean="0">
                <a:latin typeface="Calibri" pitchFamily="34" charset="0"/>
                <a:cs typeface="Calibri" pitchFamily="34" charset="0"/>
              </a:rPr>
              <a:t>Enright (Emmis Communications)</a:t>
            </a:r>
            <a:endParaRPr lang="en-US" dirty="0">
              <a:latin typeface="Calibri" pitchFamily="34" charset="0"/>
              <a:cs typeface="Calibri" pitchFamily="34" charset="0"/>
            </a:endParaRPr>
          </a:p>
          <a:p>
            <a:r>
              <a:rPr lang="en-US" dirty="0">
                <a:latin typeface="Calibri" pitchFamily="34" charset="0"/>
                <a:cs typeface="Calibri" pitchFamily="34" charset="0"/>
              </a:rPr>
              <a:t>Shelley </a:t>
            </a:r>
            <a:r>
              <a:rPr lang="en-US" dirty="0" smtClean="0">
                <a:latin typeface="Calibri" pitchFamily="34" charset="0"/>
                <a:cs typeface="Calibri" pitchFamily="34" charset="0"/>
              </a:rPr>
              <a:t>Blakeney (T-Mobile)</a:t>
            </a:r>
            <a:endParaRPr lang="en-US" dirty="0">
              <a:latin typeface="Calibri" pitchFamily="34" charset="0"/>
              <a:cs typeface="Calibri" pitchFamily="34" charset="0"/>
            </a:endParaRPr>
          </a:p>
          <a:p>
            <a:r>
              <a:rPr lang="en-US" dirty="0">
                <a:latin typeface="Calibri" pitchFamily="34" charset="0"/>
                <a:cs typeface="Calibri" pitchFamily="34" charset="0"/>
              </a:rPr>
              <a:t>Steve </a:t>
            </a:r>
            <a:r>
              <a:rPr lang="en-US" dirty="0" smtClean="0">
                <a:latin typeface="Calibri" pitchFamily="34" charset="0"/>
                <a:cs typeface="Calibri" pitchFamily="34" charset="0"/>
              </a:rPr>
              <a:t>Mace (NTCA)</a:t>
            </a:r>
            <a:endParaRPr lang="en-US" dirty="0">
              <a:latin typeface="Calibri" pitchFamily="34" charset="0"/>
              <a:cs typeface="Calibri" pitchFamily="34" charset="0"/>
            </a:endParaRPr>
          </a:p>
          <a:p>
            <a:r>
              <a:rPr lang="en-US">
                <a:latin typeface="Calibri" pitchFamily="34" charset="0"/>
                <a:cs typeface="Calibri" pitchFamily="34" charset="0"/>
              </a:rPr>
              <a:t>Tim </a:t>
            </a:r>
            <a:r>
              <a:rPr lang="en-US" smtClean="0">
                <a:latin typeface="Calibri" pitchFamily="34" charset="0"/>
                <a:cs typeface="Calibri" pitchFamily="34" charset="0"/>
              </a:rPr>
              <a:t>Dunn (T-Mobile)</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745525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4B6857B-B0B5-4BE6-BAA5-301997582C37}" type="slidenum">
              <a:rPr lang="en-US" smtClean="0">
                <a:solidFill>
                  <a:srgbClr val="898989"/>
                </a:solidFill>
                <a:latin typeface="Calibri" pitchFamily="34" charset="0"/>
              </a:rPr>
              <a:pPr eaLnBrk="1" hangingPunct="1"/>
              <a:t>6</a:t>
            </a:fld>
            <a:endParaRPr lang="en-US" dirty="0" smtClean="0">
              <a:solidFill>
                <a:srgbClr val="898989"/>
              </a:solidFill>
              <a:latin typeface="Calibri" pitchFamily="34" charset="0"/>
            </a:endParaRPr>
          </a:p>
        </p:txBody>
      </p:sp>
      <p:sp>
        <p:nvSpPr>
          <p:cNvPr id="5123" name="Title 1"/>
          <p:cNvSpPr>
            <a:spLocks noGrp="1"/>
          </p:cNvSpPr>
          <p:nvPr>
            <p:ph type="title" idx="4294967295"/>
          </p:nvPr>
        </p:nvSpPr>
        <p:spPr/>
        <p:txBody>
          <a:bodyPr/>
          <a:lstStyle/>
          <a:p>
            <a:pPr eaLnBrk="1" hangingPunct="1"/>
            <a:r>
              <a:rPr lang="en-US" dirty="0" smtClean="0">
                <a:ea typeface="ＭＳ Ｐゴシック" pitchFamily="34" charset="-128"/>
              </a:rPr>
              <a:t>Background</a:t>
            </a:r>
          </a:p>
        </p:txBody>
      </p:sp>
      <p:sp>
        <p:nvSpPr>
          <p:cNvPr id="10" name="Content Placeholder 2"/>
          <p:cNvSpPr txBox="1">
            <a:spLocks/>
          </p:cNvSpPr>
          <p:nvPr/>
        </p:nvSpPr>
        <p:spPr bwMode="auto">
          <a:xfrm>
            <a:off x="457200" y="15970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4000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231775" indent="-231775" eaLnBrk="1" hangingPunct="1">
              <a:lnSpc>
                <a:spcPct val="90000"/>
              </a:lnSpc>
              <a:spcBef>
                <a:spcPts val="600"/>
              </a:spcBef>
              <a:buFont typeface="Arial" charset="0"/>
              <a:buChar char="•"/>
            </a:pPr>
            <a:r>
              <a:rPr lang="en-US" sz="2400" dirty="0" smtClean="0">
                <a:latin typeface="Calibri" pitchFamily="34" charset="0"/>
              </a:rPr>
              <a:t>Published ATIS </a:t>
            </a:r>
            <a:r>
              <a:rPr lang="en-US" sz="2400" dirty="0">
                <a:latin typeface="Calibri" pitchFamily="34" charset="0"/>
              </a:rPr>
              <a:t>and </a:t>
            </a:r>
            <a:r>
              <a:rPr lang="en-US" sz="2400" dirty="0" smtClean="0">
                <a:latin typeface="Calibri" pitchFamily="34" charset="0"/>
              </a:rPr>
              <a:t>joint ATIS/TIA Standards</a:t>
            </a:r>
            <a:endParaRPr lang="en-US" sz="2400" dirty="0" smtClean="0">
              <a:solidFill>
                <a:srgbClr val="FF0000"/>
              </a:solidFill>
              <a:latin typeface="Calibri" pitchFamily="34" charset="0"/>
            </a:endParaRPr>
          </a:p>
          <a:p>
            <a:pPr marL="231775" indent="-231775" eaLnBrk="1" hangingPunct="1">
              <a:lnSpc>
                <a:spcPct val="90000"/>
              </a:lnSpc>
              <a:spcBef>
                <a:spcPts val="600"/>
              </a:spcBef>
              <a:buFont typeface="Arial" charset="0"/>
              <a:buChar char="•"/>
            </a:pPr>
            <a:r>
              <a:rPr lang="en-US" sz="2400" dirty="0" smtClean="0">
                <a:latin typeface="Calibri" pitchFamily="34" charset="0"/>
              </a:rPr>
              <a:t>CSRIC IV studied Wireless Emergency Alerts</a:t>
            </a:r>
          </a:p>
          <a:p>
            <a:pPr marL="231775" indent="-231775" eaLnBrk="1" hangingPunct="1">
              <a:lnSpc>
                <a:spcPct val="90000"/>
              </a:lnSpc>
              <a:spcBef>
                <a:spcPts val="600"/>
              </a:spcBef>
              <a:buFont typeface="Arial" charset="0"/>
              <a:buChar char="•"/>
            </a:pPr>
            <a:r>
              <a:rPr lang="en-US" sz="2400" dirty="0" smtClean="0">
                <a:latin typeface="Calibri" pitchFamily="34" charset="0"/>
              </a:rPr>
              <a:t>CSRIC IV studied Emergency Alert System</a:t>
            </a:r>
          </a:p>
          <a:p>
            <a:pPr marL="231775" indent="-231775" eaLnBrk="1" hangingPunct="1">
              <a:lnSpc>
                <a:spcPct val="90000"/>
              </a:lnSpc>
              <a:spcBef>
                <a:spcPts val="600"/>
              </a:spcBef>
              <a:buFont typeface="Arial" charset="0"/>
              <a:buChar char="•"/>
            </a:pPr>
            <a:r>
              <a:rPr lang="en-US" sz="2400" dirty="0" smtClean="0">
                <a:latin typeface="Calibri" pitchFamily="34" charset="0"/>
              </a:rPr>
              <a:t>CSRIC IV studied Text-to-911</a:t>
            </a:r>
          </a:p>
          <a:p>
            <a:pPr marL="231775" indent="-231775" eaLnBrk="1" hangingPunct="1">
              <a:lnSpc>
                <a:spcPct val="90000"/>
              </a:lnSpc>
              <a:spcBef>
                <a:spcPts val="600"/>
              </a:spcBef>
              <a:buFont typeface="Arial" charset="0"/>
              <a:buChar char="•"/>
            </a:pPr>
            <a:r>
              <a:rPr lang="en-US" sz="2400" dirty="0" smtClean="0">
                <a:latin typeface="Calibri" pitchFamily="34" charset="0"/>
              </a:rPr>
              <a:t>CSRIC IV studied cyber security </a:t>
            </a:r>
          </a:p>
          <a:p>
            <a:pPr marL="231775" indent="-231775" eaLnBrk="1" hangingPunct="1">
              <a:lnSpc>
                <a:spcPct val="90000"/>
              </a:lnSpc>
              <a:spcBef>
                <a:spcPts val="600"/>
              </a:spcBef>
              <a:buFont typeface="Arial" charset="0"/>
              <a:buChar char="•"/>
            </a:pPr>
            <a:r>
              <a:rPr lang="en-US" sz="2400" dirty="0" smtClean="0">
                <a:latin typeface="Calibri" pitchFamily="34" charset="0"/>
              </a:rPr>
              <a:t>Ongoing research into alerts and warnings</a:t>
            </a:r>
          </a:p>
          <a:p>
            <a:pPr marL="231775" indent="-231775" eaLnBrk="1" hangingPunct="1">
              <a:lnSpc>
                <a:spcPct val="90000"/>
              </a:lnSpc>
              <a:spcBef>
                <a:spcPts val="600"/>
              </a:spcBef>
              <a:buFont typeface="Arial" charset="0"/>
              <a:buChar char="•"/>
            </a:pPr>
            <a:r>
              <a:rPr lang="en-US" sz="2400" dirty="0" smtClean="0">
                <a:latin typeface="Calibri" pitchFamily="34" charset="0"/>
              </a:rPr>
              <a:t>Increased use of WEA across the country</a:t>
            </a:r>
          </a:p>
          <a:p>
            <a:pPr marL="231775" indent="-231775" eaLnBrk="1" hangingPunct="1">
              <a:lnSpc>
                <a:spcPct val="90000"/>
              </a:lnSpc>
              <a:spcBef>
                <a:spcPts val="600"/>
              </a:spcBef>
              <a:buFont typeface="Arial" charset="0"/>
              <a:buChar char="•"/>
            </a:pPr>
            <a:r>
              <a:rPr lang="en-US" sz="2400" dirty="0" smtClean="0">
                <a:latin typeface="Calibri" pitchFamily="34" charset="0"/>
              </a:rPr>
              <a:t>Availability of affordable technologies for alerting on numerous platforms</a:t>
            </a:r>
          </a:p>
          <a:p>
            <a:pPr marL="231775" indent="-231775" eaLnBrk="1" hangingPunct="1">
              <a:lnSpc>
                <a:spcPct val="90000"/>
              </a:lnSpc>
              <a:spcBef>
                <a:spcPts val="600"/>
              </a:spcBef>
              <a:buFont typeface="Arial" charset="0"/>
              <a:buChar char="•"/>
            </a:pPr>
            <a:r>
              <a:rPr lang="en-US" sz="2400" dirty="0" smtClean="0">
                <a:latin typeface="Calibri" pitchFamily="34" charset="0"/>
              </a:rPr>
              <a:t>Growing use of social media for alerting</a:t>
            </a:r>
            <a:endParaRPr lang="en-US" sz="2800" dirty="0">
              <a:latin typeface="Calibri" pitchFamily="34" charset="0"/>
            </a:endParaRPr>
          </a:p>
        </p:txBody>
      </p:sp>
      <p:pic>
        <p:nvPicPr>
          <p:cNvPr id="512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7</a:t>
            </a:fld>
            <a:endParaRPr lang="en-US" dirty="0" smtClean="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0"/>
              </a:spcBef>
              <a:spcAft>
                <a:spcPts val="600"/>
              </a:spcAft>
            </a:pPr>
            <a:r>
              <a:rPr lang="en-US" sz="3000" dirty="0" smtClean="0">
                <a:ea typeface="ＭＳ Ｐゴシック" pitchFamily="34" charset="-128"/>
              </a:rPr>
              <a:t>Working group co-chairs have met with FCC liaisons</a:t>
            </a:r>
          </a:p>
          <a:p>
            <a:pPr marL="231775" indent="-231775" eaLnBrk="1" hangingPunct="1">
              <a:lnSpc>
                <a:spcPct val="90000"/>
              </a:lnSpc>
              <a:spcBef>
                <a:spcPts val="0"/>
              </a:spcBef>
              <a:spcAft>
                <a:spcPts val="600"/>
              </a:spcAft>
            </a:pPr>
            <a:r>
              <a:rPr lang="en-US" sz="3000" dirty="0" smtClean="0">
                <a:ea typeface="ＭＳ Ｐゴシック" pitchFamily="34" charset="-128"/>
              </a:rPr>
              <a:t>Individual conversations with working group members</a:t>
            </a:r>
          </a:p>
          <a:p>
            <a:pPr marL="231775" indent="-231775" eaLnBrk="1" hangingPunct="1">
              <a:lnSpc>
                <a:spcPct val="90000"/>
              </a:lnSpc>
              <a:spcBef>
                <a:spcPts val="0"/>
              </a:spcBef>
              <a:spcAft>
                <a:spcPts val="600"/>
              </a:spcAft>
            </a:pPr>
            <a:r>
              <a:rPr lang="en-US" sz="3000" dirty="0" smtClean="0">
                <a:ea typeface="ＭＳ Ｐゴシック" pitchFamily="34" charset="-128"/>
              </a:rPr>
              <a:t>Initial meeting with WG2 members</a:t>
            </a:r>
          </a:p>
          <a:p>
            <a:pPr marL="231775" indent="-231775" eaLnBrk="1" hangingPunct="1">
              <a:lnSpc>
                <a:spcPct val="90000"/>
              </a:lnSpc>
              <a:spcBef>
                <a:spcPts val="0"/>
              </a:spcBef>
              <a:spcAft>
                <a:spcPts val="600"/>
              </a:spcAft>
            </a:pPr>
            <a:r>
              <a:rPr lang="en-US" sz="3000" dirty="0" smtClean="0">
                <a:ea typeface="ＭＳ Ｐゴシック" pitchFamily="34" charset="-128"/>
              </a:rPr>
              <a:t>Two subgroups formed:</a:t>
            </a:r>
          </a:p>
          <a:p>
            <a:pPr marL="1031875" lvl="2" indent="-231775" eaLnBrk="1" hangingPunct="1">
              <a:lnSpc>
                <a:spcPct val="90000"/>
              </a:lnSpc>
              <a:spcBef>
                <a:spcPts val="0"/>
              </a:spcBef>
              <a:spcAft>
                <a:spcPts val="600"/>
              </a:spcAft>
            </a:pPr>
            <a:r>
              <a:rPr lang="en-US" sz="2200" dirty="0" smtClean="0">
                <a:ea typeface="ＭＳ Ｐゴシック" pitchFamily="34" charset="-128"/>
              </a:rPr>
              <a:t>Security</a:t>
            </a:r>
          </a:p>
          <a:p>
            <a:pPr marL="1031875" lvl="2" indent="-231775" eaLnBrk="1" hangingPunct="1">
              <a:lnSpc>
                <a:spcPct val="90000"/>
              </a:lnSpc>
              <a:spcBef>
                <a:spcPts val="0"/>
              </a:spcBef>
              <a:spcAft>
                <a:spcPts val="600"/>
              </a:spcAft>
            </a:pPr>
            <a:r>
              <a:rPr lang="en-US" sz="2200" dirty="0" smtClean="0">
                <a:ea typeface="ＭＳ Ｐゴシック" pitchFamily="34" charset="-128"/>
              </a:rPr>
              <a:t>Alerting </a:t>
            </a:r>
          </a:p>
          <a:p>
            <a:pPr marL="231775" indent="-231775" eaLnBrk="1" hangingPunct="1">
              <a:lnSpc>
                <a:spcPct val="90000"/>
              </a:lnSpc>
              <a:spcBef>
                <a:spcPts val="0"/>
              </a:spcBef>
              <a:spcAft>
                <a:spcPts val="600"/>
              </a:spcAft>
            </a:pPr>
            <a:endParaRPr lang="en-US" sz="3000" dirty="0" smtClean="0">
              <a:ea typeface="ＭＳ Ｐゴシック" pitchFamily="34" charset="-128"/>
            </a:endParaRPr>
          </a:p>
          <a:p>
            <a:pPr marL="231775" indent="-231775" eaLnBrk="1" hangingPunct="1">
              <a:lnSpc>
                <a:spcPct val="90000"/>
              </a:lnSpc>
              <a:spcBef>
                <a:spcPts val="0"/>
              </a:spcBef>
              <a:spcAft>
                <a:spcPts val="600"/>
              </a:spcAft>
            </a:pPr>
            <a:endParaRPr lang="en-US" sz="2000" dirty="0" smtClean="0">
              <a:ea typeface="ＭＳ Ｐゴシック" pitchFamily="34" charset="-128"/>
            </a:endParaRPr>
          </a:p>
          <a:p>
            <a:pPr marL="231775" indent="-231775" eaLnBrk="1" hangingPunct="1">
              <a:lnSpc>
                <a:spcPct val="90000"/>
              </a:lnSpc>
              <a:buFont typeface="Arial" charset="0"/>
              <a:buNone/>
            </a:pPr>
            <a:r>
              <a:rPr lang="en-US" sz="2200" dirty="0" smtClean="0">
                <a:ea typeface="ＭＳ Ｐゴシック" pitchFamily="34" charset="-128"/>
              </a:rPr>
              <a:t> </a:t>
            </a:r>
          </a:p>
          <a:p>
            <a:pPr marL="0" indent="0" eaLnBrk="1" hangingPunct="1">
              <a:lnSpc>
                <a:spcPct val="90000"/>
              </a:lnSpc>
              <a:buFont typeface="Arial" charset="0"/>
              <a:buNone/>
            </a:pPr>
            <a:endParaRPr lang="en-US" sz="2200" dirty="0" smtClean="0">
              <a:ea typeface="ＭＳ Ｐゴシック" pitchFamily="34" charset="-128"/>
            </a:endParaRPr>
          </a:p>
          <a:p>
            <a:pPr marL="0" indent="0" eaLnBrk="1" hangingPunct="1">
              <a:lnSpc>
                <a:spcPct val="90000"/>
              </a:lnSpc>
              <a:buFont typeface="Arial" charset="0"/>
              <a:buNone/>
            </a:pPr>
            <a:r>
              <a:rPr lang="en-US" sz="3000" dirty="0" smtClean="0">
                <a:ea typeface="ＭＳ Ｐゴシック" pitchFamily="34" charset="-128"/>
              </a:rPr>
              <a:t>				</a:t>
            </a:r>
          </a:p>
          <a:p>
            <a:pPr marL="0" indent="0" eaLnBrk="1" hangingPunct="1">
              <a:lnSpc>
                <a:spcPct val="90000"/>
              </a:lnSpc>
              <a:buFont typeface="Arial" charset="0"/>
              <a:buNone/>
            </a:pPr>
            <a:r>
              <a:rPr lang="en-US" sz="3000" dirty="0" smtClean="0">
                <a:ea typeface="ＭＳ Ｐゴシック" pitchFamily="34" charset="-128"/>
              </a:rPr>
              <a:t>				</a:t>
            </a: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WG2 </a:t>
            </a:r>
            <a:r>
              <a:rPr lang="en-US" sz="4400" dirty="0">
                <a:latin typeface="Calibri" pitchFamily="34" charset="0"/>
              </a:rPr>
              <a:t>Status</a:t>
            </a:r>
            <a:endParaRPr lang="en-US" sz="2000"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8</a:t>
            </a:fld>
            <a:endParaRPr lang="en-US" dirty="0" smtClean="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600"/>
              </a:spcBef>
            </a:pPr>
            <a:r>
              <a:rPr lang="en-US" sz="2800" dirty="0" smtClean="0">
                <a:ea typeface="ＭＳ Ｐゴシック" pitchFamily="34" charset="-128"/>
              </a:rPr>
              <a:t>Bi-weekly conference calls with members</a:t>
            </a:r>
          </a:p>
          <a:p>
            <a:pPr marL="231775" indent="-231775" eaLnBrk="1" hangingPunct="1">
              <a:lnSpc>
                <a:spcPct val="90000"/>
              </a:lnSpc>
              <a:spcBef>
                <a:spcPts val="600"/>
              </a:spcBef>
            </a:pPr>
            <a:r>
              <a:rPr lang="en-US" sz="2800" dirty="0" smtClean="0">
                <a:ea typeface="ＭＳ Ｐゴシック" pitchFamily="34" charset="-128"/>
              </a:rPr>
              <a:t>Date TBD: Submission of Draft WG2 Report 1 (Security) </a:t>
            </a:r>
          </a:p>
          <a:p>
            <a:pPr marL="231775" indent="-231775" eaLnBrk="1" hangingPunct="1">
              <a:lnSpc>
                <a:spcPct val="90000"/>
              </a:lnSpc>
              <a:spcBef>
                <a:spcPts val="600"/>
              </a:spcBef>
            </a:pPr>
            <a:r>
              <a:rPr lang="en-US" sz="2800" dirty="0" smtClean="0">
                <a:ea typeface="ＭＳ Ｐゴシック" pitchFamily="34" charset="-128"/>
              </a:rPr>
              <a:t>Date TBD: Submission of Draft WG2 Report 2 (Alerting)</a:t>
            </a:r>
          </a:p>
          <a:p>
            <a:pPr marL="231775" indent="-231775" eaLnBrk="1" hangingPunct="1">
              <a:lnSpc>
                <a:spcPct val="90000"/>
              </a:lnSpc>
              <a:spcBef>
                <a:spcPts val="600"/>
              </a:spcBef>
            </a:pPr>
            <a:r>
              <a:rPr lang="en-US" sz="2800" dirty="0" smtClean="0">
                <a:ea typeface="ＭＳ Ｐゴシック" pitchFamily="34" charset="-128"/>
              </a:rPr>
              <a:t>Date TBD: Submission of Final WG2 Report 1 (Security)</a:t>
            </a:r>
          </a:p>
          <a:p>
            <a:pPr marL="231775" indent="-231775" eaLnBrk="1" hangingPunct="1">
              <a:lnSpc>
                <a:spcPct val="90000"/>
              </a:lnSpc>
              <a:spcBef>
                <a:spcPts val="600"/>
              </a:spcBef>
            </a:pPr>
            <a:r>
              <a:rPr lang="en-US" sz="2800" dirty="0" smtClean="0">
                <a:ea typeface="ＭＳ Ｐゴシック" pitchFamily="34" charset="-128"/>
              </a:rPr>
              <a:t>Date TBD:  Submission of Final WG2 Report 2 (Alerting)</a:t>
            </a:r>
            <a:r>
              <a:rPr lang="en-US" sz="2400" dirty="0" smtClean="0">
                <a:ea typeface="ＭＳ Ｐゴシック" pitchFamily="34" charset="-128"/>
              </a:rPr>
              <a:t/>
            </a:r>
            <a:br>
              <a:rPr lang="en-US" sz="2400" dirty="0" smtClean="0">
                <a:ea typeface="ＭＳ Ｐゴシック" pitchFamily="34" charset="-128"/>
              </a:rPr>
            </a:br>
            <a:endParaRPr lang="en-US" sz="2000" dirty="0" smtClean="0">
              <a:ea typeface="ＭＳ Ｐゴシック" pitchFamily="34" charset="-128"/>
            </a:endParaRPr>
          </a:p>
          <a:p>
            <a:pPr marL="0" indent="0" eaLnBrk="1" hangingPunct="1">
              <a:lnSpc>
                <a:spcPct val="90000"/>
              </a:lnSpc>
              <a:buFont typeface="Arial" charset="0"/>
              <a:buNone/>
            </a:pPr>
            <a:r>
              <a:rPr lang="en-US" sz="2200" dirty="0" smtClean="0">
                <a:ea typeface="ＭＳ Ｐゴシック" pitchFamily="34" charset="-128"/>
              </a:rPr>
              <a:t> </a:t>
            </a:r>
          </a:p>
          <a:p>
            <a:pPr marL="0" indent="0" eaLnBrk="1" hangingPunct="1">
              <a:lnSpc>
                <a:spcPct val="90000"/>
              </a:lnSpc>
              <a:buFont typeface="Arial" charset="0"/>
              <a:buNone/>
            </a:pPr>
            <a:endParaRPr lang="en-US" sz="2200" dirty="0" smtClean="0">
              <a:ea typeface="ＭＳ Ｐゴシック" pitchFamily="34" charset="-128"/>
            </a:endParaRPr>
          </a:p>
          <a:p>
            <a:pPr marL="0" indent="0" eaLnBrk="1" hangingPunct="1">
              <a:lnSpc>
                <a:spcPct val="90000"/>
              </a:lnSpc>
              <a:buFont typeface="Arial" charset="0"/>
              <a:buNone/>
            </a:pPr>
            <a:r>
              <a:rPr lang="en-US" sz="3000" dirty="0" smtClean="0">
                <a:ea typeface="ＭＳ Ｐゴシック" pitchFamily="34" charset="-128"/>
              </a:rPr>
              <a:t>				</a:t>
            </a:r>
          </a:p>
          <a:p>
            <a:pPr marL="0" indent="0" eaLnBrk="1" hangingPunct="1">
              <a:lnSpc>
                <a:spcPct val="90000"/>
              </a:lnSpc>
              <a:buFont typeface="Arial" charset="0"/>
              <a:buNone/>
            </a:pPr>
            <a:r>
              <a:rPr lang="en-US" sz="3000" dirty="0" smtClean="0">
                <a:ea typeface="ＭＳ Ｐゴシック" pitchFamily="34" charset="-128"/>
              </a:rPr>
              <a:t>				</a:t>
            </a:r>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dirty="0" smtClean="0">
                <a:latin typeface="Calibri" pitchFamily="34" charset="0"/>
              </a:rPr>
              <a:t>WG2 </a:t>
            </a:r>
            <a:r>
              <a:rPr lang="en-US" sz="4400" dirty="0">
                <a:latin typeface="Calibri" pitchFamily="34" charset="0"/>
              </a:rPr>
              <a:t>Schedule</a:t>
            </a:r>
            <a:endParaRPr lang="en-US" sz="2000" dirty="0">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9</a:t>
            </a:fld>
            <a:endParaRPr lang="en-US" dirty="0" smtClean="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dirty="0" smtClean="0">
                <a:ea typeface="ＭＳ Ｐゴシック" pitchFamily="34" charset="-128"/>
              </a:rPr>
              <a:t>Next Steps</a:t>
            </a:r>
          </a:p>
        </p:txBody>
      </p:sp>
      <p:sp>
        <p:nvSpPr>
          <p:cNvPr id="10244" name="Content Placeholder 2"/>
          <p:cNvSpPr>
            <a:spLocks noGrp="1"/>
          </p:cNvSpPr>
          <p:nvPr>
            <p:ph idx="4294967295"/>
          </p:nvPr>
        </p:nvSpPr>
        <p:spPr>
          <a:xfrm>
            <a:off x="457200" y="1597025"/>
            <a:ext cx="8229600" cy="4525963"/>
          </a:xfrm>
        </p:spPr>
        <p:txBody>
          <a:bodyPr/>
          <a:lstStyle/>
          <a:p>
            <a:pPr marL="231775" indent="-231775" eaLnBrk="1" hangingPunct="1">
              <a:lnSpc>
                <a:spcPct val="90000"/>
              </a:lnSpc>
              <a:spcBef>
                <a:spcPts val="600"/>
              </a:spcBef>
            </a:pPr>
            <a:r>
              <a:rPr lang="en-US" sz="2800" dirty="0" smtClean="0">
                <a:ea typeface="ＭＳ Ｐゴシック" pitchFamily="34" charset="-128"/>
              </a:rPr>
              <a:t>Finalize WG2 membership, recruitment continues</a:t>
            </a:r>
          </a:p>
          <a:p>
            <a:pPr marL="231775" indent="-231775" eaLnBrk="1" hangingPunct="1">
              <a:lnSpc>
                <a:spcPct val="90000"/>
              </a:lnSpc>
              <a:spcBef>
                <a:spcPts val="600"/>
              </a:spcBef>
            </a:pPr>
            <a:r>
              <a:rPr lang="en-US" sz="2800" dirty="0" smtClean="0">
                <a:ea typeface="ＭＳ Ｐゴシック" pitchFamily="34" charset="-128"/>
              </a:rPr>
              <a:t>Develop a work plan to accomplish the CSRIC V charge taking advantage of WG2 members’ subject matter expertise</a:t>
            </a:r>
          </a:p>
          <a:p>
            <a:pPr marL="231775" indent="-231775" eaLnBrk="1" hangingPunct="1">
              <a:lnSpc>
                <a:spcPct val="90000"/>
              </a:lnSpc>
              <a:spcBef>
                <a:spcPts val="600"/>
              </a:spcBef>
            </a:pPr>
            <a:r>
              <a:rPr lang="en-US" sz="2800" dirty="0" smtClean="0">
                <a:ea typeface="ＭＳ Ｐゴシック" pitchFamily="34" charset="-128"/>
              </a:rPr>
              <a:t>Seek WG2 volunteers to lead aspects of the work plan</a:t>
            </a:r>
          </a:p>
          <a:p>
            <a:pPr marL="231775" indent="-231775" eaLnBrk="1" hangingPunct="1">
              <a:lnSpc>
                <a:spcPct val="90000"/>
              </a:lnSpc>
              <a:spcBef>
                <a:spcPts val="600"/>
              </a:spcBef>
            </a:pPr>
            <a:r>
              <a:rPr lang="en-US" sz="2800" dirty="0" smtClean="0">
                <a:ea typeface="ＭＳ Ｐゴシック" pitchFamily="34" charset="-128"/>
              </a:rPr>
              <a:t>Conduct bi-weekly conference calls for each sub-working group</a:t>
            </a:r>
          </a:p>
          <a:p>
            <a:pPr marL="231775" indent="-231775" eaLnBrk="1" hangingPunct="1">
              <a:lnSpc>
                <a:spcPct val="90000"/>
              </a:lnSpc>
              <a:spcBef>
                <a:spcPts val="600"/>
              </a:spcBef>
            </a:pPr>
            <a:r>
              <a:rPr lang="en-US" sz="2800" dirty="0" smtClean="0">
                <a:ea typeface="ＭＳ Ｐゴシック" pitchFamily="34" charset="-128"/>
              </a:rPr>
              <a:t>Provide periodic status updates to Steering Committee and Council</a:t>
            </a:r>
          </a:p>
          <a:p>
            <a:pPr marL="231775" indent="-231775" eaLnBrk="1" hangingPunct="1">
              <a:lnSpc>
                <a:spcPct val="90000"/>
              </a:lnSpc>
            </a:pPr>
            <a:endParaRPr lang="en-US" sz="3000" dirty="0" smtClean="0">
              <a:ea typeface="ＭＳ Ｐゴシック" pitchFamily="34" charset="-128"/>
            </a:endParaRPr>
          </a:p>
          <a:p>
            <a:pPr marL="231775" indent="-231775" eaLnBrk="1" hangingPunct="1">
              <a:lnSpc>
                <a:spcPct val="90000"/>
              </a:lnSpc>
              <a:buFont typeface="Arial" charset="0"/>
              <a:buNone/>
            </a:pPr>
            <a:endParaRPr lang="en-US" sz="3000" dirty="0" smtClean="0">
              <a:ea typeface="ＭＳ Ｐゴシック" pitchFamily="34" charset="-128"/>
            </a:endParaRPr>
          </a:p>
          <a:p>
            <a:pPr marL="0" indent="0" eaLnBrk="1" hangingPunct="1">
              <a:lnSpc>
                <a:spcPct val="90000"/>
              </a:lnSpc>
              <a:buFont typeface="Arial" charset="0"/>
              <a:buNone/>
            </a:pPr>
            <a:r>
              <a:rPr lang="en-US" sz="3000" dirty="0" smtClean="0">
                <a:ea typeface="ＭＳ Ｐゴシック" pitchFamily="34" charset="-128"/>
              </a:rPr>
              <a:t>				</a:t>
            </a:r>
          </a:p>
          <a:p>
            <a:pPr marL="0" indent="0" eaLnBrk="1" hangingPunct="1">
              <a:lnSpc>
                <a:spcPct val="90000"/>
              </a:lnSpc>
              <a:buFont typeface="Arial" charset="0"/>
              <a:buNone/>
            </a:pPr>
            <a:r>
              <a:rPr lang="en-US" sz="3000" dirty="0" smtClean="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On-screen Show (4:3)</PresentationFormat>
  <Paragraphs>109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Calibri</vt:lpstr>
      <vt:lpstr>Office Theme</vt:lpstr>
      <vt:lpstr>Working Group 2:  Emergency Alerting Platforms  Status Update </vt:lpstr>
      <vt:lpstr>WG2 Objectives</vt:lpstr>
      <vt:lpstr>WG2 Deliverables</vt:lpstr>
      <vt:lpstr>WG2 Members</vt:lpstr>
      <vt:lpstr>WG2 Members (Cont.)</vt:lpstr>
      <vt:lpstr>Background</vt:lpstr>
      <vt:lpstr>PowerPoint Presentation</vt:lpstr>
      <vt:lpstr>PowerPoint Presentation</vt:lpstr>
      <vt:lpstr>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2015-09-17T18:28:52Z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