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2"/>
  </p:notesMasterIdLst>
  <p:sldIdLst>
    <p:sldId id="264" r:id="rId2"/>
    <p:sldId id="274" r:id="rId3"/>
    <p:sldId id="282" r:id="rId4"/>
    <p:sldId id="283" r:id="rId5"/>
    <p:sldId id="285" r:id="rId6"/>
    <p:sldId id="286" r:id="rId7"/>
    <p:sldId id="284" r:id="rId8"/>
    <p:sldId id="278" r:id="rId9"/>
    <p:sldId id="273" r:id="rId10"/>
    <p:sldId id="280" r:id="rId11"/>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1082">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728" autoAdjust="0"/>
  </p:normalViewPr>
  <p:slideViewPr>
    <p:cSldViewPr snapToGrid="0" snapToObjects="1">
      <p:cViewPr>
        <p:scale>
          <a:sx n="90" d="100"/>
          <a:sy n="90" d="100"/>
        </p:scale>
        <p:origin x="-1110" y="-456"/>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6/15/2016</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smtClean="0"/>
          </a:p>
        </p:txBody>
      </p:sp>
    </p:spTree>
    <p:extLst>
      <p:ext uri="{BB962C8B-B14F-4D97-AF65-F5344CB8AC3E}">
        <p14:creationId xmlns="" xmlns:p14="http://schemas.microsoft.com/office/powerpoint/2010/main" val="28567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2</a:t>
            </a:fld>
            <a:endParaRPr lang="en-US" dirty="0" smtClean="0"/>
          </a:p>
        </p:txBody>
      </p:sp>
    </p:spTree>
    <p:extLst>
      <p:ext uri="{BB962C8B-B14F-4D97-AF65-F5344CB8AC3E}">
        <p14:creationId xmlns="" xmlns:p14="http://schemas.microsoft.com/office/powerpoint/2010/main" val="4079495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8</a:t>
            </a:fld>
            <a:endParaRPr lang="en-US" dirty="0" smtClean="0"/>
          </a:p>
        </p:txBody>
      </p:sp>
    </p:spTree>
    <p:extLst>
      <p:ext uri="{BB962C8B-B14F-4D97-AF65-F5344CB8AC3E}">
        <p14:creationId xmlns="" xmlns:p14="http://schemas.microsoft.com/office/powerpoint/2010/main" val="1739761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9</a:t>
            </a:fld>
            <a:endParaRPr lang="en-US" dirty="0" smtClean="0"/>
          </a:p>
        </p:txBody>
      </p:sp>
    </p:spTree>
    <p:extLst>
      <p:ext uri="{BB962C8B-B14F-4D97-AF65-F5344CB8AC3E}">
        <p14:creationId xmlns="" xmlns:p14="http://schemas.microsoft.com/office/powerpoint/2010/main" val="389573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6/15/2016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6/15/2016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6/15/2016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6/15/2016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6/15/2016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6/15/2016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6/15/2016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6/15/2016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6/15/2016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6/15/2016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6/15/2016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6/15/2016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01638" y="3089275"/>
            <a:ext cx="8443912" cy="1143000"/>
          </a:xfrm>
        </p:spPr>
        <p:txBody>
          <a:bodyPr/>
          <a:lstStyle/>
          <a:p>
            <a:pPr eaLnBrk="1" hangingPunct="1"/>
            <a:r>
              <a:rPr lang="en-US" sz="3600" b="1" dirty="0" smtClean="0">
                <a:ea typeface="ＭＳ Ｐゴシック" pitchFamily="34" charset="-128"/>
              </a:rPr>
              <a:t>Working Group 1: Evolving 911 Services</a:t>
            </a:r>
            <a:r>
              <a:rPr lang="en-US" sz="4000" b="1" dirty="0" smtClean="0">
                <a:ea typeface="ＭＳ Ｐゴシック" pitchFamily="34" charset="-128"/>
              </a:rPr>
              <a:t/>
            </a:r>
            <a:br>
              <a:rPr lang="en-US" sz="4000" b="1" dirty="0" smtClean="0">
                <a:ea typeface="ＭＳ Ｐゴシック" pitchFamily="34" charset="-128"/>
              </a:rPr>
            </a:br>
            <a:r>
              <a:rPr lang="en-US" sz="4000" b="1" dirty="0" smtClean="0">
                <a:ea typeface="ＭＳ Ｐゴシック" pitchFamily="34" charset="-128"/>
              </a:rPr>
              <a:t/>
            </a:r>
            <a:br>
              <a:rPr lang="en-US" sz="4000" b="1" dirty="0" smtClean="0">
                <a:ea typeface="ＭＳ Ｐゴシック" pitchFamily="34" charset="-128"/>
              </a:rPr>
            </a:br>
            <a:r>
              <a:rPr lang="en-US" sz="4000" b="1" dirty="0" smtClean="0">
                <a:ea typeface="ＭＳ Ｐゴシック" pitchFamily="34" charset="-128"/>
              </a:rPr>
              <a:t>Status Update</a:t>
            </a:r>
            <a:br>
              <a:rPr lang="en-US" sz="4000" b="1" dirty="0" smtClean="0">
                <a:ea typeface="ＭＳ Ｐゴシック" pitchFamily="34" charset="-128"/>
              </a:rPr>
            </a:br>
            <a:endParaRPr lang="en-US" sz="4000" b="1" dirty="0" smtClean="0">
              <a:ea typeface="ＭＳ Ｐゴシック" pitchFamily="34" charset="-128"/>
            </a:endParaRPr>
          </a:p>
        </p:txBody>
      </p:sp>
      <p:sp>
        <p:nvSpPr>
          <p:cNvPr id="2051" name="TextBox 5"/>
          <p:cNvSpPr txBox="1">
            <a:spLocks noChangeArrowheads="1"/>
          </p:cNvSpPr>
          <p:nvPr/>
        </p:nvSpPr>
        <p:spPr bwMode="auto">
          <a:xfrm>
            <a:off x="609600" y="4606925"/>
            <a:ext cx="7924800" cy="22467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3200" dirty="0" smtClean="0">
                <a:latin typeface="Calibri" pitchFamily="34" charset="0"/>
              </a:rPr>
              <a:t>June 22, 2016</a:t>
            </a:r>
            <a:endParaRPr lang="en-US" sz="3200" dirty="0">
              <a:latin typeface="Calibri" pitchFamily="34" charset="0"/>
            </a:endParaRP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smtClean="0">
                <a:latin typeface="Calibri" pitchFamily="34" charset="0"/>
              </a:rPr>
              <a:t>Jeff Cohen, Co-Chair (APCO International)	</a:t>
            </a:r>
          </a:p>
          <a:p>
            <a:pPr eaLnBrk="1" hangingPunct="1"/>
            <a:r>
              <a:rPr lang="en-US" dirty="0" smtClean="0">
                <a:latin typeface="Calibri" pitchFamily="34" charset="0"/>
              </a:rPr>
              <a:t>Susan Sherwood, Co-Chair (Verizon)</a:t>
            </a:r>
            <a:endParaRPr lang="en-US" dirty="0">
              <a:latin typeface="Calibri" pitchFamily="34" charset="0"/>
            </a:endParaRPr>
          </a:p>
          <a:p>
            <a:pPr eaLnBrk="1" hangingPunct="1"/>
            <a:endParaRPr lang="en-US" dirty="0">
              <a:latin typeface="Calibri" pitchFamily="34" charset="0"/>
            </a:endParaRP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WG1 Members</a:t>
            </a:r>
            <a:endParaRPr lang="en-US" dirty="0"/>
          </a:p>
        </p:txBody>
      </p:sp>
      <p:graphicFrame>
        <p:nvGraphicFramePr>
          <p:cNvPr id="5" name="Content Placeholder 4"/>
          <p:cNvGraphicFramePr>
            <a:graphicFrameLocks noGrp="1"/>
          </p:cNvGraphicFramePr>
          <p:nvPr>
            <p:ph idx="1"/>
          </p:nvPr>
        </p:nvGraphicFramePr>
        <p:xfrm>
          <a:off x="1619251" y="1600200"/>
          <a:ext cx="6153149" cy="3219450"/>
        </p:xfrm>
        <a:graphic>
          <a:graphicData uri="http://schemas.openxmlformats.org/drawingml/2006/table">
            <a:tbl>
              <a:tblPr firstRow="1" bandRow="1">
                <a:tableStyleId>{5C22544A-7EE6-4342-B048-85BDC9FD1C3A}</a:tableStyleId>
              </a:tblPr>
              <a:tblGrid>
                <a:gridCol w="1870258"/>
                <a:gridCol w="1935717"/>
                <a:gridCol w="2347174"/>
              </a:tblGrid>
              <a:tr h="370840">
                <a:tc>
                  <a:txBody>
                    <a:bodyPr/>
                    <a:lstStyle/>
                    <a:p>
                      <a:pPr algn="ctr"/>
                      <a:r>
                        <a:rPr lang="en-US" dirty="0" smtClean="0"/>
                        <a:t>Last Name</a:t>
                      </a:r>
                      <a:endParaRPr lang="en-US" dirty="0"/>
                    </a:p>
                  </a:txBody>
                  <a:tcPr/>
                </a:tc>
                <a:tc>
                  <a:txBody>
                    <a:bodyPr/>
                    <a:lstStyle/>
                    <a:p>
                      <a:pPr algn="ctr"/>
                      <a:r>
                        <a:rPr lang="en-US" dirty="0" smtClean="0"/>
                        <a:t>First Name</a:t>
                      </a:r>
                      <a:endParaRPr lang="en-US" dirty="0"/>
                    </a:p>
                  </a:txBody>
                  <a:tcPr/>
                </a:tc>
                <a:tc>
                  <a:txBody>
                    <a:bodyPr/>
                    <a:lstStyle/>
                    <a:p>
                      <a:pPr algn="ctr"/>
                      <a:r>
                        <a:rPr lang="en-US" dirty="0" smtClean="0"/>
                        <a:t>Organization</a:t>
                      </a:r>
                      <a:endParaRPr lang="en-US" dirty="0"/>
                    </a:p>
                  </a:txBody>
                  <a:tcPr/>
                </a:tc>
              </a:tr>
              <a:tr h="257810">
                <a:tc>
                  <a:txBody>
                    <a:bodyPr/>
                    <a:lstStyle/>
                    <a:p>
                      <a:pPr algn="l" fontAlgn="b"/>
                      <a:r>
                        <a:rPr lang="en-US" sz="1100" b="0" i="0" u="none" strike="noStrike" dirty="0">
                          <a:solidFill>
                            <a:srgbClr val="000000"/>
                          </a:solidFill>
                          <a:latin typeface="Calibri"/>
                        </a:rPr>
                        <a:t>Aryana</a:t>
                      </a:r>
                    </a:p>
                  </a:txBody>
                  <a:tcPr marL="9525" marR="9525" marT="9525" marB="0" anchor="ctr"/>
                </a:tc>
                <a:tc>
                  <a:txBody>
                    <a:bodyPr/>
                    <a:lstStyle/>
                    <a:p>
                      <a:pPr algn="l" fontAlgn="b"/>
                      <a:r>
                        <a:rPr lang="en-US" sz="1100" b="0" i="0" u="none" strike="noStrike" dirty="0">
                          <a:solidFill>
                            <a:srgbClr val="000000"/>
                          </a:solidFill>
                          <a:latin typeface="Calibri"/>
                        </a:rPr>
                        <a:t>Firdaus</a:t>
                      </a:r>
                    </a:p>
                  </a:txBody>
                  <a:tcPr marL="9525" marR="9525" marT="9525" marB="0" anchor="ctr"/>
                </a:tc>
                <a:tc>
                  <a:txBody>
                    <a:bodyPr/>
                    <a:lstStyle/>
                    <a:p>
                      <a:pPr algn="l" fontAlgn="b"/>
                      <a:r>
                        <a:rPr lang="en-US" sz="1100" b="0" i="0" u="none" strike="noStrike">
                          <a:solidFill>
                            <a:srgbClr val="000000"/>
                          </a:solidFill>
                          <a:latin typeface="Calibri"/>
                        </a:rPr>
                        <a:t>CentryLink</a:t>
                      </a:r>
                    </a:p>
                  </a:txBody>
                  <a:tcPr marL="9525" marR="9525" marT="9525" marB="0" anchor="ctr"/>
                </a:tc>
              </a:tr>
              <a:tr h="295275">
                <a:tc>
                  <a:txBody>
                    <a:bodyPr/>
                    <a:lstStyle/>
                    <a:p>
                      <a:pPr algn="l" fontAlgn="b"/>
                      <a:r>
                        <a:rPr lang="en-US" sz="1100" b="0" i="0" u="none" strike="noStrike">
                          <a:solidFill>
                            <a:srgbClr val="000000"/>
                          </a:solidFill>
                          <a:latin typeface="Calibri"/>
                        </a:rPr>
                        <a:t>Green</a:t>
                      </a:r>
                    </a:p>
                  </a:txBody>
                  <a:tcPr marL="9525" marR="9525" marT="9525" marB="0" anchor="ctr"/>
                </a:tc>
                <a:tc>
                  <a:txBody>
                    <a:bodyPr/>
                    <a:lstStyle/>
                    <a:p>
                      <a:pPr algn="l" fontAlgn="b"/>
                      <a:r>
                        <a:rPr lang="en-US" sz="1100" b="0" i="0" u="none" strike="noStrike" dirty="0">
                          <a:solidFill>
                            <a:srgbClr val="000000"/>
                          </a:solidFill>
                          <a:latin typeface="Calibri"/>
                        </a:rPr>
                        <a:t>Jeanna</a:t>
                      </a:r>
                    </a:p>
                  </a:txBody>
                  <a:tcPr marL="9525" marR="9525" marT="9525" marB="0" anchor="ctr"/>
                </a:tc>
                <a:tc>
                  <a:txBody>
                    <a:bodyPr/>
                    <a:lstStyle/>
                    <a:p>
                      <a:pPr algn="l" fontAlgn="b"/>
                      <a:r>
                        <a:rPr lang="en-US" sz="1100" b="0" i="0" u="none" strike="noStrike" dirty="0">
                          <a:solidFill>
                            <a:srgbClr val="000000"/>
                          </a:solidFill>
                          <a:latin typeface="Calibri"/>
                        </a:rPr>
                        <a:t>Sprint</a:t>
                      </a:r>
                    </a:p>
                  </a:txBody>
                  <a:tcPr marL="9525" marR="9525" marT="9525" marB="0" anchor="ctr"/>
                </a:tc>
              </a:tr>
              <a:tr h="285750">
                <a:tc>
                  <a:txBody>
                    <a:bodyPr/>
                    <a:lstStyle/>
                    <a:p>
                      <a:pPr algn="l" fontAlgn="b"/>
                      <a:r>
                        <a:rPr lang="en-US" sz="1100" b="0" i="0" u="none" strike="noStrike">
                          <a:solidFill>
                            <a:srgbClr val="000000"/>
                          </a:solidFill>
                          <a:latin typeface="Calibri"/>
                        </a:rPr>
                        <a:t>Musgrove</a:t>
                      </a:r>
                    </a:p>
                  </a:txBody>
                  <a:tcPr marL="9525" marR="9525" marT="9525" marB="0" anchor="ctr"/>
                </a:tc>
                <a:tc>
                  <a:txBody>
                    <a:bodyPr/>
                    <a:lstStyle/>
                    <a:p>
                      <a:pPr algn="l" fontAlgn="b"/>
                      <a:r>
                        <a:rPr lang="en-US" sz="1100" b="0" i="0" u="none" strike="noStrike">
                          <a:solidFill>
                            <a:srgbClr val="000000"/>
                          </a:solidFill>
                          <a:latin typeface="Calibri"/>
                        </a:rPr>
                        <a:t>Peter</a:t>
                      </a:r>
                    </a:p>
                  </a:txBody>
                  <a:tcPr marL="9525" marR="9525" marT="9525" marB="0" anchor="ctr"/>
                </a:tc>
                <a:tc>
                  <a:txBody>
                    <a:bodyPr/>
                    <a:lstStyle/>
                    <a:p>
                      <a:pPr algn="l" fontAlgn="b"/>
                      <a:r>
                        <a:rPr lang="en-US" sz="1100" b="0" i="0" u="none" strike="noStrike" dirty="0">
                          <a:solidFill>
                            <a:srgbClr val="000000"/>
                          </a:solidFill>
                          <a:latin typeface="Calibri"/>
                        </a:rPr>
                        <a:t>(AT&amp;T) ATIS</a:t>
                      </a:r>
                    </a:p>
                  </a:txBody>
                  <a:tcPr marL="9525" marR="9525" marT="9525" marB="0" anchor="ctr"/>
                </a:tc>
              </a:tr>
              <a:tr h="285750">
                <a:tc>
                  <a:txBody>
                    <a:bodyPr/>
                    <a:lstStyle/>
                    <a:p>
                      <a:pPr algn="l" fontAlgn="b"/>
                      <a:r>
                        <a:rPr lang="en-US" sz="1100" b="0" i="0" u="none" strike="noStrike">
                          <a:solidFill>
                            <a:srgbClr val="000000"/>
                          </a:solidFill>
                          <a:latin typeface="Calibri"/>
                        </a:rPr>
                        <a:t>Fuller</a:t>
                      </a:r>
                    </a:p>
                  </a:txBody>
                  <a:tcPr marL="9525" marR="9525" marT="9525" marB="0" anchor="ctr"/>
                </a:tc>
                <a:tc>
                  <a:txBody>
                    <a:bodyPr/>
                    <a:lstStyle/>
                    <a:p>
                      <a:pPr algn="l" fontAlgn="b"/>
                      <a:r>
                        <a:rPr lang="en-US" sz="1100" b="0" i="0" u="none" strike="noStrike">
                          <a:solidFill>
                            <a:srgbClr val="000000"/>
                          </a:solidFill>
                          <a:latin typeface="Calibri"/>
                        </a:rPr>
                        <a:t>Alicia</a:t>
                      </a:r>
                    </a:p>
                  </a:txBody>
                  <a:tcPr marL="9525" marR="9525" marT="9525" marB="0" anchor="ctr"/>
                </a:tc>
                <a:tc>
                  <a:txBody>
                    <a:bodyPr/>
                    <a:lstStyle/>
                    <a:p>
                      <a:pPr algn="l" fontAlgn="b"/>
                      <a:r>
                        <a:rPr lang="en-US" sz="1100" b="0" i="0" u="none" strike="noStrike" dirty="0">
                          <a:solidFill>
                            <a:srgbClr val="000000"/>
                          </a:solidFill>
                          <a:latin typeface="Calibri"/>
                        </a:rPr>
                        <a:t>California Governor’s Office of Emergency Services</a:t>
                      </a:r>
                    </a:p>
                  </a:txBody>
                  <a:tcPr marL="9525" marR="9525" marT="9525" marB="0" anchor="ctr"/>
                </a:tc>
              </a:tr>
              <a:tr h="302895">
                <a:tc>
                  <a:txBody>
                    <a:bodyPr/>
                    <a:lstStyle/>
                    <a:p>
                      <a:pPr algn="l" fontAlgn="b"/>
                      <a:r>
                        <a:rPr lang="en-US" sz="1100" b="0" i="0" u="none" strike="noStrike">
                          <a:solidFill>
                            <a:srgbClr val="000000"/>
                          </a:solidFill>
                          <a:latin typeface="Calibri"/>
                        </a:rPr>
                        <a:t>Bischoff</a:t>
                      </a:r>
                    </a:p>
                  </a:txBody>
                  <a:tcPr marL="9525" marR="9525" marT="9525" marB="0" anchor="ctr"/>
                </a:tc>
                <a:tc>
                  <a:txBody>
                    <a:bodyPr/>
                    <a:lstStyle/>
                    <a:p>
                      <a:pPr algn="l" fontAlgn="b"/>
                      <a:r>
                        <a:rPr lang="en-US" sz="1100" b="0" i="0" u="none" strike="noStrike">
                          <a:solidFill>
                            <a:srgbClr val="000000"/>
                          </a:solidFill>
                          <a:latin typeface="Calibri"/>
                        </a:rPr>
                        <a:t>Brent</a:t>
                      </a:r>
                    </a:p>
                  </a:txBody>
                  <a:tcPr marL="9525" marR="9525" marT="9525" marB="0" anchor="ctr"/>
                </a:tc>
                <a:tc>
                  <a:txBody>
                    <a:bodyPr/>
                    <a:lstStyle/>
                    <a:p>
                      <a:pPr algn="l" fontAlgn="b"/>
                      <a:r>
                        <a:rPr lang="en-US" sz="1100" b="0" i="0" u="none" strike="noStrike" dirty="0">
                          <a:solidFill>
                            <a:srgbClr val="000000"/>
                          </a:solidFill>
                          <a:latin typeface="Calibri"/>
                        </a:rPr>
                        <a:t>Cox Communications</a:t>
                      </a:r>
                    </a:p>
                  </a:txBody>
                  <a:tcPr marL="9525" marR="9525" marT="9525" marB="0" anchor="ctr"/>
                </a:tc>
              </a:tr>
              <a:tr h="295275">
                <a:tc>
                  <a:txBody>
                    <a:bodyPr/>
                    <a:lstStyle/>
                    <a:p>
                      <a:pPr algn="l" fontAlgn="b"/>
                      <a:r>
                        <a:rPr lang="en-US" sz="1100" b="0" i="0" u="none" strike="noStrike">
                          <a:solidFill>
                            <a:srgbClr val="000000"/>
                          </a:solidFill>
                          <a:latin typeface="Calibri"/>
                        </a:rPr>
                        <a:t>Savage</a:t>
                      </a:r>
                    </a:p>
                  </a:txBody>
                  <a:tcPr marL="9525" marR="9525" marT="9525" marB="0" anchor="ctr"/>
                </a:tc>
                <a:tc>
                  <a:txBody>
                    <a:bodyPr/>
                    <a:lstStyle/>
                    <a:p>
                      <a:pPr algn="l" fontAlgn="b"/>
                      <a:r>
                        <a:rPr lang="en-US" sz="1100" b="0" i="0" u="none" strike="noStrike">
                          <a:solidFill>
                            <a:srgbClr val="000000"/>
                          </a:solidFill>
                          <a:latin typeface="Calibri"/>
                        </a:rPr>
                        <a:t>Andre</a:t>
                      </a:r>
                    </a:p>
                  </a:txBody>
                  <a:tcPr marL="9525" marR="9525" marT="9525" marB="0" anchor="ctr"/>
                </a:tc>
                <a:tc>
                  <a:txBody>
                    <a:bodyPr/>
                    <a:lstStyle/>
                    <a:p>
                      <a:pPr algn="l" fontAlgn="b"/>
                      <a:r>
                        <a:rPr lang="en-US" sz="1100" b="0" i="0" u="none" strike="noStrike" dirty="0">
                          <a:solidFill>
                            <a:srgbClr val="000000"/>
                          </a:solidFill>
                          <a:latin typeface="Calibri"/>
                        </a:rPr>
                        <a:t>Cox Communications</a:t>
                      </a:r>
                    </a:p>
                  </a:txBody>
                  <a:tcPr marL="9525" marR="9525" marT="9525" marB="0" anchor="ctr"/>
                </a:tc>
              </a:tr>
              <a:tr h="266700">
                <a:tc>
                  <a:txBody>
                    <a:bodyPr/>
                    <a:lstStyle/>
                    <a:p>
                      <a:pPr algn="l" fontAlgn="b"/>
                      <a:r>
                        <a:rPr lang="en-US" sz="1100" b="0" i="0" u="none" strike="noStrike" dirty="0">
                          <a:solidFill>
                            <a:srgbClr val="000000"/>
                          </a:solidFill>
                          <a:latin typeface="Calibri"/>
                        </a:rPr>
                        <a:t>Mace</a:t>
                      </a:r>
                    </a:p>
                  </a:txBody>
                  <a:tcPr marL="9525" marR="9525" marT="9525" marB="0" anchor="ctr"/>
                </a:tc>
                <a:tc>
                  <a:txBody>
                    <a:bodyPr/>
                    <a:lstStyle/>
                    <a:p>
                      <a:pPr algn="l" fontAlgn="b"/>
                      <a:r>
                        <a:rPr lang="en-US" sz="1100" b="0" i="0" u="none" strike="noStrike">
                          <a:solidFill>
                            <a:srgbClr val="000000"/>
                          </a:solidFill>
                          <a:latin typeface="Calibri"/>
                        </a:rPr>
                        <a:t>Steve</a:t>
                      </a:r>
                    </a:p>
                  </a:txBody>
                  <a:tcPr marL="9525" marR="9525" marT="9525" marB="0" anchor="ctr"/>
                </a:tc>
                <a:tc>
                  <a:txBody>
                    <a:bodyPr/>
                    <a:lstStyle/>
                    <a:p>
                      <a:pPr algn="l" fontAlgn="b"/>
                      <a:r>
                        <a:rPr lang="en-US" sz="1100" b="0" i="0" u="none" strike="noStrike" dirty="0">
                          <a:solidFill>
                            <a:srgbClr val="000000"/>
                          </a:solidFill>
                          <a:latin typeface="Calibri"/>
                        </a:rPr>
                        <a:t>NCTA</a:t>
                      </a:r>
                    </a:p>
                  </a:txBody>
                  <a:tcPr marL="9525" marR="9525" marT="9525" marB="0" anchor="ctr"/>
                </a:tc>
              </a:tr>
              <a:tr h="266700">
                <a:tc>
                  <a:txBody>
                    <a:bodyPr/>
                    <a:lstStyle/>
                    <a:p>
                      <a:pPr algn="l" fontAlgn="b"/>
                      <a:r>
                        <a:rPr lang="en-US" sz="1100" b="0" i="0" u="none" strike="noStrike" dirty="0">
                          <a:solidFill>
                            <a:srgbClr val="000000"/>
                          </a:solidFill>
                          <a:latin typeface="Calibri"/>
                        </a:rPr>
                        <a:t>Hixson</a:t>
                      </a:r>
                    </a:p>
                  </a:txBody>
                  <a:tcPr marL="9525" marR="9525" marT="9525" marB="0" anchor="b"/>
                </a:tc>
                <a:tc>
                  <a:txBody>
                    <a:bodyPr/>
                    <a:lstStyle/>
                    <a:p>
                      <a:pPr algn="l" fontAlgn="b"/>
                      <a:r>
                        <a:rPr lang="en-US" sz="1100" b="0" i="0" u="none" strike="noStrike">
                          <a:solidFill>
                            <a:srgbClr val="000000"/>
                          </a:solidFill>
                          <a:latin typeface="Calibri"/>
                        </a:rPr>
                        <a:t>Roger</a:t>
                      </a:r>
                    </a:p>
                  </a:txBody>
                  <a:tcPr marL="9525" marR="9525" marT="9525" marB="0" anchor="b"/>
                </a:tc>
                <a:tc>
                  <a:txBody>
                    <a:bodyPr/>
                    <a:lstStyle/>
                    <a:p>
                      <a:pPr algn="l" fontAlgn="b"/>
                      <a:r>
                        <a:rPr lang="en-US" sz="1100" b="0" i="0" u="none" strike="noStrike">
                          <a:solidFill>
                            <a:srgbClr val="000000"/>
                          </a:solidFill>
                          <a:latin typeface="Calibri"/>
                        </a:rPr>
                        <a:t>NENA</a:t>
                      </a:r>
                    </a:p>
                  </a:txBody>
                  <a:tcPr marL="9525" marR="9525" marT="9525" marB="0" anchor="b"/>
                </a:tc>
              </a:tr>
              <a:tr h="266700">
                <a:tc>
                  <a:txBody>
                    <a:bodyPr/>
                    <a:lstStyle/>
                    <a:p>
                      <a:pPr algn="l" fontAlgn="b"/>
                      <a:r>
                        <a:rPr lang="en-US" sz="1100" b="0" i="0" u="none" strike="noStrike" dirty="0">
                          <a:solidFill>
                            <a:srgbClr val="000000"/>
                          </a:solidFill>
                          <a:latin typeface="Calibri"/>
                        </a:rPr>
                        <a:t>Schumacher</a:t>
                      </a:r>
                    </a:p>
                  </a:txBody>
                  <a:tcPr marL="9525" marR="9525" marT="9525" marB="0" anchor="b"/>
                </a:tc>
                <a:tc>
                  <a:txBody>
                    <a:bodyPr/>
                    <a:lstStyle/>
                    <a:p>
                      <a:pPr algn="l" fontAlgn="b"/>
                      <a:r>
                        <a:rPr lang="en-US" sz="1100" b="0" i="0" u="none" strike="noStrike">
                          <a:solidFill>
                            <a:srgbClr val="000000"/>
                          </a:solidFill>
                          <a:latin typeface="Calibri"/>
                        </a:rPr>
                        <a:t>Greg</a:t>
                      </a:r>
                    </a:p>
                  </a:txBody>
                  <a:tcPr marL="9525" marR="9525" marT="9525" marB="0" anchor="b"/>
                </a:tc>
                <a:tc>
                  <a:txBody>
                    <a:bodyPr/>
                    <a:lstStyle/>
                    <a:p>
                      <a:pPr algn="l" fontAlgn="b"/>
                      <a:r>
                        <a:rPr lang="en-US" sz="1100" b="0" i="0" u="none" strike="noStrike" dirty="0">
                          <a:solidFill>
                            <a:srgbClr val="000000"/>
                          </a:solidFill>
                          <a:latin typeface="Calibri"/>
                        </a:rPr>
                        <a:t>Sprint</a:t>
                      </a:r>
                    </a:p>
                  </a:txBody>
                  <a:tcPr marL="9525" marR="9525" marT="9525" marB="0" anchor="b"/>
                </a:tc>
              </a:tr>
              <a:tr h="266700">
                <a:tc>
                  <a:txBody>
                    <a:bodyPr/>
                    <a:lstStyle/>
                    <a:p>
                      <a:pPr algn="l" fontAlgn="b"/>
                      <a:r>
                        <a:rPr lang="en-US" sz="1100" b="0" i="0" u="none" strike="noStrike" dirty="0" smtClean="0">
                          <a:solidFill>
                            <a:srgbClr val="000000"/>
                          </a:solidFill>
                          <a:latin typeface="Calibri"/>
                        </a:rPr>
                        <a:t>White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Fred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err="1" smtClean="0">
                          <a:solidFill>
                            <a:srgbClr val="000000"/>
                          </a:solidFill>
                          <a:latin typeface="Calibri"/>
                        </a:rPr>
                        <a:t>LaaSer</a:t>
                      </a:r>
                      <a:r>
                        <a:rPr lang="en-US" sz="1100" b="0" i="0" u="none" strike="noStrike" dirty="0" smtClean="0">
                          <a:solidFill>
                            <a:srgbClr val="000000"/>
                          </a:solidFill>
                          <a:latin typeface="Calibri"/>
                        </a:rPr>
                        <a:t> Critical Communications</a:t>
                      </a:r>
                      <a:endParaRPr lang="en-US" sz="1100" b="0" i="0" u="none" strike="noStrike" dirty="0">
                        <a:solidFill>
                          <a:srgbClr val="000000"/>
                        </a:solidFill>
                        <a:latin typeface="Calibri"/>
                      </a:endParaRP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10</a:t>
            </a:fld>
            <a:endParaRPr lang="en-US" dirty="0"/>
          </a:p>
        </p:txBody>
      </p:sp>
      <p:pic>
        <p:nvPicPr>
          <p:cNvPr id="6"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2</a:t>
            </a:fld>
            <a:endParaRPr lang="en-US" dirty="0" smtClean="0">
              <a:solidFill>
                <a:srgbClr val="898989"/>
              </a:solidFill>
              <a:latin typeface="Calibri" pitchFamily="34" charset="0"/>
            </a:endParaRPr>
          </a:p>
        </p:txBody>
      </p:sp>
      <p:sp>
        <p:nvSpPr>
          <p:cNvPr id="19459" name="Content Placeholder 2"/>
          <p:cNvSpPr>
            <a:spLocks noGrp="1"/>
          </p:cNvSpPr>
          <p:nvPr>
            <p:ph idx="4294967295"/>
          </p:nvPr>
        </p:nvSpPr>
        <p:spPr>
          <a:xfrm>
            <a:off x="457200" y="1362076"/>
            <a:ext cx="8229600" cy="4852988"/>
          </a:xfrm>
        </p:spPr>
        <p:txBody>
          <a:bodyPr/>
          <a:lstStyle/>
          <a:p>
            <a:pPr marL="231775" indent="-231775" eaLnBrk="1" hangingPunct="1">
              <a:lnSpc>
                <a:spcPct val="90000"/>
              </a:lnSpc>
              <a:spcBef>
                <a:spcPts val="0"/>
              </a:spcBef>
              <a:spcAft>
                <a:spcPts val="600"/>
              </a:spcAft>
            </a:pPr>
            <a:endParaRPr lang="en-US" sz="2800" dirty="0" smtClean="0">
              <a:ea typeface="ＭＳ Ｐゴシック" pitchFamily="34" charset="-128"/>
            </a:endParaRPr>
          </a:p>
          <a:p>
            <a:pPr marL="231775" indent="-231775" eaLnBrk="1" hangingPunct="1">
              <a:lnSpc>
                <a:spcPct val="90000"/>
              </a:lnSpc>
              <a:spcBef>
                <a:spcPts val="0"/>
              </a:spcBef>
              <a:spcAft>
                <a:spcPts val="600"/>
              </a:spcAft>
            </a:pPr>
            <a:r>
              <a:rPr lang="en-US" sz="2800" dirty="0" smtClean="0">
                <a:ea typeface="ＭＳ Ｐゴシック" pitchFamily="34" charset="-128"/>
              </a:rPr>
              <a:t>WG1 is holding bi-weekly meetings on Wednesdays to complete the Task 2 Report &amp; Recommendations.</a:t>
            </a:r>
          </a:p>
          <a:p>
            <a:pPr marL="631825" lvl="1" indent="-231775" eaLnBrk="1" hangingPunct="1">
              <a:lnSpc>
                <a:spcPct val="90000"/>
              </a:lnSpc>
              <a:spcBef>
                <a:spcPts val="0"/>
              </a:spcBef>
              <a:spcAft>
                <a:spcPts val="600"/>
              </a:spcAft>
            </a:pPr>
            <a:r>
              <a:rPr lang="en-US" sz="2600" dirty="0" smtClean="0">
                <a:ea typeface="ＭＳ Ｐゴシック" pitchFamily="34" charset="-128"/>
              </a:rPr>
              <a:t>Work on Task 2 started March 11</a:t>
            </a:r>
            <a:r>
              <a:rPr lang="en-US" sz="2600" baseline="30000" dirty="0" smtClean="0">
                <a:ea typeface="ＭＳ Ｐゴシック" pitchFamily="34" charset="-128"/>
              </a:rPr>
              <a:t>th</a:t>
            </a:r>
            <a:r>
              <a:rPr lang="en-US" sz="2600" dirty="0" smtClean="0">
                <a:ea typeface="ＭＳ Ｐゴシック" pitchFamily="34" charset="-128"/>
              </a:rPr>
              <a:t>.</a:t>
            </a:r>
          </a:p>
          <a:p>
            <a:pPr marL="231775" indent="-231775" eaLnBrk="1" hangingPunct="1">
              <a:lnSpc>
                <a:spcPct val="90000"/>
              </a:lnSpc>
              <a:spcBef>
                <a:spcPts val="0"/>
              </a:spcBef>
              <a:spcAft>
                <a:spcPts val="600"/>
              </a:spcAft>
            </a:pPr>
            <a:r>
              <a:rPr lang="en-US" sz="2800" dirty="0" smtClean="0">
                <a:ea typeface="ＭＳ Ｐゴシック" pitchFamily="34" charset="-128"/>
              </a:rPr>
              <a:t>WG1 refined the scope of the Task 2 deliverables after considerable group discussion and clarifications received from our FCC advisors.</a:t>
            </a:r>
          </a:p>
          <a:p>
            <a:pPr marL="231775" indent="-231775" eaLnBrk="1" hangingPunct="1">
              <a:lnSpc>
                <a:spcPct val="90000"/>
              </a:lnSpc>
              <a:spcBef>
                <a:spcPts val="0"/>
              </a:spcBef>
              <a:spcAft>
                <a:spcPts val="600"/>
              </a:spcAft>
            </a:pPr>
            <a:r>
              <a:rPr lang="en-US" sz="2800" dirty="0" smtClean="0"/>
              <a:t>Deliverable:  Report with Guidelines and Recommendations, September 14, 2016.</a:t>
            </a:r>
          </a:p>
          <a:p>
            <a:pPr marL="231775" indent="-231775" eaLnBrk="1" hangingPunct="1">
              <a:lnSpc>
                <a:spcPct val="90000"/>
              </a:lnSpc>
              <a:spcBef>
                <a:spcPts val="0"/>
              </a:spcBef>
              <a:spcAft>
                <a:spcPts val="600"/>
              </a:spcAft>
            </a:pPr>
            <a:endParaRPr lang="en-US" sz="3000" dirty="0" smtClean="0">
              <a:ea typeface="ＭＳ Ｐゴシック" pitchFamily="34" charset="-128"/>
            </a:endParaRPr>
          </a:p>
          <a:p>
            <a:pPr marL="231775" indent="-231775" eaLnBrk="1" hangingPunct="1">
              <a:lnSpc>
                <a:spcPct val="90000"/>
              </a:lnSpc>
              <a:spcBef>
                <a:spcPts val="0"/>
              </a:spcBef>
              <a:spcAft>
                <a:spcPts val="600"/>
              </a:spcAft>
            </a:pPr>
            <a:endParaRPr lang="en-US" sz="3000" dirty="0" smtClean="0">
              <a:ea typeface="ＭＳ Ｐゴシック" pitchFamily="34" charset="-128"/>
            </a:endParaRPr>
          </a:p>
          <a:p>
            <a:pPr marL="631825" lvl="1" indent="-231775" eaLnBrk="1" hangingPunct="1">
              <a:lnSpc>
                <a:spcPct val="90000"/>
              </a:lnSpc>
              <a:spcBef>
                <a:spcPts val="0"/>
              </a:spcBef>
              <a:spcAft>
                <a:spcPts val="600"/>
              </a:spcAft>
            </a:pPr>
            <a:endParaRPr lang="en-US" sz="1800" dirty="0" smtClean="0">
              <a:ea typeface="ＭＳ Ｐゴシック" pitchFamily="34" charset="-128"/>
            </a:endParaRPr>
          </a:p>
          <a:p>
            <a:pPr marL="0" indent="0" eaLnBrk="1" hangingPunct="1">
              <a:lnSpc>
                <a:spcPct val="90000"/>
              </a:lnSpc>
              <a:buFont typeface="Arial" charset="0"/>
              <a:buNone/>
            </a:pPr>
            <a:endParaRPr lang="en-US" sz="2200" dirty="0" smtClean="0">
              <a:ea typeface="ＭＳ Ｐゴシック" pitchFamily="34" charset="-128"/>
            </a:endParaRPr>
          </a:p>
          <a:p>
            <a:pPr marL="0" indent="0" eaLnBrk="1" hangingPunct="1">
              <a:lnSpc>
                <a:spcPct val="90000"/>
              </a:lnSpc>
              <a:buFont typeface="Arial" charset="0"/>
              <a:buNone/>
            </a:pPr>
            <a:r>
              <a:rPr lang="en-US" sz="3000" dirty="0" smtClean="0">
                <a:ea typeface="ＭＳ Ｐゴシック" pitchFamily="34" charset="-128"/>
              </a:rPr>
              <a:t>				</a:t>
            </a:r>
          </a:p>
          <a:p>
            <a:pPr marL="0" indent="0" eaLnBrk="1" hangingPunct="1">
              <a:lnSpc>
                <a:spcPct val="90000"/>
              </a:lnSpc>
              <a:buFont typeface="Arial" charset="0"/>
              <a:buNone/>
            </a:pPr>
            <a:r>
              <a:rPr lang="en-US" sz="3000" dirty="0" smtClean="0">
                <a:ea typeface="ＭＳ Ｐゴシック" pitchFamily="34" charset="-128"/>
              </a:rPr>
              <a:t>				</a:t>
            </a:r>
          </a:p>
        </p:txBody>
      </p:sp>
      <p:sp>
        <p:nvSpPr>
          <p:cNvPr id="7172" name="Title 1"/>
          <p:cNvSpPr>
            <a:spLocks/>
          </p:cNvSpPr>
          <p:nvPr/>
        </p:nvSpPr>
        <p:spPr bwMode="auto">
          <a:xfrm>
            <a:off x="609600" y="427038"/>
            <a:ext cx="8229600" cy="935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sz="4400" dirty="0" smtClean="0">
                <a:latin typeface="Calibri" pitchFamily="34" charset="0"/>
              </a:rPr>
              <a:t>WG1 </a:t>
            </a:r>
            <a:r>
              <a:rPr lang="en-US" sz="4400" dirty="0">
                <a:latin typeface="Calibri" pitchFamily="34" charset="0"/>
              </a:rPr>
              <a:t>Status</a:t>
            </a:r>
            <a:endParaRPr lang="en-US" sz="2000"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WG1 Task 2 Deliverables</a:t>
            </a:r>
            <a:endParaRPr lang="en-US" dirty="0"/>
          </a:p>
        </p:txBody>
      </p:sp>
      <p:sp>
        <p:nvSpPr>
          <p:cNvPr id="3" name="Content Placeholder 2"/>
          <p:cNvSpPr>
            <a:spLocks noGrp="1"/>
          </p:cNvSpPr>
          <p:nvPr>
            <p:ph idx="1"/>
          </p:nvPr>
        </p:nvSpPr>
        <p:spPr/>
        <p:txBody>
          <a:bodyPr/>
          <a:lstStyle/>
          <a:p>
            <a:pPr>
              <a:buNone/>
            </a:pPr>
            <a:r>
              <a:rPr lang="en-US" sz="2000" u="sng" dirty="0" smtClean="0"/>
              <a:t>Task 2 Deliverables (clarified)</a:t>
            </a:r>
            <a:r>
              <a:rPr lang="en-US" sz="2000" dirty="0" smtClean="0"/>
              <a:t>:</a:t>
            </a:r>
          </a:p>
          <a:p>
            <a:pPr lvl="0">
              <a:buFont typeface="Wingdings" pitchFamily="2" charset="2"/>
              <a:buChar char="Ø"/>
            </a:pPr>
            <a:r>
              <a:rPr lang="en-US" sz="1800" dirty="0" smtClean="0"/>
              <a:t>Study and make recommendations on the architectural, technical, operational standards, and security requirements (including cyber) of location based routing that uses longitude and latitude information or other location identification methods (when available) to determine routing to the appropriate PSAP for voice 911 calls from wireless devices that include CMRS, IP-Based (</a:t>
            </a:r>
            <a:r>
              <a:rPr lang="en-US" sz="1800" dirty="0" err="1" smtClean="0"/>
              <a:t>VoLTE</a:t>
            </a:r>
            <a:r>
              <a:rPr lang="en-US" sz="1800" dirty="0" smtClean="0"/>
              <a:t>, </a:t>
            </a:r>
            <a:r>
              <a:rPr lang="en-US" sz="1800" dirty="0" err="1" smtClean="0"/>
              <a:t>WiFi</a:t>
            </a:r>
            <a:r>
              <a:rPr lang="en-US" sz="1800" dirty="0" smtClean="0"/>
              <a:t>), and Over-The-Top (OTT) 911 applications.</a:t>
            </a:r>
          </a:p>
          <a:p>
            <a:pPr lvl="1"/>
            <a:r>
              <a:rPr lang="en-US" sz="1800" dirty="0" smtClean="0"/>
              <a:t>Different routing delivery options for LBR methods:</a:t>
            </a:r>
          </a:p>
          <a:p>
            <a:pPr lvl="2"/>
            <a:r>
              <a:rPr lang="en-US" sz="1800" dirty="0" smtClean="0"/>
              <a:t>CMRS delivery option</a:t>
            </a:r>
          </a:p>
          <a:p>
            <a:pPr lvl="2"/>
            <a:r>
              <a:rPr lang="en-US" sz="1800" dirty="0" smtClean="0"/>
              <a:t>VPC delivery option (different routing table)</a:t>
            </a:r>
          </a:p>
          <a:p>
            <a:pPr lvl="2"/>
            <a:r>
              <a:rPr lang="en-US" sz="1800" dirty="0" smtClean="0"/>
              <a:t>External option going direct to PSAP</a:t>
            </a:r>
          </a:p>
          <a:p>
            <a:endParaRPr lang="en-US"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3</a:t>
            </a:fld>
            <a:endParaRPr lang="en-US" dirty="0"/>
          </a:p>
        </p:txBody>
      </p:sp>
      <p:pic>
        <p:nvPicPr>
          <p:cNvPr id="5"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WG1 Task 2 Deliverables</a:t>
            </a:r>
            <a:endParaRPr lang="en-US" dirty="0"/>
          </a:p>
        </p:txBody>
      </p:sp>
      <p:sp>
        <p:nvSpPr>
          <p:cNvPr id="3" name="Content Placeholder 2"/>
          <p:cNvSpPr>
            <a:spLocks noGrp="1"/>
          </p:cNvSpPr>
          <p:nvPr>
            <p:ph idx="1"/>
          </p:nvPr>
        </p:nvSpPr>
        <p:spPr>
          <a:xfrm>
            <a:off x="457200" y="1417639"/>
            <a:ext cx="8229600" cy="4938712"/>
          </a:xfrm>
        </p:spPr>
        <p:txBody>
          <a:bodyPr/>
          <a:lstStyle/>
          <a:p>
            <a:pPr>
              <a:buNone/>
            </a:pPr>
            <a:r>
              <a:rPr lang="en-US" sz="1800" u="sng" dirty="0" smtClean="0"/>
              <a:t>Task 2 Deliverables – </a:t>
            </a:r>
            <a:r>
              <a:rPr lang="en-US" sz="1800" u="sng" dirty="0" err="1" smtClean="0"/>
              <a:t>con’t</a:t>
            </a:r>
            <a:r>
              <a:rPr lang="en-US" sz="1800" u="sng" dirty="0" smtClean="0"/>
              <a:t>:</a:t>
            </a:r>
            <a:endParaRPr lang="en-US" sz="1800" dirty="0" smtClean="0"/>
          </a:p>
          <a:p>
            <a:pPr lvl="0">
              <a:buFont typeface="Wingdings" pitchFamily="2" charset="2"/>
              <a:buChar char="Ø"/>
            </a:pPr>
            <a:r>
              <a:rPr lang="en-US" sz="1800" dirty="0" smtClean="0"/>
              <a:t>Explore  and report on the pros and cons of various sources of location information available for location-based routing, the potential reliability and accuracy of the sources, and the transition path to location-based routing of voice 911 calls from wireless devices from legacy to hybrid and then fully deployed NG911 systems, in particular identifying the necessary roles and responsibilities of key stakeholders involved in supporting 911 calls from wireless devices and existing and future standards to support the transition.</a:t>
            </a:r>
          </a:p>
          <a:p>
            <a:pPr>
              <a:buFont typeface="Wingdings" pitchFamily="2" charset="2"/>
              <a:buChar char="Ø"/>
            </a:pPr>
            <a:r>
              <a:rPr lang="en-US" sz="1800" dirty="0" smtClean="0"/>
              <a:t>Part of discussion, but not specific task:</a:t>
            </a:r>
          </a:p>
          <a:p>
            <a:pPr lvl="1"/>
            <a:r>
              <a:rPr lang="en-US" sz="1600" dirty="0" smtClean="0"/>
              <a:t>Review the SMS and MMS Text-to-911 call routing decision process and best practices.  Identify potential improvements, including transition considerations.  Note: Open proceeding under FNPRM.</a:t>
            </a:r>
          </a:p>
          <a:p>
            <a:pPr>
              <a:buFont typeface="Wingdings" pitchFamily="2" charset="2"/>
              <a:buChar char="Ø"/>
            </a:pPr>
            <a:endParaRPr lang="en-US"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4</a:t>
            </a:fld>
            <a:endParaRPr lang="en-US" dirty="0"/>
          </a:p>
        </p:txBody>
      </p:sp>
      <p:pic>
        <p:nvPicPr>
          <p:cNvPr id="5"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2 Work</a:t>
            </a:r>
            <a:endParaRPr lang="en-US" dirty="0"/>
          </a:p>
        </p:txBody>
      </p:sp>
      <p:sp>
        <p:nvSpPr>
          <p:cNvPr id="3" name="Content Placeholder 2"/>
          <p:cNvSpPr>
            <a:spLocks noGrp="1"/>
          </p:cNvSpPr>
          <p:nvPr>
            <p:ph idx="1"/>
          </p:nvPr>
        </p:nvSpPr>
        <p:spPr/>
        <p:txBody>
          <a:bodyPr/>
          <a:lstStyle/>
          <a:p>
            <a:pPr marL="231775" indent="-231775" eaLnBrk="1" hangingPunct="1">
              <a:lnSpc>
                <a:spcPct val="90000"/>
              </a:lnSpc>
              <a:spcBef>
                <a:spcPts val="0"/>
              </a:spcBef>
              <a:spcAft>
                <a:spcPts val="600"/>
              </a:spcAft>
            </a:pPr>
            <a:r>
              <a:rPr lang="en-US" sz="2800" dirty="0" smtClean="0">
                <a:ea typeface="ＭＳ Ｐゴシック" pitchFamily="34" charset="-128"/>
              </a:rPr>
              <a:t>Since the CSRIC Board Meeting in March:</a:t>
            </a:r>
          </a:p>
          <a:p>
            <a:pPr marL="631825" lvl="1" indent="-231775" eaLnBrk="1" hangingPunct="1">
              <a:lnSpc>
                <a:spcPct val="90000"/>
              </a:lnSpc>
              <a:spcBef>
                <a:spcPts val="0"/>
              </a:spcBef>
              <a:spcAft>
                <a:spcPts val="600"/>
              </a:spcAft>
            </a:pPr>
            <a:r>
              <a:rPr lang="en-US" sz="2200" dirty="0" smtClean="0">
                <a:ea typeface="ＭＳ Ｐゴシック" pitchFamily="34" charset="-128"/>
              </a:rPr>
              <a:t>WG has identified Location Based Routing (LBR) methods and are in the process of defining these aspects for each method: </a:t>
            </a:r>
          </a:p>
          <a:p>
            <a:pPr lvl="2"/>
            <a:r>
              <a:rPr lang="en-US" sz="1800" dirty="0" smtClean="0"/>
              <a:t>Pros </a:t>
            </a:r>
          </a:p>
          <a:p>
            <a:pPr lvl="2"/>
            <a:r>
              <a:rPr lang="en-US" sz="1800" dirty="0" smtClean="0"/>
              <a:t>Cons </a:t>
            </a:r>
          </a:p>
          <a:p>
            <a:pPr lvl="2"/>
            <a:r>
              <a:rPr lang="en-US" sz="1800" dirty="0" smtClean="0"/>
              <a:t>Reliability </a:t>
            </a:r>
          </a:p>
          <a:p>
            <a:pPr lvl="2"/>
            <a:r>
              <a:rPr lang="en-US" sz="1800" dirty="0" smtClean="0"/>
              <a:t>Accuracy </a:t>
            </a:r>
          </a:p>
          <a:p>
            <a:pPr lvl="2"/>
            <a:r>
              <a:rPr lang="en-US" sz="1800" dirty="0" smtClean="0"/>
              <a:t>Roles &amp; Responsibilities of key stakeholders</a:t>
            </a:r>
          </a:p>
          <a:p>
            <a:pPr lvl="1"/>
            <a:r>
              <a:rPr lang="en-US" sz="2200" dirty="0" smtClean="0"/>
              <a:t>Also identify for each method: </a:t>
            </a:r>
          </a:p>
          <a:p>
            <a:pPr lvl="2"/>
            <a:r>
              <a:rPr lang="en-US" sz="1800" dirty="0" smtClean="0"/>
              <a:t>Architecture, Technical Standards, Operation SOPs, Security Requirements (including cyber) if applicable.</a:t>
            </a:r>
          </a:p>
          <a:p>
            <a:pPr lvl="2"/>
            <a:r>
              <a:rPr lang="en-US" sz="1800" dirty="0" smtClean="0"/>
              <a:t>LBR method’s use in context of call.</a:t>
            </a:r>
          </a:p>
          <a:p>
            <a:pPr lvl="2"/>
            <a:endParaRPr lang="en-US" dirty="0" smtClean="0">
              <a:ea typeface="ＭＳ Ｐゴシック" pitchFamily="34" charset="-128"/>
            </a:endParaRPr>
          </a:p>
          <a:p>
            <a:endParaRPr lang="en-US"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Task 2 Work</a:t>
            </a:r>
            <a:endParaRPr lang="en-US" dirty="0"/>
          </a:p>
        </p:txBody>
      </p:sp>
      <p:sp>
        <p:nvSpPr>
          <p:cNvPr id="4" name="Content Placeholder 3"/>
          <p:cNvSpPr>
            <a:spLocks noGrp="1"/>
          </p:cNvSpPr>
          <p:nvPr>
            <p:ph idx="1"/>
          </p:nvPr>
        </p:nvSpPr>
        <p:spPr/>
        <p:txBody>
          <a:bodyPr/>
          <a:lstStyle/>
          <a:p>
            <a:r>
              <a:rPr lang="en-US" dirty="0" smtClean="0"/>
              <a:t>Location Based Routing methods identified to date:</a:t>
            </a:r>
          </a:p>
          <a:p>
            <a:pPr lvl="1"/>
            <a:r>
              <a:rPr lang="en-US" sz="2400" dirty="0" smtClean="0"/>
              <a:t>Hold Call until Phase 2 Available</a:t>
            </a:r>
          </a:p>
          <a:p>
            <a:pPr lvl="2"/>
            <a:r>
              <a:rPr lang="en-US" sz="2000" dirty="0" smtClean="0"/>
              <a:t>Option 1: Hold at Wireless MSC</a:t>
            </a:r>
          </a:p>
          <a:p>
            <a:pPr lvl="2"/>
            <a:r>
              <a:rPr lang="en-US" sz="2000" dirty="0" smtClean="0"/>
              <a:t>Option 2: Hold at MPC/ECS or PSAP Gateway</a:t>
            </a:r>
          </a:p>
          <a:p>
            <a:pPr lvl="1"/>
            <a:r>
              <a:rPr lang="en-US" sz="2400" dirty="0" smtClean="0"/>
              <a:t>Interim or Quick Fix</a:t>
            </a:r>
          </a:p>
          <a:p>
            <a:pPr lvl="1"/>
            <a:r>
              <a:rPr lang="en-US" sz="2400" dirty="0" smtClean="0"/>
              <a:t>Geo-code Registered/Provisioned Civic Address </a:t>
            </a:r>
          </a:p>
          <a:p>
            <a:pPr lvl="1"/>
            <a:r>
              <a:rPr lang="en-US" sz="2400" dirty="0" smtClean="0"/>
              <a:t>Device-Based Hybrid Location</a:t>
            </a:r>
          </a:p>
          <a:p>
            <a:pPr lvl="1"/>
            <a:r>
              <a:rPr lang="en-US" sz="2400" dirty="0" smtClean="0"/>
              <a:t>Wireless 9-1-1 Location Accuracy Technologies</a:t>
            </a:r>
          </a:p>
          <a:p>
            <a:pPr lvl="1"/>
            <a:endParaRPr lang="en-US" sz="2400" dirty="0" smtClean="0"/>
          </a:p>
          <a:p>
            <a:pPr lvl="1"/>
            <a:endParaRPr lang="en-US" sz="2400" dirty="0" smtClean="0"/>
          </a:p>
          <a:p>
            <a:pPr lvl="1"/>
            <a:endParaRPr lang="en-US" sz="2400" dirty="0" smtClean="0"/>
          </a:p>
          <a:p>
            <a:pPr lvl="1"/>
            <a:endParaRPr lang="en-US" dirty="0" smtClean="0"/>
          </a:p>
          <a:p>
            <a:pPr lvl="1"/>
            <a:endParaRPr lang="en-US" dirty="0"/>
          </a:p>
        </p:txBody>
      </p:sp>
      <p:sp>
        <p:nvSpPr>
          <p:cNvPr id="2" name="Slide Number Placeholder 1"/>
          <p:cNvSpPr>
            <a:spLocks noGrp="1"/>
          </p:cNvSpPr>
          <p:nvPr>
            <p:ph type="sldNum" sz="quarter" idx="12"/>
          </p:nvPr>
        </p:nvSpPr>
        <p:spPr/>
        <p:txBody>
          <a:bodyPr/>
          <a:lstStyle/>
          <a:p>
            <a:pPr>
              <a:defRPr/>
            </a:pPr>
            <a:fld id="{B4AB33F2-7EE2-4519-8D13-CB9CFFD5F81E}"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Task 2 Work</a:t>
            </a:r>
            <a:endParaRPr lang="en-US" dirty="0"/>
          </a:p>
        </p:txBody>
      </p:sp>
      <p:sp>
        <p:nvSpPr>
          <p:cNvPr id="3" name="Content Placeholder 2"/>
          <p:cNvSpPr>
            <a:spLocks noGrp="1"/>
          </p:cNvSpPr>
          <p:nvPr>
            <p:ph idx="1"/>
          </p:nvPr>
        </p:nvSpPr>
        <p:spPr/>
        <p:txBody>
          <a:bodyPr/>
          <a:lstStyle/>
          <a:p>
            <a:pPr marL="231775" indent="-231775" eaLnBrk="1" hangingPunct="1">
              <a:lnSpc>
                <a:spcPct val="90000"/>
              </a:lnSpc>
              <a:spcBef>
                <a:spcPts val="0"/>
              </a:spcBef>
              <a:spcAft>
                <a:spcPts val="600"/>
              </a:spcAft>
            </a:pPr>
            <a:r>
              <a:rPr lang="en-US" sz="3000" dirty="0" smtClean="0">
                <a:ea typeface="ＭＳ Ｐゴシック" pitchFamily="34" charset="-128"/>
              </a:rPr>
              <a:t>Presentations were made to the WG by two vendors who provide separate components of LBR end-to-end functionality - </a:t>
            </a:r>
            <a:r>
              <a:rPr lang="en-US" sz="3000" dirty="0" err="1" smtClean="0">
                <a:ea typeface="ＭＳ Ｐゴシック" pitchFamily="34" charset="-128"/>
              </a:rPr>
              <a:t>GeoComm</a:t>
            </a:r>
            <a:r>
              <a:rPr lang="en-US" sz="3000" dirty="0" smtClean="0">
                <a:ea typeface="ＭＳ Ｐゴシック" pitchFamily="34" charset="-128"/>
              </a:rPr>
              <a:t> and Rapid SOS: </a:t>
            </a:r>
          </a:p>
          <a:p>
            <a:pPr marL="631825" lvl="1" indent="-231775" eaLnBrk="1" hangingPunct="1">
              <a:lnSpc>
                <a:spcPct val="90000"/>
              </a:lnSpc>
              <a:spcBef>
                <a:spcPts val="0"/>
              </a:spcBef>
              <a:spcAft>
                <a:spcPts val="600"/>
              </a:spcAft>
            </a:pPr>
            <a:r>
              <a:rPr lang="en-US" sz="2600" dirty="0" err="1" smtClean="0">
                <a:ea typeface="ＭＳ Ｐゴシック" pitchFamily="34" charset="-128"/>
              </a:rPr>
              <a:t>GeoComm</a:t>
            </a:r>
            <a:r>
              <a:rPr lang="en-US" sz="2600" dirty="0" smtClean="0">
                <a:ea typeface="ＭＳ Ｐゴシック" pitchFamily="34" charset="-128"/>
              </a:rPr>
              <a:t> is a GIS technology vendor who provides the software &amp; mapping capabilities to enable LBR from a location received with a 911 call.</a:t>
            </a:r>
          </a:p>
          <a:p>
            <a:pPr marL="631825" lvl="1" indent="-231775" eaLnBrk="1" hangingPunct="1">
              <a:lnSpc>
                <a:spcPct val="90000"/>
              </a:lnSpc>
              <a:spcBef>
                <a:spcPts val="0"/>
              </a:spcBef>
              <a:spcAft>
                <a:spcPts val="600"/>
              </a:spcAft>
            </a:pPr>
            <a:r>
              <a:rPr lang="en-US" sz="2600" dirty="0" err="1" smtClean="0">
                <a:ea typeface="ＭＳ Ｐゴシック" pitchFamily="34" charset="-128"/>
              </a:rPr>
              <a:t>RapidSOS</a:t>
            </a:r>
            <a:r>
              <a:rPr lang="en-US" sz="2600" dirty="0" smtClean="0">
                <a:ea typeface="ＭＳ Ｐゴシック" pitchFamily="34" charset="-128"/>
              </a:rPr>
              <a:t> utilizes a </a:t>
            </a:r>
            <a:r>
              <a:rPr lang="en-US" sz="2600" dirty="0" err="1" smtClean="0">
                <a:ea typeface="ＭＳ Ｐゴシック" pitchFamily="34" charset="-128"/>
              </a:rPr>
              <a:t>smartphone</a:t>
            </a:r>
            <a:r>
              <a:rPr lang="en-US" sz="2600" dirty="0" smtClean="0">
                <a:ea typeface="ＭＳ Ｐゴシック" pitchFamily="34" charset="-128"/>
              </a:rPr>
              <a:t> application to identify </a:t>
            </a:r>
            <a:r>
              <a:rPr lang="en-US" sz="2600" dirty="0" smtClean="0">
                <a:ea typeface="ＭＳ Ｐゴシック" pitchFamily="34" charset="-128"/>
              </a:rPr>
              <a:t>a location </a:t>
            </a:r>
            <a:r>
              <a:rPr lang="en-US" sz="2600" dirty="0" smtClean="0">
                <a:ea typeface="ＭＳ Ｐゴシック" pitchFamily="34" charset="-128"/>
              </a:rPr>
              <a:t>(from various sources) for routing and location delivery to the appropriate PSAP.</a:t>
            </a:r>
            <a:endParaRPr lang="en-US"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8</a:t>
            </a:fld>
            <a:endParaRPr lang="en-US" dirty="0" smtClean="0">
              <a:solidFill>
                <a:srgbClr val="898989"/>
              </a:solidFill>
              <a:latin typeface="Calibri" pitchFamily="34" charset="0"/>
            </a:endParaRPr>
          </a:p>
        </p:txBody>
      </p:sp>
      <p:sp>
        <p:nvSpPr>
          <p:cNvPr id="19459" name="Content Placeholder 2"/>
          <p:cNvSpPr>
            <a:spLocks noGrp="1"/>
          </p:cNvSpPr>
          <p:nvPr>
            <p:ph idx="4294967295"/>
          </p:nvPr>
        </p:nvSpPr>
        <p:spPr>
          <a:xfrm>
            <a:off x="457200" y="1570038"/>
            <a:ext cx="8229600" cy="4211637"/>
          </a:xfrm>
        </p:spPr>
        <p:txBody>
          <a:bodyPr/>
          <a:lstStyle/>
          <a:p>
            <a:pPr marL="231775" indent="-231775" eaLnBrk="1" hangingPunct="1">
              <a:spcBef>
                <a:spcPts val="600"/>
              </a:spcBef>
            </a:pPr>
            <a:r>
              <a:rPr lang="en-US" sz="2600" dirty="0" smtClean="0">
                <a:ea typeface="ＭＳ Ｐゴシック" pitchFamily="34" charset="-128"/>
              </a:rPr>
              <a:t>WG1 calls scheduled bi-weekly to complete Task 2 Report. </a:t>
            </a:r>
          </a:p>
          <a:p>
            <a:pPr marL="231775" indent="-231775" eaLnBrk="1" hangingPunct="1">
              <a:spcBef>
                <a:spcPts val="600"/>
              </a:spcBef>
            </a:pPr>
            <a:r>
              <a:rPr lang="en-US" sz="2600" dirty="0" smtClean="0">
                <a:ea typeface="ＭＳ Ｐゴシック" pitchFamily="34" charset="-128"/>
              </a:rPr>
              <a:t>Submission of draft WG1 Task 2 Report for CSRIC Board review by August 27, 2016.</a:t>
            </a:r>
          </a:p>
          <a:p>
            <a:pPr marL="231775" indent="-231775" eaLnBrk="1" hangingPunct="1">
              <a:spcBef>
                <a:spcPts val="600"/>
              </a:spcBef>
            </a:pPr>
            <a:r>
              <a:rPr lang="en-US" sz="2600" dirty="0" smtClean="0">
                <a:ea typeface="ＭＳ Ｐゴシック" pitchFamily="34" charset="-128"/>
              </a:rPr>
              <a:t>CSRIC Board vote on WG1 Task 2 Final Report – September 14, 2016.</a:t>
            </a:r>
          </a:p>
          <a:p>
            <a:pPr marL="0" indent="0" eaLnBrk="1" hangingPunct="1">
              <a:lnSpc>
                <a:spcPct val="90000"/>
              </a:lnSpc>
              <a:buFont typeface="Arial" charset="0"/>
              <a:buNone/>
            </a:pPr>
            <a:r>
              <a:rPr lang="en-US" sz="2600" dirty="0" smtClean="0">
                <a:ea typeface="ＭＳ Ｐゴシック" pitchFamily="34" charset="-128"/>
              </a:rPr>
              <a:t> </a:t>
            </a:r>
          </a:p>
          <a:p>
            <a:pPr marL="0" indent="0" eaLnBrk="1" hangingPunct="1">
              <a:lnSpc>
                <a:spcPct val="90000"/>
              </a:lnSpc>
              <a:buFont typeface="Arial" charset="0"/>
              <a:buNone/>
            </a:pPr>
            <a:endParaRPr lang="en-US" sz="2200" dirty="0" smtClean="0">
              <a:ea typeface="ＭＳ Ｐゴシック" pitchFamily="34" charset="-128"/>
            </a:endParaRPr>
          </a:p>
          <a:p>
            <a:pPr marL="0" indent="0" eaLnBrk="1" hangingPunct="1">
              <a:lnSpc>
                <a:spcPct val="90000"/>
              </a:lnSpc>
              <a:buFont typeface="Arial" charset="0"/>
              <a:buNone/>
            </a:pPr>
            <a:r>
              <a:rPr lang="en-US" sz="3000" dirty="0" smtClean="0">
                <a:ea typeface="ＭＳ Ｐゴシック" pitchFamily="34" charset="-128"/>
              </a:rPr>
              <a:t>				</a:t>
            </a:r>
          </a:p>
          <a:p>
            <a:pPr marL="0" indent="0" eaLnBrk="1" hangingPunct="1">
              <a:lnSpc>
                <a:spcPct val="90000"/>
              </a:lnSpc>
              <a:buFont typeface="Arial" charset="0"/>
              <a:buNone/>
            </a:pPr>
            <a:r>
              <a:rPr lang="en-US" sz="3000" dirty="0" smtClean="0">
                <a:ea typeface="ＭＳ Ｐゴシック" pitchFamily="34" charset="-128"/>
              </a:rPr>
              <a:t>				</a:t>
            </a:r>
          </a:p>
        </p:txBody>
      </p:sp>
      <p:sp>
        <p:nvSpPr>
          <p:cNvPr id="9220" name="Title 1"/>
          <p:cNvSpPr>
            <a:spLocks/>
          </p:cNvSpPr>
          <p:nvPr/>
        </p:nvSpPr>
        <p:spPr bwMode="auto">
          <a:xfrm>
            <a:off x="609600" y="4270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sz="4400" dirty="0" smtClean="0">
                <a:latin typeface="Calibri" pitchFamily="34" charset="0"/>
              </a:rPr>
              <a:t>WG1 </a:t>
            </a:r>
            <a:r>
              <a:rPr lang="en-US" sz="4400" dirty="0">
                <a:latin typeface="Calibri" pitchFamily="34" charset="0"/>
              </a:rPr>
              <a:t>Schedule</a:t>
            </a:r>
            <a:endParaRPr lang="en-US" sz="2000" dirty="0">
              <a:latin typeface="Calibri" pitchFamily="34" charset="0"/>
            </a:endParaRPr>
          </a:p>
        </p:txBody>
      </p:sp>
      <p:pic>
        <p:nvPicPr>
          <p:cNvPr id="9221" name="Picture 7"/>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9</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p:txBody>
          <a:bodyPr/>
          <a:lstStyle/>
          <a:p>
            <a:pPr eaLnBrk="1" hangingPunct="1"/>
            <a:r>
              <a:rPr lang="en-US" dirty="0" smtClean="0">
                <a:ea typeface="ＭＳ Ｐゴシック" pitchFamily="34" charset="-128"/>
              </a:rPr>
              <a:t>WG1 Members</a:t>
            </a:r>
          </a:p>
        </p:txBody>
      </p:sp>
      <p:pic>
        <p:nvPicPr>
          <p:cNvPr id="4101" name="Picture 7"/>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graphicFrame>
        <p:nvGraphicFramePr>
          <p:cNvPr id="6" name="Table 5"/>
          <p:cNvGraphicFramePr>
            <a:graphicFrameLocks noGrp="1"/>
          </p:cNvGraphicFramePr>
          <p:nvPr/>
        </p:nvGraphicFramePr>
        <p:xfrm>
          <a:off x="1524000" y="1309684"/>
          <a:ext cx="6096000" cy="4296615"/>
        </p:xfrm>
        <a:graphic>
          <a:graphicData uri="http://schemas.openxmlformats.org/drawingml/2006/table">
            <a:tbl>
              <a:tblPr firstRow="1" bandRow="1">
                <a:tableStyleId>{5C22544A-7EE6-4342-B048-85BDC9FD1C3A}</a:tableStyleId>
              </a:tblPr>
              <a:tblGrid>
                <a:gridCol w="2032000"/>
                <a:gridCol w="1958975"/>
                <a:gridCol w="2105025"/>
              </a:tblGrid>
              <a:tr h="357020">
                <a:tc>
                  <a:txBody>
                    <a:bodyPr/>
                    <a:lstStyle/>
                    <a:p>
                      <a:pPr algn="ctr"/>
                      <a:r>
                        <a:rPr lang="en-US" dirty="0" smtClean="0"/>
                        <a:t>Last Name</a:t>
                      </a:r>
                      <a:endParaRPr lang="en-US" dirty="0"/>
                    </a:p>
                  </a:txBody>
                  <a:tcPr/>
                </a:tc>
                <a:tc>
                  <a:txBody>
                    <a:bodyPr/>
                    <a:lstStyle/>
                    <a:p>
                      <a:pPr algn="ctr"/>
                      <a:r>
                        <a:rPr lang="en-US" dirty="0" smtClean="0"/>
                        <a:t>First Name</a:t>
                      </a:r>
                      <a:endParaRPr lang="en-US" dirty="0"/>
                    </a:p>
                  </a:txBody>
                  <a:tcPr/>
                </a:tc>
                <a:tc>
                  <a:txBody>
                    <a:bodyPr/>
                    <a:lstStyle/>
                    <a:p>
                      <a:pPr algn="ctr"/>
                      <a:r>
                        <a:rPr lang="en-US" dirty="0" smtClean="0"/>
                        <a:t>Organization</a:t>
                      </a:r>
                      <a:endParaRPr lang="en-US" dirty="0"/>
                    </a:p>
                  </a:txBody>
                  <a:tcPr/>
                </a:tc>
              </a:tr>
              <a:tr h="248606">
                <a:tc>
                  <a:txBody>
                    <a:bodyPr/>
                    <a:lstStyle/>
                    <a:p>
                      <a:pPr algn="l" fontAlgn="b"/>
                      <a:r>
                        <a:rPr lang="en-US" sz="1100" b="0" i="0" u="none" strike="noStrike" dirty="0">
                          <a:solidFill>
                            <a:srgbClr val="000000"/>
                          </a:solidFill>
                          <a:latin typeface="Calibri"/>
                        </a:rPr>
                        <a:t>Cohen</a:t>
                      </a:r>
                    </a:p>
                  </a:txBody>
                  <a:tcPr marL="9525" marR="9525" marT="9525" marB="0" anchor="ctr"/>
                </a:tc>
                <a:tc>
                  <a:txBody>
                    <a:bodyPr/>
                    <a:lstStyle/>
                    <a:p>
                      <a:pPr algn="l" fontAlgn="b"/>
                      <a:r>
                        <a:rPr lang="en-US" sz="1100" b="0" i="0" u="none" strike="noStrike">
                          <a:solidFill>
                            <a:srgbClr val="000000"/>
                          </a:solidFill>
                          <a:latin typeface="Calibri"/>
                        </a:rPr>
                        <a:t>Jeff</a:t>
                      </a:r>
                    </a:p>
                  </a:txBody>
                  <a:tcPr marL="9525" marR="9525" marT="9525" marB="0" anchor="ctr"/>
                </a:tc>
                <a:tc>
                  <a:txBody>
                    <a:bodyPr/>
                    <a:lstStyle/>
                    <a:p>
                      <a:pPr algn="l" fontAlgn="b"/>
                      <a:r>
                        <a:rPr lang="en-US" sz="1100" b="0" i="0" u="none" strike="noStrike">
                          <a:solidFill>
                            <a:srgbClr val="000000"/>
                          </a:solidFill>
                          <a:latin typeface="Calibri"/>
                        </a:rPr>
                        <a:t>APCO</a:t>
                      </a:r>
                    </a:p>
                  </a:txBody>
                  <a:tcPr marL="9525" marR="9525" marT="9525" marB="0" anchor="ctr"/>
                </a:tc>
              </a:tr>
              <a:tr h="197109">
                <a:tc>
                  <a:txBody>
                    <a:bodyPr/>
                    <a:lstStyle/>
                    <a:p>
                      <a:pPr algn="l" fontAlgn="b"/>
                      <a:r>
                        <a:rPr lang="en-US" sz="1100" b="0" i="0" u="none" strike="noStrike" dirty="0">
                          <a:solidFill>
                            <a:srgbClr val="000000"/>
                          </a:solidFill>
                          <a:latin typeface="Calibri"/>
                        </a:rPr>
                        <a:t>Sherwood</a:t>
                      </a:r>
                    </a:p>
                  </a:txBody>
                  <a:tcPr marL="9525" marR="9525" marT="9525" marB="0" anchor="ctr"/>
                </a:tc>
                <a:tc>
                  <a:txBody>
                    <a:bodyPr/>
                    <a:lstStyle/>
                    <a:p>
                      <a:pPr algn="l" fontAlgn="b"/>
                      <a:r>
                        <a:rPr lang="en-US" sz="1100" b="0" i="0" u="none" strike="noStrike" dirty="0">
                          <a:solidFill>
                            <a:srgbClr val="000000"/>
                          </a:solidFill>
                          <a:latin typeface="Calibri"/>
                        </a:rPr>
                        <a:t>Susan</a:t>
                      </a:r>
                    </a:p>
                  </a:txBody>
                  <a:tcPr marL="9525" marR="9525" marT="9525" marB="0" anchor="ctr"/>
                </a:tc>
                <a:tc>
                  <a:txBody>
                    <a:bodyPr/>
                    <a:lstStyle/>
                    <a:p>
                      <a:pPr algn="l" fontAlgn="b"/>
                      <a:r>
                        <a:rPr lang="en-US" sz="1100" b="0" i="0" u="none" strike="noStrike">
                          <a:solidFill>
                            <a:srgbClr val="000000"/>
                          </a:solidFill>
                          <a:latin typeface="Calibri"/>
                        </a:rPr>
                        <a:t>Verizon Wireless</a:t>
                      </a:r>
                    </a:p>
                  </a:txBody>
                  <a:tcPr marL="9525" marR="9525" marT="9525" marB="0" anchor="ctr"/>
                </a:tc>
              </a:tr>
              <a:tr h="221282">
                <a:tc>
                  <a:txBody>
                    <a:bodyPr/>
                    <a:lstStyle/>
                    <a:p>
                      <a:pPr algn="l" fontAlgn="b"/>
                      <a:r>
                        <a:rPr lang="en-US" sz="1100" b="0" i="0" u="none" strike="noStrike" dirty="0">
                          <a:solidFill>
                            <a:srgbClr val="000000"/>
                          </a:solidFill>
                          <a:latin typeface="Calibri"/>
                        </a:rPr>
                        <a:t>Seitz</a:t>
                      </a:r>
                    </a:p>
                  </a:txBody>
                  <a:tcPr marL="9525" marR="9525" marT="9525" marB="0" anchor="ctr"/>
                </a:tc>
                <a:tc>
                  <a:txBody>
                    <a:bodyPr/>
                    <a:lstStyle/>
                    <a:p>
                      <a:pPr algn="l" fontAlgn="b"/>
                      <a:r>
                        <a:rPr lang="en-US" sz="1100" b="0" i="0" u="none" strike="noStrike" dirty="0">
                          <a:solidFill>
                            <a:srgbClr val="000000"/>
                          </a:solidFill>
                          <a:latin typeface="Calibri"/>
                        </a:rPr>
                        <a:t>Lynne</a:t>
                      </a:r>
                    </a:p>
                  </a:txBody>
                  <a:tcPr marL="9525" marR="9525" marT="9525" marB="0" anchor="ctr"/>
                </a:tc>
                <a:tc>
                  <a:txBody>
                    <a:bodyPr/>
                    <a:lstStyle/>
                    <a:p>
                      <a:pPr algn="l" fontAlgn="b"/>
                      <a:r>
                        <a:rPr lang="en-US" sz="1100" b="0" i="0" u="none" strike="noStrike" dirty="0">
                          <a:solidFill>
                            <a:srgbClr val="000000"/>
                          </a:solidFill>
                          <a:latin typeface="Calibri"/>
                        </a:rPr>
                        <a:t>TCS</a:t>
                      </a:r>
                    </a:p>
                  </a:txBody>
                  <a:tcPr marL="9525" marR="9525" marT="9525" marB="0" anchor="ctr"/>
                </a:tc>
              </a:tr>
              <a:tr h="195238">
                <a:tc>
                  <a:txBody>
                    <a:bodyPr/>
                    <a:lstStyle/>
                    <a:p>
                      <a:pPr algn="l" fontAlgn="b"/>
                      <a:r>
                        <a:rPr lang="en-US" sz="1100" b="0" i="0" u="none" strike="noStrike">
                          <a:solidFill>
                            <a:srgbClr val="000000"/>
                          </a:solidFill>
                          <a:latin typeface="Calibri"/>
                        </a:rPr>
                        <a:t>Forgety</a:t>
                      </a:r>
                    </a:p>
                  </a:txBody>
                  <a:tcPr marL="9525" marR="9525" marT="9525" marB="0" anchor="ctr"/>
                </a:tc>
                <a:tc>
                  <a:txBody>
                    <a:bodyPr/>
                    <a:lstStyle/>
                    <a:p>
                      <a:pPr algn="l" fontAlgn="b"/>
                      <a:r>
                        <a:rPr lang="en-US" sz="1100" b="0" i="0" u="none" strike="noStrike">
                          <a:solidFill>
                            <a:srgbClr val="000000"/>
                          </a:solidFill>
                          <a:latin typeface="Calibri"/>
                        </a:rPr>
                        <a:t>Trey</a:t>
                      </a:r>
                    </a:p>
                  </a:txBody>
                  <a:tcPr marL="9525" marR="9525" marT="9525" marB="0" anchor="ctr"/>
                </a:tc>
                <a:tc>
                  <a:txBody>
                    <a:bodyPr/>
                    <a:lstStyle/>
                    <a:p>
                      <a:pPr algn="l" fontAlgn="b"/>
                      <a:r>
                        <a:rPr lang="en-US" sz="1100" b="0" i="0" u="none" strike="noStrike" dirty="0">
                          <a:solidFill>
                            <a:srgbClr val="000000"/>
                          </a:solidFill>
                          <a:latin typeface="Calibri"/>
                        </a:rPr>
                        <a:t>NENA</a:t>
                      </a:r>
                    </a:p>
                  </a:txBody>
                  <a:tcPr marL="9525" marR="9525" marT="9525" marB="0" anchor="ctr"/>
                </a:tc>
              </a:tr>
              <a:tr h="241732">
                <a:tc>
                  <a:txBody>
                    <a:bodyPr/>
                    <a:lstStyle/>
                    <a:p>
                      <a:pPr algn="l" fontAlgn="b"/>
                      <a:r>
                        <a:rPr lang="en-US" sz="1100" b="0" i="0" u="none" strike="noStrike">
                          <a:solidFill>
                            <a:srgbClr val="000000"/>
                          </a:solidFill>
                          <a:latin typeface="Calibri"/>
                        </a:rPr>
                        <a:t>Spears Dean</a:t>
                      </a:r>
                    </a:p>
                  </a:txBody>
                  <a:tcPr marL="9525" marR="9525" marT="9525" marB="0" anchor="ctr"/>
                </a:tc>
                <a:tc>
                  <a:txBody>
                    <a:bodyPr/>
                    <a:lstStyle/>
                    <a:p>
                      <a:pPr algn="l" fontAlgn="b"/>
                      <a:r>
                        <a:rPr lang="en-US" sz="1100" b="0" i="0" u="none" strike="noStrike">
                          <a:solidFill>
                            <a:srgbClr val="000000"/>
                          </a:solidFill>
                          <a:latin typeface="Calibri"/>
                        </a:rPr>
                        <a:t>Dorothy</a:t>
                      </a:r>
                    </a:p>
                  </a:txBody>
                  <a:tcPr marL="9525" marR="9525" marT="9525" marB="0" anchor="ctr"/>
                </a:tc>
                <a:tc>
                  <a:txBody>
                    <a:bodyPr/>
                    <a:lstStyle/>
                    <a:p>
                      <a:pPr algn="l" fontAlgn="b"/>
                      <a:r>
                        <a:rPr lang="en-US" sz="1100" b="0" i="0" u="none" strike="noStrike" dirty="0">
                          <a:solidFill>
                            <a:srgbClr val="000000"/>
                          </a:solidFill>
                          <a:latin typeface="Calibri"/>
                        </a:rPr>
                        <a:t>(VITA)  NASNA</a:t>
                      </a:r>
                    </a:p>
                  </a:txBody>
                  <a:tcPr marL="9525" marR="9525" marT="9525" marB="0" anchor="ctr"/>
                </a:tc>
              </a:tr>
              <a:tr h="204543">
                <a:tc>
                  <a:txBody>
                    <a:bodyPr/>
                    <a:lstStyle/>
                    <a:p>
                      <a:pPr algn="l" fontAlgn="b"/>
                      <a:r>
                        <a:rPr lang="en-US" sz="1100" b="0" i="0" u="none" strike="noStrike">
                          <a:solidFill>
                            <a:srgbClr val="000000"/>
                          </a:solidFill>
                          <a:latin typeface="Calibri"/>
                        </a:rPr>
                        <a:t>Militeau</a:t>
                      </a:r>
                    </a:p>
                  </a:txBody>
                  <a:tcPr marL="9525" marR="9525" marT="9525" marB="0" anchor="ctr"/>
                </a:tc>
                <a:tc>
                  <a:txBody>
                    <a:bodyPr/>
                    <a:lstStyle/>
                    <a:p>
                      <a:pPr algn="l" fontAlgn="b"/>
                      <a:r>
                        <a:rPr lang="en-US" sz="1100" b="0" i="0" u="none" strike="noStrike">
                          <a:solidFill>
                            <a:srgbClr val="000000"/>
                          </a:solidFill>
                          <a:latin typeface="Calibri"/>
                        </a:rPr>
                        <a:t>Christian</a:t>
                      </a:r>
                    </a:p>
                  </a:txBody>
                  <a:tcPr marL="9525" marR="9525" marT="9525" marB="0" anchor="ctr"/>
                </a:tc>
                <a:tc>
                  <a:txBody>
                    <a:bodyPr/>
                    <a:lstStyle/>
                    <a:p>
                      <a:pPr algn="l" fontAlgn="b"/>
                      <a:r>
                        <a:rPr lang="en-US" sz="1100" b="0" i="0" u="none" strike="noStrike" dirty="0">
                          <a:solidFill>
                            <a:srgbClr val="000000"/>
                          </a:solidFill>
                          <a:latin typeface="Calibri"/>
                        </a:rPr>
                        <a:t>Intrado</a:t>
                      </a:r>
                    </a:p>
                  </a:txBody>
                  <a:tcPr marL="9525" marR="9525" marT="9525" marB="0" anchor="ctr"/>
                </a:tc>
              </a:tr>
              <a:tr h="241732">
                <a:tc>
                  <a:txBody>
                    <a:bodyPr/>
                    <a:lstStyle/>
                    <a:p>
                      <a:pPr algn="l" fontAlgn="b"/>
                      <a:r>
                        <a:rPr lang="en-US" sz="1100" b="0" i="0" u="none" strike="noStrike">
                          <a:solidFill>
                            <a:srgbClr val="000000"/>
                          </a:solidFill>
                          <a:latin typeface="Calibri"/>
                        </a:rPr>
                        <a:t>Jensen</a:t>
                      </a:r>
                    </a:p>
                  </a:txBody>
                  <a:tcPr marL="9525" marR="9525" marT="9525" marB="0" anchor="ctr"/>
                </a:tc>
                <a:tc>
                  <a:txBody>
                    <a:bodyPr/>
                    <a:lstStyle/>
                    <a:p>
                      <a:pPr algn="l" fontAlgn="b"/>
                      <a:r>
                        <a:rPr lang="en-US" sz="1100" b="0" i="0" u="none" strike="noStrike">
                          <a:solidFill>
                            <a:srgbClr val="000000"/>
                          </a:solidFill>
                          <a:latin typeface="Calibri"/>
                        </a:rPr>
                        <a:t>Ryan</a:t>
                      </a:r>
                    </a:p>
                  </a:txBody>
                  <a:tcPr marL="9525" marR="9525" marT="9525" marB="0" anchor="ctr"/>
                </a:tc>
                <a:tc>
                  <a:txBody>
                    <a:bodyPr/>
                    <a:lstStyle/>
                    <a:p>
                      <a:pPr algn="l" fontAlgn="b"/>
                      <a:r>
                        <a:rPr lang="en-US" sz="1100" b="0" i="0" u="none" strike="noStrike" dirty="0">
                          <a:solidFill>
                            <a:srgbClr val="000000"/>
                          </a:solidFill>
                          <a:latin typeface="Calibri"/>
                        </a:rPr>
                        <a:t>T-Mobile</a:t>
                      </a:r>
                    </a:p>
                  </a:txBody>
                  <a:tcPr marL="9525" marR="9525" marT="9525" marB="0" anchor="ctr"/>
                </a:tc>
              </a:tr>
              <a:tr h="237488">
                <a:tc>
                  <a:txBody>
                    <a:bodyPr/>
                    <a:lstStyle/>
                    <a:p>
                      <a:pPr algn="l" fontAlgn="b"/>
                      <a:r>
                        <a:rPr lang="en-US" sz="1100" b="0" i="0" u="none" strike="noStrike">
                          <a:solidFill>
                            <a:srgbClr val="000000"/>
                          </a:solidFill>
                          <a:latin typeface="Calibri"/>
                        </a:rPr>
                        <a:t>Hagerson</a:t>
                      </a:r>
                    </a:p>
                  </a:txBody>
                  <a:tcPr marL="9525" marR="9525" marT="9525" marB="0" anchor="ctr"/>
                </a:tc>
                <a:tc>
                  <a:txBody>
                    <a:bodyPr/>
                    <a:lstStyle/>
                    <a:p>
                      <a:pPr algn="l" fontAlgn="b"/>
                      <a:r>
                        <a:rPr lang="en-US" sz="1100" b="0" i="0" u="none" strike="noStrike">
                          <a:solidFill>
                            <a:srgbClr val="000000"/>
                          </a:solidFill>
                          <a:latin typeface="Calibri"/>
                        </a:rPr>
                        <a:t>Eric</a:t>
                      </a:r>
                    </a:p>
                  </a:txBody>
                  <a:tcPr marL="9525" marR="9525" marT="9525" marB="0" anchor="ctr"/>
                </a:tc>
                <a:tc>
                  <a:txBody>
                    <a:bodyPr/>
                    <a:lstStyle/>
                    <a:p>
                      <a:pPr algn="l" fontAlgn="b"/>
                      <a:r>
                        <a:rPr lang="en-US" sz="1100" b="0" i="0" u="none" strike="noStrike" dirty="0">
                          <a:solidFill>
                            <a:srgbClr val="000000"/>
                          </a:solidFill>
                          <a:latin typeface="Calibri"/>
                        </a:rPr>
                        <a:t>T-Mobile</a:t>
                      </a:r>
                    </a:p>
                  </a:txBody>
                  <a:tcPr marL="9525" marR="9525" marT="9525" marB="0" anchor="ctr"/>
                </a:tc>
              </a:tr>
              <a:tr h="213840">
                <a:tc>
                  <a:txBody>
                    <a:bodyPr/>
                    <a:lstStyle/>
                    <a:p>
                      <a:pPr algn="l" fontAlgn="b"/>
                      <a:r>
                        <a:rPr lang="en-US" sz="1100" b="0" i="0" u="none" strike="noStrike">
                          <a:solidFill>
                            <a:srgbClr val="000000"/>
                          </a:solidFill>
                          <a:latin typeface="Calibri"/>
                        </a:rPr>
                        <a:t>Hall</a:t>
                      </a:r>
                    </a:p>
                  </a:txBody>
                  <a:tcPr marL="9525" marR="9525" marT="9525" marB="0" anchor="ctr"/>
                </a:tc>
                <a:tc>
                  <a:txBody>
                    <a:bodyPr/>
                    <a:lstStyle/>
                    <a:p>
                      <a:pPr algn="l" fontAlgn="b"/>
                      <a:r>
                        <a:rPr lang="en-US" sz="1100" b="0" i="0" u="none" strike="noStrike">
                          <a:solidFill>
                            <a:srgbClr val="000000"/>
                          </a:solidFill>
                          <a:latin typeface="Calibri"/>
                        </a:rPr>
                        <a:t>Brice</a:t>
                      </a:r>
                    </a:p>
                  </a:txBody>
                  <a:tcPr marL="9525" marR="9525" marT="9525" marB="0" anchor="ctr"/>
                </a:tc>
                <a:tc>
                  <a:txBody>
                    <a:bodyPr/>
                    <a:lstStyle/>
                    <a:p>
                      <a:pPr algn="l" fontAlgn="b"/>
                      <a:r>
                        <a:rPr lang="en-US" sz="1100" b="0" i="0" u="none" strike="noStrike" dirty="0">
                          <a:solidFill>
                            <a:srgbClr val="000000"/>
                          </a:solidFill>
                          <a:latin typeface="Calibri"/>
                        </a:rPr>
                        <a:t>DHS</a:t>
                      </a:r>
                    </a:p>
                  </a:txBody>
                  <a:tcPr marL="9525" marR="9525" marT="9525" marB="0" anchor="ctr"/>
                </a:tc>
              </a:tr>
              <a:tr h="223138">
                <a:tc>
                  <a:txBody>
                    <a:bodyPr/>
                    <a:lstStyle/>
                    <a:p>
                      <a:pPr algn="l" fontAlgn="b"/>
                      <a:r>
                        <a:rPr lang="en-US" sz="1100" b="0" i="0" u="none" strike="noStrike">
                          <a:solidFill>
                            <a:srgbClr val="000000"/>
                          </a:solidFill>
                          <a:latin typeface="Calibri"/>
                        </a:rPr>
                        <a:t>Montani</a:t>
                      </a:r>
                    </a:p>
                  </a:txBody>
                  <a:tcPr marL="9525" marR="9525" marT="9525" marB="0" anchor="ctr"/>
                </a:tc>
                <a:tc>
                  <a:txBody>
                    <a:bodyPr/>
                    <a:lstStyle/>
                    <a:p>
                      <a:pPr algn="l" fontAlgn="b"/>
                      <a:r>
                        <a:rPr lang="en-US" sz="1100" b="0" i="0" u="none" strike="noStrike">
                          <a:solidFill>
                            <a:srgbClr val="000000"/>
                          </a:solidFill>
                          <a:latin typeface="Calibri"/>
                        </a:rPr>
                        <a:t>Tony</a:t>
                      </a:r>
                    </a:p>
                  </a:txBody>
                  <a:tcPr marL="9525" marR="9525" marT="9525" marB="0" anchor="ctr"/>
                </a:tc>
                <a:tc>
                  <a:txBody>
                    <a:bodyPr/>
                    <a:lstStyle/>
                    <a:p>
                      <a:pPr algn="l" fontAlgn="b"/>
                      <a:r>
                        <a:rPr lang="en-US" sz="1100" b="0" i="0" u="none" strike="noStrike" dirty="0">
                          <a:solidFill>
                            <a:srgbClr val="000000"/>
                          </a:solidFill>
                          <a:latin typeface="Calibri"/>
                        </a:rPr>
                        <a:t>Verizon</a:t>
                      </a:r>
                    </a:p>
                  </a:txBody>
                  <a:tcPr marL="9525" marR="9525" marT="9525" marB="0" anchor="ctr"/>
                </a:tc>
              </a:tr>
              <a:tr h="260327">
                <a:tc>
                  <a:txBody>
                    <a:bodyPr/>
                    <a:lstStyle/>
                    <a:p>
                      <a:pPr algn="l" fontAlgn="b"/>
                      <a:r>
                        <a:rPr lang="en-US" sz="1100" b="0" i="0" u="none" strike="noStrike" dirty="0">
                          <a:solidFill>
                            <a:srgbClr val="000000"/>
                          </a:solidFill>
                          <a:latin typeface="Calibri"/>
                        </a:rPr>
                        <a:t>Flaherty</a:t>
                      </a:r>
                    </a:p>
                  </a:txBody>
                  <a:tcPr marL="9525" marR="9525" marT="9525" marB="0" anchor="ctr"/>
                </a:tc>
                <a:tc>
                  <a:txBody>
                    <a:bodyPr/>
                    <a:lstStyle/>
                    <a:p>
                      <a:pPr algn="l" fontAlgn="b"/>
                      <a:r>
                        <a:rPr lang="en-US" sz="1100" b="0" i="0" u="none" strike="noStrike">
                          <a:solidFill>
                            <a:srgbClr val="000000"/>
                          </a:solidFill>
                          <a:latin typeface="Calibri"/>
                        </a:rPr>
                        <a:t>Laurie</a:t>
                      </a:r>
                    </a:p>
                  </a:txBody>
                  <a:tcPr marL="9525" marR="9525" marT="9525" marB="0" anchor="ctr"/>
                </a:tc>
                <a:tc>
                  <a:txBody>
                    <a:bodyPr/>
                    <a:lstStyle/>
                    <a:p>
                      <a:pPr algn="l" fontAlgn="b"/>
                      <a:r>
                        <a:rPr lang="en-US" sz="1100" b="0" i="0" u="none" strike="noStrike" dirty="0">
                          <a:solidFill>
                            <a:srgbClr val="000000"/>
                          </a:solidFill>
                          <a:latin typeface="Calibri"/>
                        </a:rPr>
                        <a:t>DOT</a:t>
                      </a:r>
                    </a:p>
                  </a:txBody>
                  <a:tcPr marL="9525" marR="9525" marT="9525" marB="0" anchor="ctr"/>
                </a:tc>
              </a:tr>
              <a:tr h="241732">
                <a:tc>
                  <a:txBody>
                    <a:bodyPr/>
                    <a:lstStyle/>
                    <a:p>
                      <a:pPr algn="l" fontAlgn="b"/>
                      <a:r>
                        <a:rPr lang="en-US" sz="1100" b="0" i="0" u="none" strike="noStrike">
                          <a:solidFill>
                            <a:srgbClr val="000000"/>
                          </a:solidFill>
                          <a:latin typeface="Calibri"/>
                        </a:rPr>
                        <a:t>King</a:t>
                      </a:r>
                    </a:p>
                  </a:txBody>
                  <a:tcPr marL="9525" marR="9525" marT="9525" marB="0" anchor="ctr"/>
                </a:tc>
                <a:tc>
                  <a:txBody>
                    <a:bodyPr/>
                    <a:lstStyle/>
                    <a:p>
                      <a:pPr algn="l" fontAlgn="b"/>
                      <a:r>
                        <a:rPr lang="en-US" sz="1100" b="0" i="0" u="none" strike="noStrike">
                          <a:solidFill>
                            <a:srgbClr val="000000"/>
                          </a:solidFill>
                          <a:latin typeface="Calibri"/>
                        </a:rPr>
                        <a:t>Willie</a:t>
                      </a:r>
                    </a:p>
                  </a:txBody>
                  <a:tcPr marL="9525" marR="9525" marT="9525" marB="0" anchor="ctr"/>
                </a:tc>
                <a:tc>
                  <a:txBody>
                    <a:bodyPr/>
                    <a:lstStyle/>
                    <a:p>
                      <a:pPr algn="l" fontAlgn="b"/>
                      <a:r>
                        <a:rPr lang="en-US" sz="1100" b="0" i="0" u="none" strike="noStrike" dirty="0">
                          <a:solidFill>
                            <a:srgbClr val="000000"/>
                          </a:solidFill>
                          <a:latin typeface="Calibri"/>
                        </a:rPr>
                        <a:t>CSD</a:t>
                      </a:r>
                    </a:p>
                  </a:txBody>
                  <a:tcPr marL="9525" marR="9525" marT="9525" marB="0" anchor="ctr"/>
                </a:tc>
              </a:tr>
              <a:tr h="269624">
                <a:tc>
                  <a:txBody>
                    <a:bodyPr/>
                    <a:lstStyle/>
                    <a:p>
                      <a:pPr algn="l" fontAlgn="b"/>
                      <a:r>
                        <a:rPr lang="en-US" sz="1100" b="0" i="0" u="none" strike="noStrike">
                          <a:solidFill>
                            <a:srgbClr val="000000"/>
                          </a:solidFill>
                          <a:latin typeface="Calibri"/>
                        </a:rPr>
                        <a:t>Wood</a:t>
                      </a:r>
                    </a:p>
                  </a:txBody>
                  <a:tcPr marL="9525" marR="9525" marT="9525" marB="0" anchor="ctr"/>
                </a:tc>
                <a:tc>
                  <a:txBody>
                    <a:bodyPr/>
                    <a:lstStyle/>
                    <a:p>
                      <a:pPr algn="l" fontAlgn="b"/>
                      <a:r>
                        <a:rPr lang="en-US" sz="1100" b="0" i="0" u="none" strike="noStrike">
                          <a:solidFill>
                            <a:srgbClr val="000000"/>
                          </a:solidFill>
                          <a:latin typeface="Calibri"/>
                        </a:rPr>
                        <a:t>Melissa</a:t>
                      </a:r>
                    </a:p>
                  </a:txBody>
                  <a:tcPr marL="9525" marR="9525" marT="9525" marB="0" anchor="ctr"/>
                </a:tc>
                <a:tc>
                  <a:txBody>
                    <a:bodyPr/>
                    <a:lstStyle/>
                    <a:p>
                      <a:pPr algn="l" fontAlgn="b"/>
                      <a:r>
                        <a:rPr lang="en-US" sz="1100" b="0" i="0" u="none" strike="noStrike" dirty="0">
                          <a:solidFill>
                            <a:srgbClr val="000000"/>
                          </a:solidFill>
                          <a:latin typeface="Calibri"/>
                        </a:rPr>
                        <a:t>Comcast Cable</a:t>
                      </a:r>
                    </a:p>
                  </a:txBody>
                  <a:tcPr marL="9525" marR="9525" marT="9525" marB="0" anchor="ctr"/>
                </a:tc>
              </a:tr>
              <a:tr h="213840">
                <a:tc>
                  <a:txBody>
                    <a:bodyPr/>
                    <a:lstStyle/>
                    <a:p>
                      <a:pPr algn="l" fontAlgn="b"/>
                      <a:r>
                        <a:rPr lang="en-US" sz="1100" b="0" i="0" u="none" strike="noStrike">
                          <a:solidFill>
                            <a:srgbClr val="000000"/>
                          </a:solidFill>
                          <a:latin typeface="Calibri"/>
                        </a:rPr>
                        <a:t>Sze</a:t>
                      </a:r>
                    </a:p>
                  </a:txBody>
                  <a:tcPr marL="9525" marR="9525" marT="9525" marB="0" anchor="ctr"/>
                </a:tc>
                <a:tc>
                  <a:txBody>
                    <a:bodyPr/>
                    <a:lstStyle/>
                    <a:p>
                      <a:pPr algn="l" fontAlgn="b"/>
                      <a:r>
                        <a:rPr lang="en-US" sz="1100" b="0" i="0" u="none" strike="noStrike">
                          <a:solidFill>
                            <a:srgbClr val="000000"/>
                          </a:solidFill>
                          <a:latin typeface="Calibri"/>
                        </a:rPr>
                        <a:t>Elaine</a:t>
                      </a:r>
                    </a:p>
                  </a:txBody>
                  <a:tcPr marL="9525" marR="9525" marT="9525" marB="0" anchor="ctr"/>
                </a:tc>
                <a:tc>
                  <a:txBody>
                    <a:bodyPr/>
                    <a:lstStyle/>
                    <a:p>
                      <a:pPr algn="l" fontAlgn="b"/>
                      <a:r>
                        <a:rPr lang="en-US" sz="1100" b="0" i="0" u="none" strike="noStrike" dirty="0">
                          <a:solidFill>
                            <a:srgbClr val="000000"/>
                          </a:solidFill>
                          <a:latin typeface="Calibri"/>
                        </a:rPr>
                        <a:t>AT&amp;T Services, Inc</a:t>
                      </a:r>
                    </a:p>
                  </a:txBody>
                  <a:tcPr marL="9525" marR="9525" marT="9525" marB="0" anchor="ctr"/>
                </a:tc>
              </a:tr>
              <a:tr h="251030">
                <a:tc>
                  <a:txBody>
                    <a:bodyPr/>
                    <a:lstStyle/>
                    <a:p>
                      <a:pPr algn="l" fontAlgn="b"/>
                      <a:r>
                        <a:rPr lang="en-US" sz="1100" b="0" i="0" u="none" strike="noStrike">
                          <a:solidFill>
                            <a:srgbClr val="000000"/>
                          </a:solidFill>
                          <a:latin typeface="Calibri"/>
                        </a:rPr>
                        <a:t>Parry</a:t>
                      </a:r>
                    </a:p>
                  </a:txBody>
                  <a:tcPr marL="9525" marR="9525" marT="9525" marB="0" anchor="ctr"/>
                </a:tc>
                <a:tc>
                  <a:txBody>
                    <a:bodyPr/>
                    <a:lstStyle/>
                    <a:p>
                      <a:pPr algn="l" fontAlgn="b"/>
                      <a:r>
                        <a:rPr lang="en-US" sz="1100" b="0" i="0" u="none" strike="noStrike">
                          <a:solidFill>
                            <a:srgbClr val="000000"/>
                          </a:solidFill>
                          <a:latin typeface="Calibri"/>
                        </a:rPr>
                        <a:t>Eric</a:t>
                      </a:r>
                    </a:p>
                  </a:txBody>
                  <a:tcPr marL="9525" marR="9525" marT="9525" marB="0" anchor="ctr"/>
                </a:tc>
                <a:tc>
                  <a:txBody>
                    <a:bodyPr/>
                    <a:lstStyle/>
                    <a:p>
                      <a:pPr algn="l" fontAlgn="b"/>
                      <a:r>
                        <a:rPr lang="en-US" sz="1100" b="0" i="0" u="none" strike="noStrike" dirty="0">
                          <a:solidFill>
                            <a:srgbClr val="000000"/>
                          </a:solidFill>
                          <a:latin typeface="Calibri"/>
                        </a:rPr>
                        <a:t>Utah Communications Authority</a:t>
                      </a:r>
                    </a:p>
                  </a:txBody>
                  <a:tcPr marL="9525" marR="9525" marT="9525" marB="0" anchor="ctr"/>
                </a:tc>
              </a:tr>
              <a:tr h="223138">
                <a:tc>
                  <a:txBody>
                    <a:bodyPr/>
                    <a:lstStyle/>
                    <a:p>
                      <a:pPr algn="l" fontAlgn="b"/>
                      <a:r>
                        <a:rPr lang="en-US" sz="1100" b="0" i="0" u="none" strike="noStrike">
                          <a:solidFill>
                            <a:srgbClr val="000000"/>
                          </a:solidFill>
                          <a:latin typeface="Calibri"/>
                        </a:rPr>
                        <a:t>Marshall</a:t>
                      </a:r>
                    </a:p>
                  </a:txBody>
                  <a:tcPr marL="9525" marR="9525" marT="9525" marB="0" anchor="ctr"/>
                </a:tc>
                <a:tc>
                  <a:txBody>
                    <a:bodyPr/>
                    <a:lstStyle/>
                    <a:p>
                      <a:pPr algn="l" fontAlgn="b"/>
                      <a:r>
                        <a:rPr lang="en-US" sz="1100" b="0" i="0" u="none" strike="noStrike">
                          <a:solidFill>
                            <a:srgbClr val="000000"/>
                          </a:solidFill>
                          <a:latin typeface="Calibri"/>
                        </a:rPr>
                        <a:t>Roger</a:t>
                      </a:r>
                    </a:p>
                  </a:txBody>
                  <a:tcPr marL="9525" marR="9525" marT="9525" marB="0" anchor="ctr"/>
                </a:tc>
                <a:tc>
                  <a:txBody>
                    <a:bodyPr/>
                    <a:lstStyle/>
                    <a:p>
                      <a:pPr algn="l" fontAlgn="b"/>
                      <a:r>
                        <a:rPr lang="en-US" sz="1100" b="0" i="0" u="none" strike="noStrike" dirty="0">
                          <a:solidFill>
                            <a:srgbClr val="000000"/>
                          </a:solidFill>
                          <a:latin typeface="Calibri"/>
                        </a:rPr>
                        <a:t>TCS</a:t>
                      </a:r>
                    </a:p>
                  </a:txBody>
                  <a:tcPr marL="9525" marR="9525" marT="9525" marB="0" anchor="ctr"/>
                </a:tc>
              </a:tr>
              <a:tr h="246456">
                <a:tc>
                  <a:txBody>
                    <a:bodyPr/>
                    <a:lstStyle/>
                    <a:p>
                      <a:pPr algn="l" fontAlgn="b"/>
                      <a:r>
                        <a:rPr lang="en-US" sz="1100" b="0" i="0" u="none" strike="noStrike" dirty="0" err="1">
                          <a:solidFill>
                            <a:srgbClr val="000000"/>
                          </a:solidFill>
                          <a:latin typeface="Calibri"/>
                        </a:rPr>
                        <a:t>Whitbeck</a:t>
                      </a:r>
                      <a:endParaRPr lang="en-US" sz="1100" b="0" i="0" u="none" strike="noStrike" dirty="0">
                        <a:solidFill>
                          <a:srgbClr val="000000"/>
                        </a:solidFill>
                        <a:latin typeface="Calibri"/>
                      </a:endParaRPr>
                    </a:p>
                  </a:txBody>
                  <a:tcPr marL="9525" marR="9525" marT="9525" marB="0" anchor="ctr"/>
                </a:tc>
                <a:tc>
                  <a:txBody>
                    <a:bodyPr/>
                    <a:lstStyle/>
                    <a:p>
                      <a:pPr algn="l" fontAlgn="b"/>
                      <a:r>
                        <a:rPr lang="en-US" sz="1100" b="0" i="0" u="none" strike="noStrike">
                          <a:solidFill>
                            <a:srgbClr val="000000"/>
                          </a:solidFill>
                          <a:latin typeface="Calibri"/>
                        </a:rPr>
                        <a:t>Kathy</a:t>
                      </a:r>
                    </a:p>
                  </a:txBody>
                  <a:tcPr marL="9525" marR="9525" marT="9525" marB="0" anchor="ctr"/>
                </a:tc>
                <a:tc>
                  <a:txBody>
                    <a:bodyPr/>
                    <a:lstStyle/>
                    <a:p>
                      <a:pPr algn="l" fontAlgn="b"/>
                      <a:r>
                        <a:rPr lang="en-US" sz="1100" b="0" i="0" u="none" strike="noStrike" dirty="0" err="1">
                          <a:solidFill>
                            <a:srgbClr val="000000"/>
                          </a:solidFill>
                          <a:latin typeface="Calibri"/>
                        </a:rPr>
                        <a:t>Nsight</a:t>
                      </a:r>
                      <a:endParaRPr lang="en-US" sz="1100" b="0" i="0" u="none" strike="noStrike" dirty="0">
                        <a:solidFill>
                          <a:srgbClr val="000000"/>
                        </a:solidFill>
                        <a:latin typeface="Calibri"/>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690</Words>
  <Application>Microsoft Office PowerPoint</Application>
  <PresentationFormat>On-screen Show (4:3)</PresentationFormat>
  <Paragraphs>167</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Working Group 1: Evolving 911 Services  Status Update </vt:lpstr>
      <vt:lpstr>Slide 2</vt:lpstr>
      <vt:lpstr>WG1 Task 2 Deliverables</vt:lpstr>
      <vt:lpstr>WG1 Task 2 Deliverables</vt:lpstr>
      <vt:lpstr>Task 2 Work</vt:lpstr>
      <vt:lpstr>Task 2 Work</vt:lpstr>
      <vt:lpstr>Task 2 Work</vt:lpstr>
      <vt:lpstr>Slide 8</vt:lpstr>
      <vt:lpstr>WG1 Members</vt:lpstr>
      <vt:lpstr>WG1 Members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2016-06-15T17:54:11Z</dcterms:modified>
</cp:coreProperties>
</file>