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3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74"/>
  </p:notesMasterIdLst>
  <p:sldIdLst>
    <p:sldId id="258" r:id="rId3"/>
    <p:sldId id="482" r:id="rId4"/>
    <p:sldId id="483" r:id="rId5"/>
    <p:sldId id="484" r:id="rId6"/>
    <p:sldId id="480" r:id="rId7"/>
    <p:sldId id="485" r:id="rId8"/>
    <p:sldId id="443" r:id="rId9"/>
    <p:sldId id="403" r:id="rId10"/>
    <p:sldId id="456" r:id="rId11"/>
    <p:sldId id="410" r:id="rId12"/>
    <p:sldId id="451" r:id="rId13"/>
    <p:sldId id="460" r:id="rId14"/>
    <p:sldId id="461" r:id="rId15"/>
    <p:sldId id="452" r:id="rId16"/>
    <p:sldId id="392" r:id="rId17"/>
    <p:sldId id="393" r:id="rId18"/>
    <p:sldId id="394" r:id="rId19"/>
    <p:sldId id="395" r:id="rId20"/>
    <p:sldId id="384" r:id="rId21"/>
    <p:sldId id="409" r:id="rId22"/>
    <p:sldId id="413" r:id="rId23"/>
    <p:sldId id="400" r:id="rId24"/>
    <p:sldId id="401" r:id="rId25"/>
    <p:sldId id="358" r:id="rId26"/>
    <p:sldId id="374" r:id="rId27"/>
    <p:sldId id="375" r:id="rId28"/>
    <p:sldId id="376" r:id="rId29"/>
    <p:sldId id="408" r:id="rId30"/>
    <p:sldId id="407" r:id="rId31"/>
    <p:sldId id="363" r:id="rId32"/>
    <p:sldId id="417" r:id="rId33"/>
    <p:sldId id="372" r:id="rId34"/>
    <p:sldId id="373" r:id="rId35"/>
    <p:sldId id="426" r:id="rId36"/>
    <p:sldId id="449" r:id="rId37"/>
    <p:sldId id="418" r:id="rId38"/>
    <p:sldId id="425" r:id="rId39"/>
    <p:sldId id="423" r:id="rId40"/>
    <p:sldId id="422" r:id="rId41"/>
    <p:sldId id="424" r:id="rId42"/>
    <p:sldId id="421" r:id="rId43"/>
    <p:sldId id="427" r:id="rId44"/>
    <p:sldId id="429" r:id="rId45"/>
    <p:sldId id="462" r:id="rId46"/>
    <p:sldId id="406" r:id="rId47"/>
    <p:sldId id="389" r:id="rId48"/>
    <p:sldId id="463" r:id="rId49"/>
    <p:sldId id="464" r:id="rId50"/>
    <p:sldId id="465" r:id="rId51"/>
    <p:sldId id="466" r:id="rId52"/>
    <p:sldId id="467" r:id="rId53"/>
    <p:sldId id="468" r:id="rId54"/>
    <p:sldId id="469" r:id="rId55"/>
    <p:sldId id="470" r:id="rId56"/>
    <p:sldId id="471" r:id="rId57"/>
    <p:sldId id="472" r:id="rId58"/>
    <p:sldId id="473" r:id="rId59"/>
    <p:sldId id="474" r:id="rId60"/>
    <p:sldId id="475" r:id="rId61"/>
    <p:sldId id="476" r:id="rId62"/>
    <p:sldId id="367" r:id="rId63"/>
    <p:sldId id="432" r:id="rId64"/>
    <p:sldId id="431" r:id="rId65"/>
    <p:sldId id="368" r:id="rId66"/>
    <p:sldId id="371" r:id="rId67"/>
    <p:sldId id="434" r:id="rId68"/>
    <p:sldId id="433" r:id="rId69"/>
    <p:sldId id="444" r:id="rId70"/>
    <p:sldId id="448" r:id="rId71"/>
    <p:sldId id="458" r:id="rId72"/>
    <p:sldId id="459" r:id="rId73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audy, Lynn" initials="CL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FF9999"/>
    <a:srgbClr val="CC3300"/>
    <a:srgbClr val="FF9966"/>
    <a:srgbClr val="3E6E36"/>
    <a:srgbClr val="7878D2"/>
    <a:srgbClr val="F8A952"/>
    <a:srgbClr val="808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55" autoAdjust="0"/>
    <p:restoredTop sz="86375" autoAdjust="0"/>
  </p:normalViewPr>
  <p:slideViewPr>
    <p:cSldViewPr snapToGrid="0">
      <p:cViewPr>
        <p:scale>
          <a:sx n="110" d="100"/>
          <a:sy n="110" d="100"/>
        </p:scale>
        <p:origin x="16" y="-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3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11611"/>
    </p:cViewPr>
  </p:sorterViewPr>
  <p:notesViewPr>
    <p:cSldViewPr snapToGrid="0">
      <p:cViewPr varScale="1">
        <p:scale>
          <a:sx n="62" d="100"/>
          <a:sy n="62" d="100"/>
        </p:scale>
        <p:origin x="-2006" y="-86"/>
      </p:cViewPr>
      <p:guideLst>
        <p:guide orient="horz" pos="2909"/>
        <p:guide pos="218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80" Type="http://schemas.openxmlformats.org/officeDocument/2006/relationships/tableStyles" Target="tableStyles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slide" Target="slides/slide71.xml"/><Relationship Id="rId74" Type="http://schemas.openxmlformats.org/officeDocument/2006/relationships/notesMaster" Target="notesMasters/notesMaster1.xml"/><Relationship Id="rId75" Type="http://schemas.openxmlformats.org/officeDocument/2006/relationships/printerSettings" Target="printerSettings/printerSettings1.bin"/><Relationship Id="rId76" Type="http://schemas.openxmlformats.org/officeDocument/2006/relationships/commentAuthors" Target="commentAuthors.xml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82A26-0AF6-1447-9658-9871B9A58C19}" type="doc">
      <dgm:prSet loTypeId="urn:microsoft.com/office/officeart/2005/8/layout/orgChart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8917B4-3B26-D049-A9C8-DEBBCA6B0200}">
      <dgm:prSet phldrT="[Text]"/>
      <dgm:spPr/>
      <dgm:t>
        <a:bodyPr/>
        <a:lstStyle/>
        <a:p>
          <a:r>
            <a:rPr lang="en-US" dirty="0" smtClean="0"/>
            <a:t>FTTH</a:t>
          </a:r>
          <a:endParaRPr lang="en-US" dirty="0"/>
        </a:p>
      </dgm:t>
    </dgm:pt>
    <dgm:pt modelId="{D95AFA0E-3B37-8C40-A9B2-E4DBEBA29E1A}" type="parTrans" cxnId="{19AD1E4B-6497-2F49-B27A-F2FC94A39587}">
      <dgm:prSet/>
      <dgm:spPr/>
      <dgm:t>
        <a:bodyPr/>
        <a:lstStyle/>
        <a:p>
          <a:endParaRPr lang="en-US"/>
        </a:p>
      </dgm:t>
    </dgm:pt>
    <dgm:pt modelId="{5F8612FF-2BFE-414C-84FE-25E14310C268}" type="sibTrans" cxnId="{19AD1E4B-6497-2F49-B27A-F2FC94A39587}">
      <dgm:prSet/>
      <dgm:spPr/>
      <dgm:t>
        <a:bodyPr/>
        <a:lstStyle/>
        <a:p>
          <a:endParaRPr lang="en-US"/>
        </a:p>
      </dgm:t>
    </dgm:pt>
    <dgm:pt modelId="{5D15529B-BA78-6D47-878E-298F513CE9C5}">
      <dgm:prSet phldrT="[Text]"/>
      <dgm:spPr/>
      <dgm:t>
        <a:bodyPr/>
        <a:lstStyle/>
        <a:p>
          <a:r>
            <a:rPr lang="en-US" dirty="0" smtClean="0"/>
            <a:t>P2P</a:t>
          </a:r>
          <a:endParaRPr lang="en-US" dirty="0"/>
        </a:p>
      </dgm:t>
    </dgm:pt>
    <dgm:pt modelId="{1A60FE11-340F-694F-B94B-D1DB92BE457D}" type="parTrans" cxnId="{FCE4D935-B04E-0146-BD18-062A81942E2E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1C7BE6F-1903-B64F-9808-125BDC1950B3}" type="sibTrans" cxnId="{FCE4D935-B04E-0146-BD18-062A81942E2E}">
      <dgm:prSet/>
      <dgm:spPr/>
      <dgm:t>
        <a:bodyPr/>
        <a:lstStyle/>
        <a:p>
          <a:endParaRPr lang="en-US"/>
        </a:p>
      </dgm:t>
    </dgm:pt>
    <dgm:pt modelId="{ABB15C81-818F-0B4B-A70F-00CDE568E24E}">
      <dgm:prSet phldrT="[Text]"/>
      <dgm:spPr/>
      <dgm:t>
        <a:bodyPr/>
        <a:lstStyle/>
        <a:p>
          <a:r>
            <a:rPr lang="en-US" dirty="0" smtClean="0"/>
            <a:t>Ethernet</a:t>
          </a:r>
          <a:endParaRPr lang="en-US" dirty="0"/>
        </a:p>
      </dgm:t>
    </dgm:pt>
    <dgm:pt modelId="{E834AB19-A1E4-8A43-9A90-964C49AF6CEA}" type="parTrans" cxnId="{836D77F0-7F49-7D4D-93DA-66ECA611DF2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D4B95D5-4C0D-494D-901D-48E5736FDC4E}" type="sibTrans" cxnId="{836D77F0-7F49-7D4D-93DA-66ECA611DF27}">
      <dgm:prSet/>
      <dgm:spPr/>
      <dgm:t>
        <a:bodyPr/>
        <a:lstStyle/>
        <a:p>
          <a:endParaRPr lang="en-US"/>
        </a:p>
      </dgm:t>
    </dgm:pt>
    <dgm:pt modelId="{24B45300-B284-2C47-95EF-9F9B7CFD13CF}">
      <dgm:prSet phldrT="[Text]"/>
      <dgm:spPr/>
      <dgm:t>
        <a:bodyPr/>
        <a:lstStyle/>
        <a:p>
          <a:r>
            <a:rPr lang="en-US" dirty="0" smtClean="0"/>
            <a:t>P2MP</a:t>
          </a:r>
          <a:endParaRPr lang="en-US" dirty="0"/>
        </a:p>
      </dgm:t>
    </dgm:pt>
    <dgm:pt modelId="{0C8AFF58-C5B1-7648-AAE6-527F8C4519C8}" type="parTrans" cxnId="{D90AF81C-59A7-D34C-89BC-4CEE5B8D0045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208AA2C-B492-784B-924F-4E727FA9BD96}" type="sibTrans" cxnId="{D90AF81C-59A7-D34C-89BC-4CEE5B8D0045}">
      <dgm:prSet/>
      <dgm:spPr/>
      <dgm:t>
        <a:bodyPr/>
        <a:lstStyle/>
        <a:p>
          <a:endParaRPr lang="en-US"/>
        </a:p>
      </dgm:t>
    </dgm:pt>
    <dgm:pt modelId="{2C1AACD6-4B6E-0144-98D1-08546C95E669}">
      <dgm:prSet phldrT="[Text]"/>
      <dgm:spPr/>
      <dgm:t>
        <a:bodyPr/>
        <a:lstStyle/>
        <a:p>
          <a:r>
            <a:rPr lang="en-US" dirty="0" smtClean="0"/>
            <a:t>Active Ethernet</a:t>
          </a:r>
          <a:endParaRPr lang="en-US" dirty="0"/>
        </a:p>
      </dgm:t>
    </dgm:pt>
    <dgm:pt modelId="{1B25CD54-55FF-3244-90C3-1112C2F1011B}" type="parTrans" cxnId="{DFBBD43E-2E61-BA47-AF8E-6EBB6F4B291D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8616A4C-A337-984A-ABBF-D39C2F054E06}" type="sibTrans" cxnId="{DFBBD43E-2E61-BA47-AF8E-6EBB6F4B291D}">
      <dgm:prSet/>
      <dgm:spPr/>
      <dgm:t>
        <a:bodyPr/>
        <a:lstStyle/>
        <a:p>
          <a:endParaRPr lang="en-US"/>
        </a:p>
      </dgm:t>
    </dgm:pt>
    <dgm:pt modelId="{62958052-C4D2-0542-AE5B-7BDB9B7EC6C6}">
      <dgm:prSet phldrT="[Text]"/>
      <dgm:spPr/>
      <dgm:t>
        <a:bodyPr/>
        <a:lstStyle/>
        <a:p>
          <a:r>
            <a:rPr lang="en-US" dirty="0" smtClean="0"/>
            <a:t>PON</a:t>
          </a:r>
          <a:endParaRPr lang="en-US" dirty="0"/>
        </a:p>
      </dgm:t>
    </dgm:pt>
    <dgm:pt modelId="{C9BF719D-7824-CA4F-998D-F1CFE3FF07DD}" type="parTrans" cxnId="{E73F361D-4A20-7246-9C9D-ED7555976412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3A21133-E44F-4241-A9DF-AA9F8C3D0117}" type="sibTrans" cxnId="{E73F361D-4A20-7246-9C9D-ED7555976412}">
      <dgm:prSet/>
      <dgm:spPr/>
      <dgm:t>
        <a:bodyPr/>
        <a:lstStyle/>
        <a:p>
          <a:endParaRPr lang="en-US"/>
        </a:p>
      </dgm:t>
    </dgm:pt>
    <dgm:pt modelId="{1EBA5F5B-8AC9-BC49-8206-F1B7ABCB6DF9}">
      <dgm:prSet phldrT="[Text]"/>
      <dgm:spPr/>
      <dgm:t>
        <a:bodyPr/>
        <a:lstStyle/>
        <a:p>
          <a:r>
            <a:rPr lang="en-US" dirty="0" smtClean="0"/>
            <a:t>(T)WDM-PON</a:t>
          </a:r>
          <a:endParaRPr lang="en-US" dirty="0"/>
        </a:p>
      </dgm:t>
    </dgm:pt>
    <dgm:pt modelId="{264F0DCF-CDCC-794C-A745-947D17B0C8F9}" type="parTrans" cxnId="{D31AC7CE-8E26-9145-B0C9-7C49C97A30FE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442CE87-BF29-FC40-9B1F-F0F55E745929}" type="sibTrans" cxnId="{D31AC7CE-8E26-9145-B0C9-7C49C97A30FE}">
      <dgm:prSet/>
      <dgm:spPr/>
      <dgm:t>
        <a:bodyPr/>
        <a:lstStyle/>
        <a:p>
          <a:endParaRPr lang="en-US"/>
        </a:p>
      </dgm:t>
    </dgm:pt>
    <dgm:pt modelId="{9DC0FD5E-9156-FD46-A058-65CC4A2574AF}">
      <dgm:prSet phldrT="[Text]"/>
      <dgm:spPr/>
      <dgm:t>
        <a:bodyPr/>
        <a:lstStyle/>
        <a:p>
          <a:r>
            <a:rPr lang="en-US" dirty="0" smtClean="0"/>
            <a:t>NG-PON2</a:t>
          </a:r>
          <a:endParaRPr lang="en-US" dirty="0"/>
        </a:p>
      </dgm:t>
    </dgm:pt>
    <dgm:pt modelId="{ECA56532-826D-EC4B-A39C-C2263ED8A212}" type="parTrans" cxnId="{1CAA58DE-32D0-6447-AB83-996ECB4579A3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14F436A-03E6-DF4F-907C-2C4D8C2B0BCA}" type="sibTrans" cxnId="{1CAA58DE-32D0-6447-AB83-996ECB4579A3}">
      <dgm:prSet/>
      <dgm:spPr/>
      <dgm:t>
        <a:bodyPr/>
        <a:lstStyle/>
        <a:p>
          <a:endParaRPr lang="en-US"/>
        </a:p>
      </dgm:t>
    </dgm:pt>
    <dgm:pt modelId="{D5BCC2E4-43B7-D74D-8EE1-DDF79B91A835}">
      <dgm:prSet phldrT="[Text]"/>
      <dgm:spPr/>
      <dgm:t>
        <a:bodyPr/>
        <a:lstStyle/>
        <a:p>
          <a:r>
            <a:rPr lang="en-US" dirty="0" smtClean="0"/>
            <a:t>TDMA-PON</a:t>
          </a:r>
          <a:endParaRPr lang="en-US" dirty="0"/>
        </a:p>
      </dgm:t>
    </dgm:pt>
    <dgm:pt modelId="{B8778EC6-4791-E043-AC95-6947AA91E4BF}" type="parTrans" cxnId="{E08C87FC-ECE6-AA44-A59A-9C922B1E47D9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CFA294B-A0DD-BE45-A193-F68152075825}" type="sibTrans" cxnId="{E08C87FC-ECE6-AA44-A59A-9C922B1E47D9}">
      <dgm:prSet/>
      <dgm:spPr/>
      <dgm:t>
        <a:bodyPr/>
        <a:lstStyle/>
        <a:p>
          <a:endParaRPr lang="en-US"/>
        </a:p>
      </dgm:t>
    </dgm:pt>
    <dgm:pt modelId="{E37B88FD-3F95-DD44-BEA0-F054141FBA40}">
      <dgm:prSet phldrT="[Text]"/>
      <dgm:spPr/>
      <dgm:t>
        <a:bodyPr/>
        <a:lstStyle/>
        <a:p>
          <a:r>
            <a:rPr lang="en-US" dirty="0" smtClean="0"/>
            <a:t>EPON</a:t>
          </a:r>
          <a:endParaRPr lang="en-US" dirty="0"/>
        </a:p>
      </dgm:t>
    </dgm:pt>
    <dgm:pt modelId="{076BD21A-830C-774F-8A65-BB5ED0BCBC01}" type="parTrans" cxnId="{2638E9F6-0CE6-B442-918D-238C73D003D3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ED037AF-5E05-5E45-A478-8835BD4AFD54}" type="sibTrans" cxnId="{2638E9F6-0CE6-B442-918D-238C73D003D3}">
      <dgm:prSet/>
      <dgm:spPr/>
      <dgm:t>
        <a:bodyPr/>
        <a:lstStyle/>
        <a:p>
          <a:endParaRPr lang="en-US"/>
        </a:p>
      </dgm:t>
    </dgm:pt>
    <dgm:pt modelId="{DBCF8D3D-E002-6248-86CF-4523592A6940}">
      <dgm:prSet phldrT="[Text]"/>
      <dgm:spPr/>
      <dgm:t>
        <a:bodyPr/>
        <a:lstStyle/>
        <a:p>
          <a:r>
            <a:rPr lang="en-US" dirty="0" smtClean="0"/>
            <a:t>BPON</a:t>
          </a:r>
          <a:endParaRPr lang="en-US" dirty="0"/>
        </a:p>
      </dgm:t>
    </dgm:pt>
    <dgm:pt modelId="{F69EB8CB-8763-2043-BAD5-0BE0B51DF2A4}" type="parTrans" cxnId="{9C1C146C-D175-5B48-8502-24408E52CCDE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7CA28BA-7CA4-8D47-8008-3C57617E66B0}" type="sibTrans" cxnId="{9C1C146C-D175-5B48-8502-24408E52CCDE}">
      <dgm:prSet/>
      <dgm:spPr/>
      <dgm:t>
        <a:bodyPr/>
        <a:lstStyle/>
        <a:p>
          <a:endParaRPr lang="en-US"/>
        </a:p>
      </dgm:t>
    </dgm:pt>
    <dgm:pt modelId="{D960E6AB-2089-7440-9508-062575DA8D29}">
      <dgm:prSet phldrT="[Text]"/>
      <dgm:spPr/>
      <dgm:t>
        <a:bodyPr/>
        <a:lstStyle/>
        <a:p>
          <a:r>
            <a:rPr lang="en-US" dirty="0" smtClean="0"/>
            <a:t>GPON</a:t>
          </a:r>
          <a:endParaRPr lang="en-US" dirty="0"/>
        </a:p>
      </dgm:t>
    </dgm:pt>
    <dgm:pt modelId="{B64DFC65-D28C-F64E-9815-69E077069257}" type="parTrans" cxnId="{1949B0C7-729C-CA4F-8359-8BAF4652A502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F9EE14C-EB07-9949-81F0-7DF9831BDD1E}" type="sibTrans" cxnId="{1949B0C7-729C-CA4F-8359-8BAF4652A502}">
      <dgm:prSet/>
      <dgm:spPr/>
      <dgm:t>
        <a:bodyPr/>
        <a:lstStyle/>
        <a:p>
          <a:endParaRPr lang="en-US"/>
        </a:p>
      </dgm:t>
    </dgm:pt>
    <dgm:pt modelId="{71905594-6F3C-4843-8564-2FA348FFFB25}">
      <dgm:prSet phldrT="[Text]"/>
      <dgm:spPr/>
      <dgm:t>
        <a:bodyPr/>
        <a:lstStyle/>
        <a:p>
          <a:r>
            <a:rPr lang="en-US" dirty="0" err="1" smtClean="0"/>
            <a:t>DPoE</a:t>
          </a:r>
          <a:endParaRPr lang="en-US" dirty="0"/>
        </a:p>
      </dgm:t>
    </dgm:pt>
    <dgm:pt modelId="{83683CF7-BF7C-B94F-A890-1C100878C377}" type="parTrans" cxnId="{553AACC4-624C-EB46-BF06-288622FB4E6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183E5B0-EFE4-5147-A0BD-3949FA3215D7}" type="sibTrans" cxnId="{553AACC4-624C-EB46-BF06-288622FB4E61}">
      <dgm:prSet/>
      <dgm:spPr/>
      <dgm:t>
        <a:bodyPr/>
        <a:lstStyle/>
        <a:p>
          <a:endParaRPr lang="en-US"/>
        </a:p>
      </dgm:t>
    </dgm:pt>
    <dgm:pt modelId="{7863467F-F19F-7546-BDF7-717802876B78}" type="pres">
      <dgm:prSet presAssocID="{01A82A26-0AF6-1447-9658-9871B9A58C1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603CA12-6A4D-EA48-9C11-332AD10769B0}" type="pres">
      <dgm:prSet presAssocID="{5A8917B4-3B26-D049-A9C8-DEBBCA6B0200}" presName="hierRoot1" presStyleCnt="0">
        <dgm:presLayoutVars>
          <dgm:hierBranch val="init"/>
        </dgm:presLayoutVars>
      </dgm:prSet>
      <dgm:spPr/>
    </dgm:pt>
    <dgm:pt modelId="{F795A9B3-FF41-AD41-9FA7-86C668251FFB}" type="pres">
      <dgm:prSet presAssocID="{5A8917B4-3B26-D049-A9C8-DEBBCA6B0200}" presName="rootComposite1" presStyleCnt="0"/>
      <dgm:spPr/>
    </dgm:pt>
    <dgm:pt modelId="{B1167ABD-CF6A-694D-A094-8462A7295020}" type="pres">
      <dgm:prSet presAssocID="{5A8917B4-3B26-D049-A9C8-DEBBCA6B020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2A0284-5248-6241-86E9-001D5E92650A}" type="pres">
      <dgm:prSet presAssocID="{5A8917B4-3B26-D049-A9C8-DEBBCA6B020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5FC7DCC-0334-1A48-A802-37BAF53EB78D}" type="pres">
      <dgm:prSet presAssocID="{5A8917B4-3B26-D049-A9C8-DEBBCA6B0200}" presName="hierChild2" presStyleCnt="0"/>
      <dgm:spPr/>
    </dgm:pt>
    <dgm:pt modelId="{E42EAFA0-8563-E841-A15F-1049A9131766}" type="pres">
      <dgm:prSet presAssocID="{1A60FE11-340F-694F-B94B-D1DB92BE457D}" presName="Name37" presStyleLbl="parChTrans1D2" presStyleIdx="0" presStyleCnt="2"/>
      <dgm:spPr/>
      <dgm:t>
        <a:bodyPr/>
        <a:lstStyle/>
        <a:p>
          <a:endParaRPr lang="en-US"/>
        </a:p>
      </dgm:t>
    </dgm:pt>
    <dgm:pt modelId="{96637BDC-1ED5-2244-9909-D60CAFC98EA3}" type="pres">
      <dgm:prSet presAssocID="{5D15529B-BA78-6D47-878E-298F513CE9C5}" presName="hierRoot2" presStyleCnt="0">
        <dgm:presLayoutVars>
          <dgm:hierBranch val="init"/>
        </dgm:presLayoutVars>
      </dgm:prSet>
      <dgm:spPr/>
    </dgm:pt>
    <dgm:pt modelId="{9328E295-3C1F-5E47-905F-095578C699AD}" type="pres">
      <dgm:prSet presAssocID="{5D15529B-BA78-6D47-878E-298F513CE9C5}" presName="rootComposite" presStyleCnt="0"/>
      <dgm:spPr/>
    </dgm:pt>
    <dgm:pt modelId="{A0ED90FA-3119-CC4D-8F71-427749CA2D85}" type="pres">
      <dgm:prSet presAssocID="{5D15529B-BA78-6D47-878E-298F513CE9C5}" presName="rootText" presStyleLbl="node2" presStyleIdx="0" presStyleCnt="2" custLinFactNeighborX="-881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10FE05-7236-354B-A98B-7629426C386E}" type="pres">
      <dgm:prSet presAssocID="{5D15529B-BA78-6D47-878E-298F513CE9C5}" presName="rootConnector" presStyleLbl="node2" presStyleIdx="0" presStyleCnt="2"/>
      <dgm:spPr/>
      <dgm:t>
        <a:bodyPr/>
        <a:lstStyle/>
        <a:p>
          <a:endParaRPr lang="en-US"/>
        </a:p>
      </dgm:t>
    </dgm:pt>
    <dgm:pt modelId="{6EF45C7B-4AB7-134A-B355-F08A393D5C06}" type="pres">
      <dgm:prSet presAssocID="{5D15529B-BA78-6D47-878E-298F513CE9C5}" presName="hierChild4" presStyleCnt="0"/>
      <dgm:spPr/>
    </dgm:pt>
    <dgm:pt modelId="{238C9DE9-BD51-B149-9A34-2C4CB614447D}" type="pres">
      <dgm:prSet presAssocID="{E834AB19-A1E4-8A43-9A90-964C49AF6CEA}" presName="Name37" presStyleLbl="parChTrans1D3" presStyleIdx="0" presStyleCnt="3"/>
      <dgm:spPr/>
      <dgm:t>
        <a:bodyPr/>
        <a:lstStyle/>
        <a:p>
          <a:endParaRPr lang="en-US"/>
        </a:p>
      </dgm:t>
    </dgm:pt>
    <dgm:pt modelId="{E6BA28B9-B29A-7743-8C83-799B50526D8E}" type="pres">
      <dgm:prSet presAssocID="{ABB15C81-818F-0B4B-A70F-00CDE568E24E}" presName="hierRoot2" presStyleCnt="0">
        <dgm:presLayoutVars>
          <dgm:hierBranch val="init"/>
        </dgm:presLayoutVars>
      </dgm:prSet>
      <dgm:spPr/>
    </dgm:pt>
    <dgm:pt modelId="{36159D6F-3CE6-2940-AD39-7E4812E19591}" type="pres">
      <dgm:prSet presAssocID="{ABB15C81-818F-0B4B-A70F-00CDE568E24E}" presName="rootComposite" presStyleCnt="0"/>
      <dgm:spPr/>
    </dgm:pt>
    <dgm:pt modelId="{22215ACD-D5A9-BD48-B6F0-17C325BBE0D3}" type="pres">
      <dgm:prSet presAssocID="{ABB15C81-818F-0B4B-A70F-00CDE568E24E}" presName="rootText" presStyleLbl="node3" presStyleIdx="0" presStyleCnt="3" custLinFactX="-8243" custLinFactNeighborX="-100000" custLinFactNeighborY="-47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F9AE0F-DB5A-1143-ACFF-D115D4E7F5A6}" type="pres">
      <dgm:prSet presAssocID="{ABB15C81-818F-0B4B-A70F-00CDE568E24E}" presName="rootConnector" presStyleLbl="node3" presStyleIdx="0" presStyleCnt="3"/>
      <dgm:spPr/>
      <dgm:t>
        <a:bodyPr/>
        <a:lstStyle/>
        <a:p>
          <a:endParaRPr lang="en-US"/>
        </a:p>
      </dgm:t>
    </dgm:pt>
    <dgm:pt modelId="{ABD7D8AF-BE67-9640-B9CF-7E0EE6CB33CA}" type="pres">
      <dgm:prSet presAssocID="{ABB15C81-818F-0B4B-A70F-00CDE568E24E}" presName="hierChild4" presStyleCnt="0"/>
      <dgm:spPr/>
    </dgm:pt>
    <dgm:pt modelId="{598A5744-18CB-F048-91B3-A1A59FF2FCA6}" type="pres">
      <dgm:prSet presAssocID="{ABB15C81-818F-0B4B-A70F-00CDE568E24E}" presName="hierChild5" presStyleCnt="0"/>
      <dgm:spPr/>
    </dgm:pt>
    <dgm:pt modelId="{D893FB77-9F4C-0D44-BCB4-6E1B60DB0C76}" type="pres">
      <dgm:prSet presAssocID="{5D15529B-BA78-6D47-878E-298F513CE9C5}" presName="hierChild5" presStyleCnt="0"/>
      <dgm:spPr/>
    </dgm:pt>
    <dgm:pt modelId="{AA19A155-2E2E-3A42-A346-3AA341DACF90}" type="pres">
      <dgm:prSet presAssocID="{0C8AFF58-C5B1-7648-AAE6-527F8C4519C8}" presName="Name37" presStyleLbl="parChTrans1D2" presStyleIdx="1" presStyleCnt="2"/>
      <dgm:spPr/>
      <dgm:t>
        <a:bodyPr/>
        <a:lstStyle/>
        <a:p>
          <a:endParaRPr lang="en-US"/>
        </a:p>
      </dgm:t>
    </dgm:pt>
    <dgm:pt modelId="{D7FDE751-AF00-A943-82A2-053E0DCE34C6}" type="pres">
      <dgm:prSet presAssocID="{24B45300-B284-2C47-95EF-9F9B7CFD13CF}" presName="hierRoot2" presStyleCnt="0">
        <dgm:presLayoutVars>
          <dgm:hierBranch val="init"/>
        </dgm:presLayoutVars>
      </dgm:prSet>
      <dgm:spPr/>
    </dgm:pt>
    <dgm:pt modelId="{683D330F-9C57-5441-B51C-FD8D1D5864EB}" type="pres">
      <dgm:prSet presAssocID="{24B45300-B284-2C47-95EF-9F9B7CFD13CF}" presName="rootComposite" presStyleCnt="0"/>
      <dgm:spPr/>
    </dgm:pt>
    <dgm:pt modelId="{C2DA1F95-DB67-3A42-A317-A1D59565BC9A}" type="pres">
      <dgm:prSet presAssocID="{24B45300-B284-2C47-95EF-9F9B7CFD13C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7BC300-564B-FC4C-8E7A-898ECB92021D}" type="pres">
      <dgm:prSet presAssocID="{24B45300-B284-2C47-95EF-9F9B7CFD13CF}" presName="rootConnector" presStyleLbl="node2" presStyleIdx="1" presStyleCnt="2"/>
      <dgm:spPr/>
      <dgm:t>
        <a:bodyPr/>
        <a:lstStyle/>
        <a:p>
          <a:endParaRPr lang="en-US"/>
        </a:p>
      </dgm:t>
    </dgm:pt>
    <dgm:pt modelId="{ED7755CC-A45F-1146-AF73-13EBEE74DE8D}" type="pres">
      <dgm:prSet presAssocID="{24B45300-B284-2C47-95EF-9F9B7CFD13CF}" presName="hierChild4" presStyleCnt="0"/>
      <dgm:spPr/>
    </dgm:pt>
    <dgm:pt modelId="{A8CAFBFA-51C1-124A-9A5D-A1C59883721C}" type="pres">
      <dgm:prSet presAssocID="{1B25CD54-55FF-3244-90C3-1112C2F1011B}" presName="Name37" presStyleLbl="parChTrans1D3" presStyleIdx="1" presStyleCnt="3"/>
      <dgm:spPr/>
      <dgm:t>
        <a:bodyPr/>
        <a:lstStyle/>
        <a:p>
          <a:endParaRPr lang="en-US"/>
        </a:p>
      </dgm:t>
    </dgm:pt>
    <dgm:pt modelId="{FE4FA6A5-B6D9-3243-832A-8FD9EDBCE474}" type="pres">
      <dgm:prSet presAssocID="{2C1AACD6-4B6E-0144-98D1-08546C95E669}" presName="hierRoot2" presStyleCnt="0">
        <dgm:presLayoutVars>
          <dgm:hierBranch val="init"/>
        </dgm:presLayoutVars>
      </dgm:prSet>
      <dgm:spPr/>
    </dgm:pt>
    <dgm:pt modelId="{F3ED1174-F62C-7341-BB0D-C7A188A06A79}" type="pres">
      <dgm:prSet presAssocID="{2C1AACD6-4B6E-0144-98D1-08546C95E669}" presName="rootComposite" presStyleCnt="0"/>
      <dgm:spPr/>
    </dgm:pt>
    <dgm:pt modelId="{333C7FBE-D215-9249-B21C-650014C02E54}" type="pres">
      <dgm:prSet presAssocID="{2C1AACD6-4B6E-0144-98D1-08546C95E669}" presName="rootText" presStyleLbl="node3" presStyleIdx="1" presStyleCnt="3" custLinFactNeighborX="-81954" custLinFactNeighborY="62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2DD9F6-6E02-894B-AF13-1E5444A952EC}" type="pres">
      <dgm:prSet presAssocID="{2C1AACD6-4B6E-0144-98D1-08546C95E669}" presName="rootConnector" presStyleLbl="node3" presStyleIdx="1" presStyleCnt="3"/>
      <dgm:spPr/>
      <dgm:t>
        <a:bodyPr/>
        <a:lstStyle/>
        <a:p>
          <a:endParaRPr lang="en-US"/>
        </a:p>
      </dgm:t>
    </dgm:pt>
    <dgm:pt modelId="{D3FC5A97-FAFF-8D4E-BD10-E49AACE9FF30}" type="pres">
      <dgm:prSet presAssocID="{2C1AACD6-4B6E-0144-98D1-08546C95E669}" presName="hierChild4" presStyleCnt="0"/>
      <dgm:spPr/>
    </dgm:pt>
    <dgm:pt modelId="{C31CD068-FA51-5A41-B349-0A5291A780DD}" type="pres">
      <dgm:prSet presAssocID="{2C1AACD6-4B6E-0144-98D1-08546C95E669}" presName="hierChild5" presStyleCnt="0"/>
      <dgm:spPr/>
    </dgm:pt>
    <dgm:pt modelId="{7BB87434-D723-D145-A2B3-EE411F681772}" type="pres">
      <dgm:prSet presAssocID="{C9BF719D-7824-CA4F-998D-F1CFE3FF07DD}" presName="Name37" presStyleLbl="parChTrans1D3" presStyleIdx="2" presStyleCnt="3"/>
      <dgm:spPr/>
      <dgm:t>
        <a:bodyPr/>
        <a:lstStyle/>
        <a:p>
          <a:endParaRPr lang="en-US"/>
        </a:p>
      </dgm:t>
    </dgm:pt>
    <dgm:pt modelId="{3288052A-8980-F444-BEEB-7B14624851AF}" type="pres">
      <dgm:prSet presAssocID="{62958052-C4D2-0542-AE5B-7BDB9B7EC6C6}" presName="hierRoot2" presStyleCnt="0">
        <dgm:presLayoutVars>
          <dgm:hierBranch val="init"/>
        </dgm:presLayoutVars>
      </dgm:prSet>
      <dgm:spPr/>
    </dgm:pt>
    <dgm:pt modelId="{408D0C9F-5AF7-D74A-B011-C85F121E9B9B}" type="pres">
      <dgm:prSet presAssocID="{62958052-C4D2-0542-AE5B-7BDB9B7EC6C6}" presName="rootComposite" presStyleCnt="0"/>
      <dgm:spPr/>
    </dgm:pt>
    <dgm:pt modelId="{4CE154E0-55B5-2C4E-B307-4C64CB9A5E0D}" type="pres">
      <dgm:prSet presAssocID="{62958052-C4D2-0542-AE5B-7BDB9B7EC6C6}" presName="rootText" presStyleLbl="node3" presStyleIdx="2" presStyleCnt="3" custLinFactNeighborX="577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5932DF-EB90-5E4E-A3C2-09FA1F11D8DE}" type="pres">
      <dgm:prSet presAssocID="{62958052-C4D2-0542-AE5B-7BDB9B7EC6C6}" presName="rootConnector" presStyleLbl="node3" presStyleIdx="2" presStyleCnt="3"/>
      <dgm:spPr/>
      <dgm:t>
        <a:bodyPr/>
        <a:lstStyle/>
        <a:p>
          <a:endParaRPr lang="en-US"/>
        </a:p>
      </dgm:t>
    </dgm:pt>
    <dgm:pt modelId="{00AB87BF-56C6-D64E-942E-310E06723061}" type="pres">
      <dgm:prSet presAssocID="{62958052-C4D2-0542-AE5B-7BDB9B7EC6C6}" presName="hierChild4" presStyleCnt="0"/>
      <dgm:spPr/>
    </dgm:pt>
    <dgm:pt modelId="{8B9BA831-59B0-ED41-98AC-542F8AC99196}" type="pres">
      <dgm:prSet presAssocID="{B8778EC6-4791-E043-AC95-6947AA91E4BF}" presName="Name37" presStyleLbl="parChTrans1D4" presStyleIdx="0" presStyleCnt="7"/>
      <dgm:spPr/>
      <dgm:t>
        <a:bodyPr/>
        <a:lstStyle/>
        <a:p>
          <a:endParaRPr lang="en-US"/>
        </a:p>
      </dgm:t>
    </dgm:pt>
    <dgm:pt modelId="{F1A7DFE4-BA89-964A-80F8-AAE82AF95FB0}" type="pres">
      <dgm:prSet presAssocID="{D5BCC2E4-43B7-D74D-8EE1-DDF79B91A835}" presName="hierRoot2" presStyleCnt="0">
        <dgm:presLayoutVars>
          <dgm:hierBranch val="init"/>
        </dgm:presLayoutVars>
      </dgm:prSet>
      <dgm:spPr/>
    </dgm:pt>
    <dgm:pt modelId="{A5A39F88-0BD9-5944-A723-FFEF6E0C2B82}" type="pres">
      <dgm:prSet presAssocID="{D5BCC2E4-43B7-D74D-8EE1-DDF79B91A835}" presName="rootComposite" presStyleCnt="0"/>
      <dgm:spPr/>
    </dgm:pt>
    <dgm:pt modelId="{66DDBF4F-2C39-9342-B324-2B92231CB881}" type="pres">
      <dgm:prSet presAssocID="{D5BCC2E4-43B7-D74D-8EE1-DDF79B91A835}" presName="rootText" presStyleLbl="node4" presStyleIdx="0" presStyleCnt="7" custScaleX="137340" custLinFactNeighborX="9477" custLinFactNeighborY="83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C445C0-89D2-4B4F-AE5C-3B278D77B4FF}" type="pres">
      <dgm:prSet presAssocID="{D5BCC2E4-43B7-D74D-8EE1-DDF79B91A835}" presName="rootConnector" presStyleLbl="node4" presStyleIdx="0" presStyleCnt="7"/>
      <dgm:spPr/>
      <dgm:t>
        <a:bodyPr/>
        <a:lstStyle/>
        <a:p>
          <a:endParaRPr lang="en-US"/>
        </a:p>
      </dgm:t>
    </dgm:pt>
    <dgm:pt modelId="{856AC75D-240D-A54F-B4CF-6FAE1D63A1EB}" type="pres">
      <dgm:prSet presAssocID="{D5BCC2E4-43B7-D74D-8EE1-DDF79B91A835}" presName="hierChild4" presStyleCnt="0"/>
      <dgm:spPr/>
    </dgm:pt>
    <dgm:pt modelId="{7B277960-0497-5640-96B5-B0FFF9F8FF92}" type="pres">
      <dgm:prSet presAssocID="{076BD21A-830C-774F-8A65-BB5ED0BCBC01}" presName="Name37" presStyleLbl="parChTrans1D4" presStyleIdx="1" presStyleCnt="7"/>
      <dgm:spPr/>
      <dgm:t>
        <a:bodyPr/>
        <a:lstStyle/>
        <a:p>
          <a:endParaRPr lang="en-US"/>
        </a:p>
      </dgm:t>
    </dgm:pt>
    <dgm:pt modelId="{48AEF666-0618-9346-9856-BF21C971843A}" type="pres">
      <dgm:prSet presAssocID="{E37B88FD-3F95-DD44-BEA0-F054141FBA40}" presName="hierRoot2" presStyleCnt="0">
        <dgm:presLayoutVars>
          <dgm:hierBranch/>
        </dgm:presLayoutVars>
      </dgm:prSet>
      <dgm:spPr/>
    </dgm:pt>
    <dgm:pt modelId="{96231FB7-5022-7745-AE6D-7AA9F9F2E157}" type="pres">
      <dgm:prSet presAssocID="{E37B88FD-3F95-DD44-BEA0-F054141FBA40}" presName="rootComposite" presStyleCnt="0"/>
      <dgm:spPr/>
    </dgm:pt>
    <dgm:pt modelId="{53FA59E5-090C-8F46-A2FC-177F840F44B5}" type="pres">
      <dgm:prSet presAssocID="{E37B88FD-3F95-DD44-BEA0-F054141FBA40}" presName="rootText" presStyleLbl="node4" presStyleIdx="1" presStyleCnt="7" custLinFactNeighborX="16575" custLinFactNeighborY="26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67F5CD-9666-0945-A970-3C2E9527CB62}" type="pres">
      <dgm:prSet presAssocID="{E37B88FD-3F95-DD44-BEA0-F054141FBA40}" presName="rootConnector" presStyleLbl="node4" presStyleIdx="1" presStyleCnt="7"/>
      <dgm:spPr/>
      <dgm:t>
        <a:bodyPr/>
        <a:lstStyle/>
        <a:p>
          <a:endParaRPr lang="en-US"/>
        </a:p>
      </dgm:t>
    </dgm:pt>
    <dgm:pt modelId="{0D78B3A9-D352-6C4F-AF21-0ED8E7C46B3A}" type="pres">
      <dgm:prSet presAssocID="{E37B88FD-3F95-DD44-BEA0-F054141FBA40}" presName="hierChild4" presStyleCnt="0"/>
      <dgm:spPr/>
    </dgm:pt>
    <dgm:pt modelId="{936620AF-206A-2A4E-959C-43B25F29A572}" type="pres">
      <dgm:prSet presAssocID="{83683CF7-BF7C-B94F-A890-1C100878C377}" presName="Name35" presStyleLbl="parChTrans1D4" presStyleIdx="2" presStyleCnt="7"/>
      <dgm:spPr/>
      <dgm:t>
        <a:bodyPr/>
        <a:lstStyle/>
        <a:p>
          <a:endParaRPr lang="en-US"/>
        </a:p>
      </dgm:t>
    </dgm:pt>
    <dgm:pt modelId="{16840292-D88D-4144-A729-3AB75908CE6D}" type="pres">
      <dgm:prSet presAssocID="{71905594-6F3C-4843-8564-2FA348FFFB25}" presName="hierRoot2" presStyleCnt="0">
        <dgm:presLayoutVars>
          <dgm:hierBranch val="init"/>
        </dgm:presLayoutVars>
      </dgm:prSet>
      <dgm:spPr/>
    </dgm:pt>
    <dgm:pt modelId="{8D2C8054-B787-BE41-B8C8-174AD8005493}" type="pres">
      <dgm:prSet presAssocID="{71905594-6F3C-4843-8564-2FA348FFFB25}" presName="rootComposite" presStyleCnt="0"/>
      <dgm:spPr/>
    </dgm:pt>
    <dgm:pt modelId="{A3C2945F-EA40-9740-9F0B-7E972CFFE14C}" type="pres">
      <dgm:prSet presAssocID="{71905594-6F3C-4843-8564-2FA348FFFB25}" presName="rootText" presStyleLbl="node4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626444-07E8-CE41-AA87-534C3C6310EA}" type="pres">
      <dgm:prSet presAssocID="{71905594-6F3C-4843-8564-2FA348FFFB25}" presName="rootConnector" presStyleLbl="node4" presStyleIdx="2" presStyleCnt="7"/>
      <dgm:spPr/>
      <dgm:t>
        <a:bodyPr/>
        <a:lstStyle/>
        <a:p>
          <a:endParaRPr lang="en-US"/>
        </a:p>
      </dgm:t>
    </dgm:pt>
    <dgm:pt modelId="{DFB110E7-99AF-4C47-A14E-AFC365CA9542}" type="pres">
      <dgm:prSet presAssocID="{71905594-6F3C-4843-8564-2FA348FFFB25}" presName="hierChild4" presStyleCnt="0"/>
      <dgm:spPr/>
    </dgm:pt>
    <dgm:pt modelId="{89128F9F-D645-FE4C-B3BB-8FBBEC74978C}" type="pres">
      <dgm:prSet presAssocID="{71905594-6F3C-4843-8564-2FA348FFFB25}" presName="hierChild5" presStyleCnt="0"/>
      <dgm:spPr/>
    </dgm:pt>
    <dgm:pt modelId="{C2C8E77E-6D09-1349-BCE9-CD98B848DB40}" type="pres">
      <dgm:prSet presAssocID="{E37B88FD-3F95-DD44-BEA0-F054141FBA40}" presName="hierChild5" presStyleCnt="0"/>
      <dgm:spPr/>
    </dgm:pt>
    <dgm:pt modelId="{48CDA7F8-07B3-D944-B415-018C302CA712}" type="pres">
      <dgm:prSet presAssocID="{F69EB8CB-8763-2043-BAD5-0BE0B51DF2A4}" presName="Name37" presStyleLbl="parChTrans1D4" presStyleIdx="3" presStyleCnt="7"/>
      <dgm:spPr/>
      <dgm:t>
        <a:bodyPr/>
        <a:lstStyle/>
        <a:p>
          <a:endParaRPr lang="en-US"/>
        </a:p>
      </dgm:t>
    </dgm:pt>
    <dgm:pt modelId="{07DDA8A0-4932-194B-952B-850169BC07AD}" type="pres">
      <dgm:prSet presAssocID="{DBCF8D3D-E002-6248-86CF-4523592A6940}" presName="hierRoot2" presStyleCnt="0">
        <dgm:presLayoutVars>
          <dgm:hierBranch/>
        </dgm:presLayoutVars>
      </dgm:prSet>
      <dgm:spPr/>
    </dgm:pt>
    <dgm:pt modelId="{417D8CF5-3D79-AC47-BE36-E101ED4D20FA}" type="pres">
      <dgm:prSet presAssocID="{DBCF8D3D-E002-6248-86CF-4523592A6940}" presName="rootComposite" presStyleCnt="0"/>
      <dgm:spPr/>
    </dgm:pt>
    <dgm:pt modelId="{B0E3007D-8CB1-E44B-B16D-6BAF1902250D}" type="pres">
      <dgm:prSet presAssocID="{DBCF8D3D-E002-6248-86CF-4523592A6940}" presName="rootText" presStyleLbl="node4" presStyleIdx="3" presStyleCnt="7" custScaleY="101858" custLinFactNeighborX="13262" custLinFactNeighborY="43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B13D58-7FC7-2C4A-9F38-A24AAB60A612}" type="pres">
      <dgm:prSet presAssocID="{DBCF8D3D-E002-6248-86CF-4523592A6940}" presName="rootConnector" presStyleLbl="node4" presStyleIdx="3" presStyleCnt="7"/>
      <dgm:spPr/>
      <dgm:t>
        <a:bodyPr/>
        <a:lstStyle/>
        <a:p>
          <a:endParaRPr lang="en-US"/>
        </a:p>
      </dgm:t>
    </dgm:pt>
    <dgm:pt modelId="{14B2BD6B-8465-B345-A0EF-806E960A0F15}" type="pres">
      <dgm:prSet presAssocID="{DBCF8D3D-E002-6248-86CF-4523592A6940}" presName="hierChild4" presStyleCnt="0"/>
      <dgm:spPr/>
    </dgm:pt>
    <dgm:pt modelId="{7B8A2818-4690-C04F-8B41-3124FCF94F86}" type="pres">
      <dgm:prSet presAssocID="{DBCF8D3D-E002-6248-86CF-4523592A6940}" presName="hierChild5" presStyleCnt="0"/>
      <dgm:spPr/>
    </dgm:pt>
    <dgm:pt modelId="{7C29B63E-2A96-4346-9DED-0BC9BCA9ECF4}" type="pres">
      <dgm:prSet presAssocID="{B64DFC65-D28C-F64E-9815-69E077069257}" presName="Name37" presStyleLbl="parChTrans1D4" presStyleIdx="4" presStyleCnt="7"/>
      <dgm:spPr/>
      <dgm:t>
        <a:bodyPr/>
        <a:lstStyle/>
        <a:p>
          <a:endParaRPr lang="en-US"/>
        </a:p>
      </dgm:t>
    </dgm:pt>
    <dgm:pt modelId="{323C214B-AABA-D941-82BD-B8E8C8F978B0}" type="pres">
      <dgm:prSet presAssocID="{D960E6AB-2089-7440-9508-062575DA8D29}" presName="hierRoot2" presStyleCnt="0">
        <dgm:presLayoutVars>
          <dgm:hierBranch val="init"/>
        </dgm:presLayoutVars>
      </dgm:prSet>
      <dgm:spPr/>
    </dgm:pt>
    <dgm:pt modelId="{6DD19795-4AA9-1643-9407-6DD2F67E0B63}" type="pres">
      <dgm:prSet presAssocID="{D960E6AB-2089-7440-9508-062575DA8D29}" presName="rootComposite" presStyleCnt="0"/>
      <dgm:spPr/>
    </dgm:pt>
    <dgm:pt modelId="{910365EA-EFEC-8E41-98F8-C5ECFD11B7BB}" type="pres">
      <dgm:prSet presAssocID="{D960E6AB-2089-7440-9508-062575DA8D29}" presName="rootText" presStyleLbl="node4" presStyleIdx="4" presStyleCnt="7" custLinFactNeighborX="17623" custLinFactNeighborY="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8B05B5-50C2-BD4C-B5EB-0E7E4314FC17}" type="pres">
      <dgm:prSet presAssocID="{D960E6AB-2089-7440-9508-062575DA8D29}" presName="rootConnector" presStyleLbl="node4" presStyleIdx="4" presStyleCnt="7"/>
      <dgm:spPr/>
      <dgm:t>
        <a:bodyPr/>
        <a:lstStyle/>
        <a:p>
          <a:endParaRPr lang="en-US"/>
        </a:p>
      </dgm:t>
    </dgm:pt>
    <dgm:pt modelId="{09A22F69-32F9-9341-B0B3-D0E48B328CAB}" type="pres">
      <dgm:prSet presAssocID="{D960E6AB-2089-7440-9508-062575DA8D29}" presName="hierChild4" presStyleCnt="0"/>
      <dgm:spPr/>
    </dgm:pt>
    <dgm:pt modelId="{CF38DAFB-2129-7942-9C8F-12A608D5CFEB}" type="pres">
      <dgm:prSet presAssocID="{D960E6AB-2089-7440-9508-062575DA8D29}" presName="hierChild5" presStyleCnt="0"/>
      <dgm:spPr/>
    </dgm:pt>
    <dgm:pt modelId="{4A80A58A-5819-4B4D-B2E7-B5460E2424F9}" type="pres">
      <dgm:prSet presAssocID="{D5BCC2E4-43B7-D74D-8EE1-DDF79B91A835}" presName="hierChild5" presStyleCnt="0"/>
      <dgm:spPr/>
    </dgm:pt>
    <dgm:pt modelId="{A0AE6C33-2F67-CF49-8FA4-9D79DE9D161C}" type="pres">
      <dgm:prSet presAssocID="{264F0DCF-CDCC-794C-A745-947D17B0C8F9}" presName="Name37" presStyleLbl="parChTrans1D4" presStyleIdx="5" presStyleCnt="7"/>
      <dgm:spPr/>
      <dgm:t>
        <a:bodyPr/>
        <a:lstStyle/>
        <a:p>
          <a:endParaRPr lang="en-US"/>
        </a:p>
      </dgm:t>
    </dgm:pt>
    <dgm:pt modelId="{F47DE43A-959F-F445-8C20-A37C62DEB0E8}" type="pres">
      <dgm:prSet presAssocID="{1EBA5F5B-8AC9-BC49-8206-F1B7ABCB6DF9}" presName="hierRoot2" presStyleCnt="0">
        <dgm:presLayoutVars>
          <dgm:hierBranch val="init"/>
        </dgm:presLayoutVars>
      </dgm:prSet>
      <dgm:spPr/>
    </dgm:pt>
    <dgm:pt modelId="{017F6B72-F0A6-354A-AB45-EB955685AA82}" type="pres">
      <dgm:prSet presAssocID="{1EBA5F5B-8AC9-BC49-8206-F1B7ABCB6DF9}" presName="rootComposite" presStyleCnt="0"/>
      <dgm:spPr/>
    </dgm:pt>
    <dgm:pt modelId="{8F0CB174-835E-3145-BB33-7B949630D5D3}" type="pres">
      <dgm:prSet presAssocID="{1EBA5F5B-8AC9-BC49-8206-F1B7ABCB6DF9}" presName="rootText" presStyleLbl="node4" presStyleIdx="5" presStyleCnt="7" custLinFactX="22268" custLinFactNeighborX="100000" custLinFactNeighborY="105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FD81F3-608F-2A47-8092-5BDE585D0E8A}" type="pres">
      <dgm:prSet presAssocID="{1EBA5F5B-8AC9-BC49-8206-F1B7ABCB6DF9}" presName="rootConnector" presStyleLbl="node4" presStyleIdx="5" presStyleCnt="7"/>
      <dgm:spPr/>
      <dgm:t>
        <a:bodyPr/>
        <a:lstStyle/>
        <a:p>
          <a:endParaRPr lang="en-US"/>
        </a:p>
      </dgm:t>
    </dgm:pt>
    <dgm:pt modelId="{7B3099AC-7090-8242-9E89-411DF64691A3}" type="pres">
      <dgm:prSet presAssocID="{1EBA5F5B-8AC9-BC49-8206-F1B7ABCB6DF9}" presName="hierChild4" presStyleCnt="0"/>
      <dgm:spPr/>
    </dgm:pt>
    <dgm:pt modelId="{E40EAAAD-B50A-BB44-9D79-56DDF1C58D5F}" type="pres">
      <dgm:prSet presAssocID="{ECA56532-826D-EC4B-A39C-C2263ED8A212}" presName="Name37" presStyleLbl="parChTrans1D4" presStyleIdx="6" presStyleCnt="7"/>
      <dgm:spPr/>
      <dgm:t>
        <a:bodyPr/>
        <a:lstStyle/>
        <a:p>
          <a:endParaRPr lang="en-US"/>
        </a:p>
      </dgm:t>
    </dgm:pt>
    <dgm:pt modelId="{9B32C8C2-D46A-F842-8A0B-D70E085D6880}" type="pres">
      <dgm:prSet presAssocID="{9DC0FD5E-9156-FD46-A058-65CC4A2574AF}" presName="hierRoot2" presStyleCnt="0">
        <dgm:presLayoutVars>
          <dgm:hierBranch val="init"/>
        </dgm:presLayoutVars>
      </dgm:prSet>
      <dgm:spPr/>
    </dgm:pt>
    <dgm:pt modelId="{4BDC3974-8055-524B-A2E3-17066CC456E4}" type="pres">
      <dgm:prSet presAssocID="{9DC0FD5E-9156-FD46-A058-65CC4A2574AF}" presName="rootComposite" presStyleCnt="0"/>
      <dgm:spPr/>
    </dgm:pt>
    <dgm:pt modelId="{0AE53A4A-E27C-7140-AA4C-53ED96BEC3C1}" type="pres">
      <dgm:prSet presAssocID="{9DC0FD5E-9156-FD46-A058-65CC4A2574AF}" presName="rootText" presStyleLbl="node4" presStyleIdx="6" presStyleCnt="7" custScaleX="138797" custLinFactNeighborX="97085" custLinFactNeighborY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EADB34-040A-B742-9946-E7AC8FF77F2B}" type="pres">
      <dgm:prSet presAssocID="{9DC0FD5E-9156-FD46-A058-65CC4A2574AF}" presName="rootConnector" presStyleLbl="node4" presStyleIdx="6" presStyleCnt="7"/>
      <dgm:spPr/>
      <dgm:t>
        <a:bodyPr/>
        <a:lstStyle/>
        <a:p>
          <a:endParaRPr lang="en-US"/>
        </a:p>
      </dgm:t>
    </dgm:pt>
    <dgm:pt modelId="{6AF0D099-A044-984D-9748-00D1159CDEBC}" type="pres">
      <dgm:prSet presAssocID="{9DC0FD5E-9156-FD46-A058-65CC4A2574AF}" presName="hierChild4" presStyleCnt="0"/>
      <dgm:spPr/>
    </dgm:pt>
    <dgm:pt modelId="{1148331C-24F5-DD47-A4A6-4D3E593E391B}" type="pres">
      <dgm:prSet presAssocID="{9DC0FD5E-9156-FD46-A058-65CC4A2574AF}" presName="hierChild5" presStyleCnt="0"/>
      <dgm:spPr/>
    </dgm:pt>
    <dgm:pt modelId="{4E349316-7B33-AD4E-B117-3C6D561AF517}" type="pres">
      <dgm:prSet presAssocID="{1EBA5F5B-8AC9-BC49-8206-F1B7ABCB6DF9}" presName="hierChild5" presStyleCnt="0"/>
      <dgm:spPr/>
    </dgm:pt>
    <dgm:pt modelId="{F846E660-29C6-DE42-9C15-2CB65E48FA95}" type="pres">
      <dgm:prSet presAssocID="{62958052-C4D2-0542-AE5B-7BDB9B7EC6C6}" presName="hierChild5" presStyleCnt="0"/>
      <dgm:spPr/>
    </dgm:pt>
    <dgm:pt modelId="{A3565A4E-C9AC-5847-B055-69EC399D7DBB}" type="pres">
      <dgm:prSet presAssocID="{24B45300-B284-2C47-95EF-9F9B7CFD13CF}" presName="hierChild5" presStyleCnt="0"/>
      <dgm:spPr/>
    </dgm:pt>
    <dgm:pt modelId="{8200798C-3FE3-BB4F-BC51-43A3D72CB444}" type="pres">
      <dgm:prSet presAssocID="{5A8917B4-3B26-D049-A9C8-DEBBCA6B0200}" presName="hierChild3" presStyleCnt="0"/>
      <dgm:spPr/>
    </dgm:pt>
  </dgm:ptLst>
  <dgm:cxnLst>
    <dgm:cxn modelId="{2F28493E-E03D-164A-824B-F759CAE5856E}" type="presOf" srcId="{DBCF8D3D-E002-6248-86CF-4523592A6940}" destId="{B0E3007D-8CB1-E44B-B16D-6BAF1902250D}" srcOrd="0" destOrd="0" presId="urn:microsoft.com/office/officeart/2005/8/layout/orgChart1"/>
    <dgm:cxn modelId="{8B34B2CE-8BF7-FA4D-8154-91C779F36BD6}" type="presOf" srcId="{1EBA5F5B-8AC9-BC49-8206-F1B7ABCB6DF9}" destId="{8F0CB174-835E-3145-BB33-7B949630D5D3}" srcOrd="0" destOrd="0" presId="urn:microsoft.com/office/officeart/2005/8/layout/orgChart1"/>
    <dgm:cxn modelId="{0E477539-83C0-1D4E-9C7A-6D937BC297F4}" type="presOf" srcId="{1B25CD54-55FF-3244-90C3-1112C2F1011B}" destId="{A8CAFBFA-51C1-124A-9A5D-A1C59883721C}" srcOrd="0" destOrd="0" presId="urn:microsoft.com/office/officeart/2005/8/layout/orgChart1"/>
    <dgm:cxn modelId="{8FE437A3-376E-8644-BE07-6A729D49C17B}" type="presOf" srcId="{2C1AACD6-4B6E-0144-98D1-08546C95E669}" destId="{333C7FBE-D215-9249-B21C-650014C02E54}" srcOrd="0" destOrd="0" presId="urn:microsoft.com/office/officeart/2005/8/layout/orgChart1"/>
    <dgm:cxn modelId="{5685D865-4376-2F4D-B444-38B16D539D13}" type="presOf" srcId="{1EBA5F5B-8AC9-BC49-8206-F1B7ABCB6DF9}" destId="{1AFD81F3-608F-2A47-8092-5BDE585D0E8A}" srcOrd="1" destOrd="0" presId="urn:microsoft.com/office/officeart/2005/8/layout/orgChart1"/>
    <dgm:cxn modelId="{78D15BC5-FB86-5D41-AB64-0946E7D8318E}" type="presOf" srcId="{ABB15C81-818F-0B4B-A70F-00CDE568E24E}" destId="{22215ACD-D5A9-BD48-B6F0-17C325BBE0D3}" srcOrd="0" destOrd="0" presId="urn:microsoft.com/office/officeart/2005/8/layout/orgChart1"/>
    <dgm:cxn modelId="{B52B4CA6-2244-9B4A-B270-6EBB2E5353A0}" type="presOf" srcId="{ECA56532-826D-EC4B-A39C-C2263ED8A212}" destId="{E40EAAAD-B50A-BB44-9D79-56DDF1C58D5F}" srcOrd="0" destOrd="0" presId="urn:microsoft.com/office/officeart/2005/8/layout/orgChart1"/>
    <dgm:cxn modelId="{2638E9F6-0CE6-B442-918D-238C73D003D3}" srcId="{D5BCC2E4-43B7-D74D-8EE1-DDF79B91A835}" destId="{E37B88FD-3F95-DD44-BEA0-F054141FBA40}" srcOrd="0" destOrd="0" parTransId="{076BD21A-830C-774F-8A65-BB5ED0BCBC01}" sibTransId="{EED037AF-5E05-5E45-A478-8835BD4AFD54}"/>
    <dgm:cxn modelId="{7570AB18-91B5-EE42-BACB-8B60441B874C}" type="presOf" srcId="{E834AB19-A1E4-8A43-9A90-964C49AF6CEA}" destId="{238C9DE9-BD51-B149-9A34-2C4CB614447D}" srcOrd="0" destOrd="0" presId="urn:microsoft.com/office/officeart/2005/8/layout/orgChart1"/>
    <dgm:cxn modelId="{DE313AEC-9AD8-6040-92CF-B5715D3F30E3}" type="presOf" srcId="{ABB15C81-818F-0B4B-A70F-00CDE568E24E}" destId="{53F9AE0F-DB5A-1143-ACFF-D115D4E7F5A6}" srcOrd="1" destOrd="0" presId="urn:microsoft.com/office/officeart/2005/8/layout/orgChart1"/>
    <dgm:cxn modelId="{1A53B485-CF4B-274F-8410-A368B2AE08D4}" type="presOf" srcId="{5A8917B4-3B26-D049-A9C8-DEBBCA6B0200}" destId="{B1167ABD-CF6A-694D-A094-8462A7295020}" srcOrd="0" destOrd="0" presId="urn:microsoft.com/office/officeart/2005/8/layout/orgChart1"/>
    <dgm:cxn modelId="{2015CC68-2ABF-9E4D-8399-6E8FF5A2DC25}" type="presOf" srcId="{24B45300-B284-2C47-95EF-9F9B7CFD13CF}" destId="{EF7BC300-564B-FC4C-8E7A-898ECB92021D}" srcOrd="1" destOrd="0" presId="urn:microsoft.com/office/officeart/2005/8/layout/orgChart1"/>
    <dgm:cxn modelId="{645191CD-8112-324A-8523-224DEDC65B3A}" type="presOf" srcId="{D5BCC2E4-43B7-D74D-8EE1-DDF79B91A835}" destId="{66DDBF4F-2C39-9342-B324-2B92231CB881}" srcOrd="0" destOrd="0" presId="urn:microsoft.com/office/officeart/2005/8/layout/orgChart1"/>
    <dgm:cxn modelId="{246DEEC9-4F46-BF48-94DB-AF632A44370A}" type="presOf" srcId="{71905594-6F3C-4843-8564-2FA348FFFB25}" destId="{97626444-07E8-CE41-AA87-534C3C6310EA}" srcOrd="1" destOrd="0" presId="urn:microsoft.com/office/officeart/2005/8/layout/orgChart1"/>
    <dgm:cxn modelId="{0812EF7C-3714-CB41-921B-F4F3730BBEB4}" type="presOf" srcId="{B8778EC6-4791-E043-AC95-6947AA91E4BF}" destId="{8B9BA831-59B0-ED41-98AC-542F8AC99196}" srcOrd="0" destOrd="0" presId="urn:microsoft.com/office/officeart/2005/8/layout/orgChart1"/>
    <dgm:cxn modelId="{19AD1E4B-6497-2F49-B27A-F2FC94A39587}" srcId="{01A82A26-0AF6-1447-9658-9871B9A58C19}" destId="{5A8917B4-3B26-D049-A9C8-DEBBCA6B0200}" srcOrd="0" destOrd="0" parTransId="{D95AFA0E-3B37-8C40-A9B2-E4DBEBA29E1A}" sibTransId="{5F8612FF-2BFE-414C-84FE-25E14310C268}"/>
    <dgm:cxn modelId="{A3547949-C2D6-0745-B9C4-91F8221623DC}" type="presOf" srcId="{1A60FE11-340F-694F-B94B-D1DB92BE457D}" destId="{E42EAFA0-8563-E841-A15F-1049A9131766}" srcOrd="0" destOrd="0" presId="urn:microsoft.com/office/officeart/2005/8/layout/orgChart1"/>
    <dgm:cxn modelId="{8373E255-2367-4649-AF9F-3DA4C3453376}" type="presOf" srcId="{076BD21A-830C-774F-8A65-BB5ED0BCBC01}" destId="{7B277960-0497-5640-96B5-B0FFF9F8FF92}" srcOrd="0" destOrd="0" presId="urn:microsoft.com/office/officeart/2005/8/layout/orgChart1"/>
    <dgm:cxn modelId="{420E7899-2172-7348-BECD-ADF1C87E7C71}" type="presOf" srcId="{9DC0FD5E-9156-FD46-A058-65CC4A2574AF}" destId="{0AE53A4A-E27C-7140-AA4C-53ED96BEC3C1}" srcOrd="0" destOrd="0" presId="urn:microsoft.com/office/officeart/2005/8/layout/orgChart1"/>
    <dgm:cxn modelId="{F7DE02F0-A4FB-C243-B2B2-D27B88B54491}" type="presOf" srcId="{264F0DCF-CDCC-794C-A745-947D17B0C8F9}" destId="{A0AE6C33-2F67-CF49-8FA4-9D79DE9D161C}" srcOrd="0" destOrd="0" presId="urn:microsoft.com/office/officeart/2005/8/layout/orgChart1"/>
    <dgm:cxn modelId="{8C20DF25-94A0-5046-A584-4CA1A47AA7D4}" type="presOf" srcId="{E37B88FD-3F95-DD44-BEA0-F054141FBA40}" destId="{53FA59E5-090C-8F46-A2FC-177F840F44B5}" srcOrd="0" destOrd="0" presId="urn:microsoft.com/office/officeart/2005/8/layout/orgChart1"/>
    <dgm:cxn modelId="{1949B0C7-729C-CA4F-8359-8BAF4652A502}" srcId="{D5BCC2E4-43B7-D74D-8EE1-DDF79B91A835}" destId="{D960E6AB-2089-7440-9508-062575DA8D29}" srcOrd="2" destOrd="0" parTransId="{B64DFC65-D28C-F64E-9815-69E077069257}" sibTransId="{0F9EE14C-EB07-9949-81F0-7DF9831BDD1E}"/>
    <dgm:cxn modelId="{DFBBD43E-2E61-BA47-AF8E-6EBB6F4B291D}" srcId="{24B45300-B284-2C47-95EF-9F9B7CFD13CF}" destId="{2C1AACD6-4B6E-0144-98D1-08546C95E669}" srcOrd="0" destOrd="0" parTransId="{1B25CD54-55FF-3244-90C3-1112C2F1011B}" sibTransId="{C8616A4C-A337-984A-ABBF-D39C2F054E06}"/>
    <dgm:cxn modelId="{BA933E6E-B239-BB4F-97DA-E5B3F274CE4B}" type="presOf" srcId="{2C1AACD6-4B6E-0144-98D1-08546C95E669}" destId="{B02DD9F6-6E02-894B-AF13-1E5444A952EC}" srcOrd="1" destOrd="0" presId="urn:microsoft.com/office/officeart/2005/8/layout/orgChart1"/>
    <dgm:cxn modelId="{3AB409B5-EAA5-4E49-8837-95CB7746998A}" type="presOf" srcId="{D960E6AB-2089-7440-9508-062575DA8D29}" destId="{6A8B05B5-50C2-BD4C-B5EB-0E7E4314FC17}" srcOrd="1" destOrd="0" presId="urn:microsoft.com/office/officeart/2005/8/layout/orgChart1"/>
    <dgm:cxn modelId="{D31AC7CE-8E26-9145-B0C9-7C49C97A30FE}" srcId="{62958052-C4D2-0542-AE5B-7BDB9B7EC6C6}" destId="{1EBA5F5B-8AC9-BC49-8206-F1B7ABCB6DF9}" srcOrd="1" destOrd="0" parTransId="{264F0DCF-CDCC-794C-A745-947D17B0C8F9}" sibTransId="{3442CE87-BF29-FC40-9B1F-F0F55E745929}"/>
    <dgm:cxn modelId="{D90AF81C-59A7-D34C-89BC-4CEE5B8D0045}" srcId="{5A8917B4-3B26-D049-A9C8-DEBBCA6B0200}" destId="{24B45300-B284-2C47-95EF-9F9B7CFD13CF}" srcOrd="1" destOrd="0" parTransId="{0C8AFF58-C5B1-7648-AAE6-527F8C4519C8}" sibTransId="{5208AA2C-B492-784B-924F-4E727FA9BD96}"/>
    <dgm:cxn modelId="{4292F676-CC76-CD40-B0FE-87AE3A081822}" type="presOf" srcId="{5D15529B-BA78-6D47-878E-298F513CE9C5}" destId="{2310FE05-7236-354B-A98B-7629426C386E}" srcOrd="1" destOrd="0" presId="urn:microsoft.com/office/officeart/2005/8/layout/orgChart1"/>
    <dgm:cxn modelId="{FCC155DB-C144-684D-9D11-110A5A531FD5}" type="presOf" srcId="{DBCF8D3D-E002-6248-86CF-4523592A6940}" destId="{B5B13D58-7FC7-2C4A-9F38-A24AAB60A612}" srcOrd="1" destOrd="0" presId="urn:microsoft.com/office/officeart/2005/8/layout/orgChart1"/>
    <dgm:cxn modelId="{EC429ADA-3413-614E-961C-436CF9A1AB34}" type="presOf" srcId="{71905594-6F3C-4843-8564-2FA348FFFB25}" destId="{A3C2945F-EA40-9740-9F0B-7E972CFFE14C}" srcOrd="0" destOrd="0" presId="urn:microsoft.com/office/officeart/2005/8/layout/orgChart1"/>
    <dgm:cxn modelId="{6CBF5B5C-4EFA-C54B-870B-B6B7305A93C2}" type="presOf" srcId="{D960E6AB-2089-7440-9508-062575DA8D29}" destId="{910365EA-EFEC-8E41-98F8-C5ECFD11B7BB}" srcOrd="0" destOrd="0" presId="urn:microsoft.com/office/officeart/2005/8/layout/orgChart1"/>
    <dgm:cxn modelId="{28BD02A5-E926-6C4E-9AAA-3455360F61F4}" type="presOf" srcId="{F69EB8CB-8763-2043-BAD5-0BE0B51DF2A4}" destId="{48CDA7F8-07B3-D944-B415-018C302CA712}" srcOrd="0" destOrd="0" presId="urn:microsoft.com/office/officeart/2005/8/layout/orgChart1"/>
    <dgm:cxn modelId="{11AE0C32-8AFA-584A-A785-C6E9E2057091}" type="presOf" srcId="{5D15529B-BA78-6D47-878E-298F513CE9C5}" destId="{A0ED90FA-3119-CC4D-8F71-427749CA2D85}" srcOrd="0" destOrd="0" presId="urn:microsoft.com/office/officeart/2005/8/layout/orgChart1"/>
    <dgm:cxn modelId="{A68302FA-1C8E-2B4A-A233-D43D016C5977}" type="presOf" srcId="{0C8AFF58-C5B1-7648-AAE6-527F8C4519C8}" destId="{AA19A155-2E2E-3A42-A346-3AA341DACF90}" srcOrd="0" destOrd="0" presId="urn:microsoft.com/office/officeart/2005/8/layout/orgChart1"/>
    <dgm:cxn modelId="{FCE4D935-B04E-0146-BD18-062A81942E2E}" srcId="{5A8917B4-3B26-D049-A9C8-DEBBCA6B0200}" destId="{5D15529B-BA78-6D47-878E-298F513CE9C5}" srcOrd="0" destOrd="0" parTransId="{1A60FE11-340F-694F-B94B-D1DB92BE457D}" sibTransId="{E1C7BE6F-1903-B64F-9808-125BDC1950B3}"/>
    <dgm:cxn modelId="{C606F040-D6ED-CE48-97D5-2F7D642DE61C}" type="presOf" srcId="{B64DFC65-D28C-F64E-9815-69E077069257}" destId="{7C29B63E-2A96-4346-9DED-0BC9BCA9ECF4}" srcOrd="0" destOrd="0" presId="urn:microsoft.com/office/officeart/2005/8/layout/orgChart1"/>
    <dgm:cxn modelId="{88B82672-719E-7644-BC11-9588F55BCD98}" type="presOf" srcId="{24B45300-B284-2C47-95EF-9F9B7CFD13CF}" destId="{C2DA1F95-DB67-3A42-A317-A1D59565BC9A}" srcOrd="0" destOrd="0" presId="urn:microsoft.com/office/officeart/2005/8/layout/orgChart1"/>
    <dgm:cxn modelId="{F4544D7D-2DC5-724C-936C-82BDFC29E2CE}" type="presOf" srcId="{62958052-C4D2-0542-AE5B-7BDB9B7EC6C6}" destId="{805932DF-EB90-5E4E-A3C2-09FA1F11D8DE}" srcOrd="1" destOrd="0" presId="urn:microsoft.com/office/officeart/2005/8/layout/orgChart1"/>
    <dgm:cxn modelId="{E73F361D-4A20-7246-9C9D-ED7555976412}" srcId="{24B45300-B284-2C47-95EF-9F9B7CFD13CF}" destId="{62958052-C4D2-0542-AE5B-7BDB9B7EC6C6}" srcOrd="1" destOrd="0" parTransId="{C9BF719D-7824-CA4F-998D-F1CFE3FF07DD}" sibTransId="{F3A21133-E44F-4241-A9DF-AA9F8C3D0117}"/>
    <dgm:cxn modelId="{F38863BE-844E-364A-A124-C95F18051D85}" type="presOf" srcId="{E37B88FD-3F95-DD44-BEA0-F054141FBA40}" destId="{D767F5CD-9666-0945-A970-3C2E9527CB62}" srcOrd="1" destOrd="0" presId="urn:microsoft.com/office/officeart/2005/8/layout/orgChart1"/>
    <dgm:cxn modelId="{C1AB9555-F9CC-7641-91B8-EE9CFB5C02BC}" type="presOf" srcId="{62958052-C4D2-0542-AE5B-7BDB9B7EC6C6}" destId="{4CE154E0-55B5-2C4E-B307-4C64CB9A5E0D}" srcOrd="0" destOrd="0" presId="urn:microsoft.com/office/officeart/2005/8/layout/orgChart1"/>
    <dgm:cxn modelId="{FE9DC09A-84F2-2644-8337-888890403111}" type="presOf" srcId="{D5BCC2E4-43B7-D74D-8EE1-DDF79B91A835}" destId="{6FC445C0-89D2-4B4F-AE5C-3B278D77B4FF}" srcOrd="1" destOrd="0" presId="urn:microsoft.com/office/officeart/2005/8/layout/orgChart1"/>
    <dgm:cxn modelId="{1CAA58DE-32D0-6447-AB83-996ECB4579A3}" srcId="{1EBA5F5B-8AC9-BC49-8206-F1B7ABCB6DF9}" destId="{9DC0FD5E-9156-FD46-A058-65CC4A2574AF}" srcOrd="0" destOrd="0" parTransId="{ECA56532-826D-EC4B-A39C-C2263ED8A212}" sibTransId="{414F436A-03E6-DF4F-907C-2C4D8C2B0BCA}"/>
    <dgm:cxn modelId="{33BF3133-230F-7849-8271-C27A52CF6E67}" type="presOf" srcId="{5A8917B4-3B26-D049-A9C8-DEBBCA6B0200}" destId="{F52A0284-5248-6241-86E9-001D5E92650A}" srcOrd="1" destOrd="0" presId="urn:microsoft.com/office/officeart/2005/8/layout/orgChart1"/>
    <dgm:cxn modelId="{0D4E62F4-382B-1D44-A661-15EF0BE784EA}" type="presOf" srcId="{9DC0FD5E-9156-FD46-A058-65CC4A2574AF}" destId="{74EADB34-040A-B742-9946-E7AC8FF77F2B}" srcOrd="1" destOrd="0" presId="urn:microsoft.com/office/officeart/2005/8/layout/orgChart1"/>
    <dgm:cxn modelId="{553AACC4-624C-EB46-BF06-288622FB4E61}" srcId="{E37B88FD-3F95-DD44-BEA0-F054141FBA40}" destId="{71905594-6F3C-4843-8564-2FA348FFFB25}" srcOrd="0" destOrd="0" parTransId="{83683CF7-BF7C-B94F-A890-1C100878C377}" sibTransId="{8183E5B0-EFE4-5147-A0BD-3949FA3215D7}"/>
    <dgm:cxn modelId="{91726CF6-7AEF-0142-BAA4-8C6F746C211C}" type="presOf" srcId="{C9BF719D-7824-CA4F-998D-F1CFE3FF07DD}" destId="{7BB87434-D723-D145-A2B3-EE411F681772}" srcOrd="0" destOrd="0" presId="urn:microsoft.com/office/officeart/2005/8/layout/orgChart1"/>
    <dgm:cxn modelId="{9C5CA20E-BA9F-254A-B4E8-417C8918AE7F}" type="presOf" srcId="{01A82A26-0AF6-1447-9658-9871B9A58C19}" destId="{7863467F-F19F-7546-BDF7-717802876B78}" srcOrd="0" destOrd="0" presId="urn:microsoft.com/office/officeart/2005/8/layout/orgChart1"/>
    <dgm:cxn modelId="{E08C87FC-ECE6-AA44-A59A-9C922B1E47D9}" srcId="{62958052-C4D2-0542-AE5B-7BDB9B7EC6C6}" destId="{D5BCC2E4-43B7-D74D-8EE1-DDF79B91A835}" srcOrd="0" destOrd="0" parTransId="{B8778EC6-4791-E043-AC95-6947AA91E4BF}" sibTransId="{0CFA294B-A0DD-BE45-A193-F68152075825}"/>
    <dgm:cxn modelId="{9C1C146C-D175-5B48-8502-24408E52CCDE}" srcId="{D5BCC2E4-43B7-D74D-8EE1-DDF79B91A835}" destId="{DBCF8D3D-E002-6248-86CF-4523592A6940}" srcOrd="1" destOrd="0" parTransId="{F69EB8CB-8763-2043-BAD5-0BE0B51DF2A4}" sibTransId="{B7CA28BA-7CA4-8D47-8008-3C57617E66B0}"/>
    <dgm:cxn modelId="{836D77F0-7F49-7D4D-93DA-66ECA611DF27}" srcId="{5D15529B-BA78-6D47-878E-298F513CE9C5}" destId="{ABB15C81-818F-0B4B-A70F-00CDE568E24E}" srcOrd="0" destOrd="0" parTransId="{E834AB19-A1E4-8A43-9A90-964C49AF6CEA}" sibTransId="{4D4B95D5-4C0D-494D-901D-48E5736FDC4E}"/>
    <dgm:cxn modelId="{4AA03FAD-20BA-3146-AFD0-E28CC9E7B5DD}" type="presOf" srcId="{83683CF7-BF7C-B94F-A890-1C100878C377}" destId="{936620AF-206A-2A4E-959C-43B25F29A572}" srcOrd="0" destOrd="0" presId="urn:microsoft.com/office/officeart/2005/8/layout/orgChart1"/>
    <dgm:cxn modelId="{17F01323-09B2-1D40-A534-B3053B1503CA}" type="presParOf" srcId="{7863467F-F19F-7546-BDF7-717802876B78}" destId="{A603CA12-6A4D-EA48-9C11-332AD10769B0}" srcOrd="0" destOrd="0" presId="urn:microsoft.com/office/officeart/2005/8/layout/orgChart1"/>
    <dgm:cxn modelId="{B6BF38B0-659E-4F44-A6BA-3F92A6F3F467}" type="presParOf" srcId="{A603CA12-6A4D-EA48-9C11-332AD10769B0}" destId="{F795A9B3-FF41-AD41-9FA7-86C668251FFB}" srcOrd="0" destOrd="0" presId="urn:microsoft.com/office/officeart/2005/8/layout/orgChart1"/>
    <dgm:cxn modelId="{91C7C527-5E0D-FB47-B1C9-3B490980D602}" type="presParOf" srcId="{F795A9B3-FF41-AD41-9FA7-86C668251FFB}" destId="{B1167ABD-CF6A-694D-A094-8462A7295020}" srcOrd="0" destOrd="0" presId="urn:microsoft.com/office/officeart/2005/8/layout/orgChart1"/>
    <dgm:cxn modelId="{82043C27-6E64-2F46-B003-D5A90DBDFF7B}" type="presParOf" srcId="{F795A9B3-FF41-AD41-9FA7-86C668251FFB}" destId="{F52A0284-5248-6241-86E9-001D5E92650A}" srcOrd="1" destOrd="0" presId="urn:microsoft.com/office/officeart/2005/8/layout/orgChart1"/>
    <dgm:cxn modelId="{46FF06EB-77E5-7742-99CC-43A3ED350C50}" type="presParOf" srcId="{A603CA12-6A4D-EA48-9C11-332AD10769B0}" destId="{E5FC7DCC-0334-1A48-A802-37BAF53EB78D}" srcOrd="1" destOrd="0" presId="urn:microsoft.com/office/officeart/2005/8/layout/orgChart1"/>
    <dgm:cxn modelId="{9485307B-6110-6E43-91DE-667CC40C6203}" type="presParOf" srcId="{E5FC7DCC-0334-1A48-A802-37BAF53EB78D}" destId="{E42EAFA0-8563-E841-A15F-1049A9131766}" srcOrd="0" destOrd="0" presId="urn:microsoft.com/office/officeart/2005/8/layout/orgChart1"/>
    <dgm:cxn modelId="{82D100DC-0F3F-E342-816D-093EFE46F8B7}" type="presParOf" srcId="{E5FC7DCC-0334-1A48-A802-37BAF53EB78D}" destId="{96637BDC-1ED5-2244-9909-D60CAFC98EA3}" srcOrd="1" destOrd="0" presId="urn:microsoft.com/office/officeart/2005/8/layout/orgChart1"/>
    <dgm:cxn modelId="{BB656018-E03E-F84D-99AB-B58633A37830}" type="presParOf" srcId="{96637BDC-1ED5-2244-9909-D60CAFC98EA3}" destId="{9328E295-3C1F-5E47-905F-095578C699AD}" srcOrd="0" destOrd="0" presId="urn:microsoft.com/office/officeart/2005/8/layout/orgChart1"/>
    <dgm:cxn modelId="{E3531436-F633-0A4F-8607-7C404EFB7B82}" type="presParOf" srcId="{9328E295-3C1F-5E47-905F-095578C699AD}" destId="{A0ED90FA-3119-CC4D-8F71-427749CA2D85}" srcOrd="0" destOrd="0" presId="urn:microsoft.com/office/officeart/2005/8/layout/orgChart1"/>
    <dgm:cxn modelId="{F96B402A-CF2E-0244-9D99-E2CB55980CDA}" type="presParOf" srcId="{9328E295-3C1F-5E47-905F-095578C699AD}" destId="{2310FE05-7236-354B-A98B-7629426C386E}" srcOrd="1" destOrd="0" presId="urn:microsoft.com/office/officeart/2005/8/layout/orgChart1"/>
    <dgm:cxn modelId="{F220DE79-AB7B-B442-BF50-3C9F8BD6A309}" type="presParOf" srcId="{96637BDC-1ED5-2244-9909-D60CAFC98EA3}" destId="{6EF45C7B-4AB7-134A-B355-F08A393D5C06}" srcOrd="1" destOrd="0" presId="urn:microsoft.com/office/officeart/2005/8/layout/orgChart1"/>
    <dgm:cxn modelId="{BE9D84E5-98FF-4E44-A429-3337DB25DF81}" type="presParOf" srcId="{6EF45C7B-4AB7-134A-B355-F08A393D5C06}" destId="{238C9DE9-BD51-B149-9A34-2C4CB614447D}" srcOrd="0" destOrd="0" presId="urn:microsoft.com/office/officeart/2005/8/layout/orgChart1"/>
    <dgm:cxn modelId="{9191F8BC-9EAF-DA4D-9010-FCBA55BDC5B6}" type="presParOf" srcId="{6EF45C7B-4AB7-134A-B355-F08A393D5C06}" destId="{E6BA28B9-B29A-7743-8C83-799B50526D8E}" srcOrd="1" destOrd="0" presId="urn:microsoft.com/office/officeart/2005/8/layout/orgChart1"/>
    <dgm:cxn modelId="{6C0B10A9-FE4B-7E43-BA3B-5D868DF0F927}" type="presParOf" srcId="{E6BA28B9-B29A-7743-8C83-799B50526D8E}" destId="{36159D6F-3CE6-2940-AD39-7E4812E19591}" srcOrd="0" destOrd="0" presId="urn:microsoft.com/office/officeart/2005/8/layout/orgChart1"/>
    <dgm:cxn modelId="{197F3725-CC6C-1B4D-964A-BA86BF456448}" type="presParOf" srcId="{36159D6F-3CE6-2940-AD39-7E4812E19591}" destId="{22215ACD-D5A9-BD48-B6F0-17C325BBE0D3}" srcOrd="0" destOrd="0" presId="urn:microsoft.com/office/officeart/2005/8/layout/orgChart1"/>
    <dgm:cxn modelId="{C270B61C-A35E-5747-8D66-2D5F2F394396}" type="presParOf" srcId="{36159D6F-3CE6-2940-AD39-7E4812E19591}" destId="{53F9AE0F-DB5A-1143-ACFF-D115D4E7F5A6}" srcOrd="1" destOrd="0" presId="urn:microsoft.com/office/officeart/2005/8/layout/orgChart1"/>
    <dgm:cxn modelId="{29E8D09D-07EE-F74F-8D52-B07224D5AD1A}" type="presParOf" srcId="{E6BA28B9-B29A-7743-8C83-799B50526D8E}" destId="{ABD7D8AF-BE67-9640-B9CF-7E0EE6CB33CA}" srcOrd="1" destOrd="0" presId="urn:microsoft.com/office/officeart/2005/8/layout/orgChart1"/>
    <dgm:cxn modelId="{9314CFAF-E162-4541-AB48-0E739C45DEAE}" type="presParOf" srcId="{E6BA28B9-B29A-7743-8C83-799B50526D8E}" destId="{598A5744-18CB-F048-91B3-A1A59FF2FCA6}" srcOrd="2" destOrd="0" presId="urn:microsoft.com/office/officeart/2005/8/layout/orgChart1"/>
    <dgm:cxn modelId="{78C6DAEC-F674-0E45-BE7E-7A13F8B5936B}" type="presParOf" srcId="{96637BDC-1ED5-2244-9909-D60CAFC98EA3}" destId="{D893FB77-9F4C-0D44-BCB4-6E1B60DB0C76}" srcOrd="2" destOrd="0" presId="urn:microsoft.com/office/officeart/2005/8/layout/orgChart1"/>
    <dgm:cxn modelId="{0BC895AF-BEC3-7845-B710-1B32AC1ADB18}" type="presParOf" srcId="{E5FC7DCC-0334-1A48-A802-37BAF53EB78D}" destId="{AA19A155-2E2E-3A42-A346-3AA341DACF90}" srcOrd="2" destOrd="0" presId="urn:microsoft.com/office/officeart/2005/8/layout/orgChart1"/>
    <dgm:cxn modelId="{25EE24ED-D651-9240-915C-3FE281B27714}" type="presParOf" srcId="{E5FC7DCC-0334-1A48-A802-37BAF53EB78D}" destId="{D7FDE751-AF00-A943-82A2-053E0DCE34C6}" srcOrd="3" destOrd="0" presId="urn:microsoft.com/office/officeart/2005/8/layout/orgChart1"/>
    <dgm:cxn modelId="{64A38DB4-3B91-CA4C-A3AC-8BB008C778C3}" type="presParOf" srcId="{D7FDE751-AF00-A943-82A2-053E0DCE34C6}" destId="{683D330F-9C57-5441-B51C-FD8D1D5864EB}" srcOrd="0" destOrd="0" presId="urn:microsoft.com/office/officeart/2005/8/layout/orgChart1"/>
    <dgm:cxn modelId="{798A6558-6BB2-CA49-8D7E-6FF04F5F8206}" type="presParOf" srcId="{683D330F-9C57-5441-B51C-FD8D1D5864EB}" destId="{C2DA1F95-DB67-3A42-A317-A1D59565BC9A}" srcOrd="0" destOrd="0" presId="urn:microsoft.com/office/officeart/2005/8/layout/orgChart1"/>
    <dgm:cxn modelId="{41A343EF-2E1F-FD49-BBDF-3EC2A664FC51}" type="presParOf" srcId="{683D330F-9C57-5441-B51C-FD8D1D5864EB}" destId="{EF7BC300-564B-FC4C-8E7A-898ECB92021D}" srcOrd="1" destOrd="0" presId="urn:microsoft.com/office/officeart/2005/8/layout/orgChart1"/>
    <dgm:cxn modelId="{0E03E74A-A7F5-BC41-BF45-A54E2E2DD26C}" type="presParOf" srcId="{D7FDE751-AF00-A943-82A2-053E0DCE34C6}" destId="{ED7755CC-A45F-1146-AF73-13EBEE74DE8D}" srcOrd="1" destOrd="0" presId="urn:microsoft.com/office/officeart/2005/8/layout/orgChart1"/>
    <dgm:cxn modelId="{C2DDCF61-E37A-DD40-8714-C7C52BEADDF1}" type="presParOf" srcId="{ED7755CC-A45F-1146-AF73-13EBEE74DE8D}" destId="{A8CAFBFA-51C1-124A-9A5D-A1C59883721C}" srcOrd="0" destOrd="0" presId="urn:microsoft.com/office/officeart/2005/8/layout/orgChart1"/>
    <dgm:cxn modelId="{C834CCD6-E294-754E-88EA-B337D3C3C1C7}" type="presParOf" srcId="{ED7755CC-A45F-1146-AF73-13EBEE74DE8D}" destId="{FE4FA6A5-B6D9-3243-832A-8FD9EDBCE474}" srcOrd="1" destOrd="0" presId="urn:microsoft.com/office/officeart/2005/8/layout/orgChart1"/>
    <dgm:cxn modelId="{3F2EBD3F-CEC5-FE49-BEB7-2233DD3E0FCD}" type="presParOf" srcId="{FE4FA6A5-B6D9-3243-832A-8FD9EDBCE474}" destId="{F3ED1174-F62C-7341-BB0D-C7A188A06A79}" srcOrd="0" destOrd="0" presId="urn:microsoft.com/office/officeart/2005/8/layout/orgChart1"/>
    <dgm:cxn modelId="{BA7BDF8C-74F3-644C-9F4D-76FBD2D80321}" type="presParOf" srcId="{F3ED1174-F62C-7341-BB0D-C7A188A06A79}" destId="{333C7FBE-D215-9249-B21C-650014C02E54}" srcOrd="0" destOrd="0" presId="urn:microsoft.com/office/officeart/2005/8/layout/orgChart1"/>
    <dgm:cxn modelId="{C4D5AE7F-C181-7D40-BD5B-EEAA059DC23C}" type="presParOf" srcId="{F3ED1174-F62C-7341-BB0D-C7A188A06A79}" destId="{B02DD9F6-6E02-894B-AF13-1E5444A952EC}" srcOrd="1" destOrd="0" presId="urn:microsoft.com/office/officeart/2005/8/layout/orgChart1"/>
    <dgm:cxn modelId="{E2CD0BF4-94B5-D644-9E76-09DAEAD7016B}" type="presParOf" srcId="{FE4FA6A5-B6D9-3243-832A-8FD9EDBCE474}" destId="{D3FC5A97-FAFF-8D4E-BD10-E49AACE9FF30}" srcOrd="1" destOrd="0" presId="urn:microsoft.com/office/officeart/2005/8/layout/orgChart1"/>
    <dgm:cxn modelId="{4D85A0D1-B9D9-E847-AD3A-A845FDA3A485}" type="presParOf" srcId="{FE4FA6A5-B6D9-3243-832A-8FD9EDBCE474}" destId="{C31CD068-FA51-5A41-B349-0A5291A780DD}" srcOrd="2" destOrd="0" presId="urn:microsoft.com/office/officeart/2005/8/layout/orgChart1"/>
    <dgm:cxn modelId="{F434FFE1-34FD-B643-9184-F2E888ACC877}" type="presParOf" srcId="{ED7755CC-A45F-1146-AF73-13EBEE74DE8D}" destId="{7BB87434-D723-D145-A2B3-EE411F681772}" srcOrd="2" destOrd="0" presId="urn:microsoft.com/office/officeart/2005/8/layout/orgChart1"/>
    <dgm:cxn modelId="{5E9810CD-B0B1-6349-8A81-D4E45018ACEC}" type="presParOf" srcId="{ED7755CC-A45F-1146-AF73-13EBEE74DE8D}" destId="{3288052A-8980-F444-BEEB-7B14624851AF}" srcOrd="3" destOrd="0" presId="urn:microsoft.com/office/officeart/2005/8/layout/orgChart1"/>
    <dgm:cxn modelId="{FAA6E118-9ED2-0645-8EB2-CF231898B67E}" type="presParOf" srcId="{3288052A-8980-F444-BEEB-7B14624851AF}" destId="{408D0C9F-5AF7-D74A-B011-C85F121E9B9B}" srcOrd="0" destOrd="0" presId="urn:microsoft.com/office/officeart/2005/8/layout/orgChart1"/>
    <dgm:cxn modelId="{9D693C40-9929-1744-BBFE-C9AC3FA117A2}" type="presParOf" srcId="{408D0C9F-5AF7-D74A-B011-C85F121E9B9B}" destId="{4CE154E0-55B5-2C4E-B307-4C64CB9A5E0D}" srcOrd="0" destOrd="0" presId="urn:microsoft.com/office/officeart/2005/8/layout/orgChart1"/>
    <dgm:cxn modelId="{912EF0DF-CDEE-394B-AC66-8B1369759939}" type="presParOf" srcId="{408D0C9F-5AF7-D74A-B011-C85F121E9B9B}" destId="{805932DF-EB90-5E4E-A3C2-09FA1F11D8DE}" srcOrd="1" destOrd="0" presId="urn:microsoft.com/office/officeart/2005/8/layout/orgChart1"/>
    <dgm:cxn modelId="{A4FD0A7B-A4C4-E847-89EF-9C47844556AC}" type="presParOf" srcId="{3288052A-8980-F444-BEEB-7B14624851AF}" destId="{00AB87BF-56C6-D64E-942E-310E06723061}" srcOrd="1" destOrd="0" presId="urn:microsoft.com/office/officeart/2005/8/layout/orgChart1"/>
    <dgm:cxn modelId="{F89C084C-F8CB-5846-B86A-9BD387399AB4}" type="presParOf" srcId="{00AB87BF-56C6-D64E-942E-310E06723061}" destId="{8B9BA831-59B0-ED41-98AC-542F8AC99196}" srcOrd="0" destOrd="0" presId="urn:microsoft.com/office/officeart/2005/8/layout/orgChart1"/>
    <dgm:cxn modelId="{9EF70B76-87E5-674C-939C-21284B71462A}" type="presParOf" srcId="{00AB87BF-56C6-D64E-942E-310E06723061}" destId="{F1A7DFE4-BA89-964A-80F8-AAE82AF95FB0}" srcOrd="1" destOrd="0" presId="urn:microsoft.com/office/officeart/2005/8/layout/orgChart1"/>
    <dgm:cxn modelId="{9DB02331-CC62-8349-AC0F-2A52A5E56E3A}" type="presParOf" srcId="{F1A7DFE4-BA89-964A-80F8-AAE82AF95FB0}" destId="{A5A39F88-0BD9-5944-A723-FFEF6E0C2B82}" srcOrd="0" destOrd="0" presId="urn:microsoft.com/office/officeart/2005/8/layout/orgChart1"/>
    <dgm:cxn modelId="{F8F66E7E-A556-4340-AD5A-D4417C1F0F2F}" type="presParOf" srcId="{A5A39F88-0BD9-5944-A723-FFEF6E0C2B82}" destId="{66DDBF4F-2C39-9342-B324-2B92231CB881}" srcOrd="0" destOrd="0" presId="urn:microsoft.com/office/officeart/2005/8/layout/orgChart1"/>
    <dgm:cxn modelId="{85C75F9B-1666-A949-AB89-B48B9F847894}" type="presParOf" srcId="{A5A39F88-0BD9-5944-A723-FFEF6E0C2B82}" destId="{6FC445C0-89D2-4B4F-AE5C-3B278D77B4FF}" srcOrd="1" destOrd="0" presId="urn:microsoft.com/office/officeart/2005/8/layout/orgChart1"/>
    <dgm:cxn modelId="{9B06B0C1-340A-2F4E-BD75-EB5FAE8773AE}" type="presParOf" srcId="{F1A7DFE4-BA89-964A-80F8-AAE82AF95FB0}" destId="{856AC75D-240D-A54F-B4CF-6FAE1D63A1EB}" srcOrd="1" destOrd="0" presId="urn:microsoft.com/office/officeart/2005/8/layout/orgChart1"/>
    <dgm:cxn modelId="{1A0A083B-455D-5441-912E-20C8EC0B8CBB}" type="presParOf" srcId="{856AC75D-240D-A54F-B4CF-6FAE1D63A1EB}" destId="{7B277960-0497-5640-96B5-B0FFF9F8FF92}" srcOrd="0" destOrd="0" presId="urn:microsoft.com/office/officeart/2005/8/layout/orgChart1"/>
    <dgm:cxn modelId="{9010D6B1-5AD5-BE41-B71E-20840E09A68D}" type="presParOf" srcId="{856AC75D-240D-A54F-B4CF-6FAE1D63A1EB}" destId="{48AEF666-0618-9346-9856-BF21C971843A}" srcOrd="1" destOrd="0" presId="urn:microsoft.com/office/officeart/2005/8/layout/orgChart1"/>
    <dgm:cxn modelId="{F0D1000A-4A2B-AB43-8EFE-EF2503E23E4B}" type="presParOf" srcId="{48AEF666-0618-9346-9856-BF21C971843A}" destId="{96231FB7-5022-7745-AE6D-7AA9F9F2E157}" srcOrd="0" destOrd="0" presId="urn:microsoft.com/office/officeart/2005/8/layout/orgChart1"/>
    <dgm:cxn modelId="{18C3868B-5A18-1D4A-B415-9DF7BCDE4B4C}" type="presParOf" srcId="{96231FB7-5022-7745-AE6D-7AA9F9F2E157}" destId="{53FA59E5-090C-8F46-A2FC-177F840F44B5}" srcOrd="0" destOrd="0" presId="urn:microsoft.com/office/officeart/2005/8/layout/orgChart1"/>
    <dgm:cxn modelId="{63E7A55D-97F6-6C40-980D-8C834D329AAF}" type="presParOf" srcId="{96231FB7-5022-7745-AE6D-7AA9F9F2E157}" destId="{D767F5CD-9666-0945-A970-3C2E9527CB62}" srcOrd="1" destOrd="0" presId="urn:microsoft.com/office/officeart/2005/8/layout/orgChart1"/>
    <dgm:cxn modelId="{2AFB15B4-7881-1B42-9DB1-AF4AE53642AF}" type="presParOf" srcId="{48AEF666-0618-9346-9856-BF21C971843A}" destId="{0D78B3A9-D352-6C4F-AF21-0ED8E7C46B3A}" srcOrd="1" destOrd="0" presId="urn:microsoft.com/office/officeart/2005/8/layout/orgChart1"/>
    <dgm:cxn modelId="{647C9B69-960B-7445-8324-31EAE54E5154}" type="presParOf" srcId="{0D78B3A9-D352-6C4F-AF21-0ED8E7C46B3A}" destId="{936620AF-206A-2A4E-959C-43B25F29A572}" srcOrd="0" destOrd="0" presId="urn:microsoft.com/office/officeart/2005/8/layout/orgChart1"/>
    <dgm:cxn modelId="{5C139036-CC1A-0343-B56B-A580514A9D4D}" type="presParOf" srcId="{0D78B3A9-D352-6C4F-AF21-0ED8E7C46B3A}" destId="{16840292-D88D-4144-A729-3AB75908CE6D}" srcOrd="1" destOrd="0" presId="urn:microsoft.com/office/officeart/2005/8/layout/orgChart1"/>
    <dgm:cxn modelId="{BD25ECD4-3F60-6A4D-B44D-788FDDA35686}" type="presParOf" srcId="{16840292-D88D-4144-A729-3AB75908CE6D}" destId="{8D2C8054-B787-BE41-B8C8-174AD8005493}" srcOrd="0" destOrd="0" presId="urn:microsoft.com/office/officeart/2005/8/layout/orgChart1"/>
    <dgm:cxn modelId="{3344B528-FCBA-F84C-816E-9428CDD3E5B9}" type="presParOf" srcId="{8D2C8054-B787-BE41-B8C8-174AD8005493}" destId="{A3C2945F-EA40-9740-9F0B-7E972CFFE14C}" srcOrd="0" destOrd="0" presId="urn:microsoft.com/office/officeart/2005/8/layout/orgChart1"/>
    <dgm:cxn modelId="{6D544253-0A69-3840-89BB-7A69CEB7AEF0}" type="presParOf" srcId="{8D2C8054-B787-BE41-B8C8-174AD8005493}" destId="{97626444-07E8-CE41-AA87-534C3C6310EA}" srcOrd="1" destOrd="0" presId="urn:microsoft.com/office/officeart/2005/8/layout/orgChart1"/>
    <dgm:cxn modelId="{EDFE1E89-3DA9-EA4E-9410-7F5B32CCBA44}" type="presParOf" srcId="{16840292-D88D-4144-A729-3AB75908CE6D}" destId="{DFB110E7-99AF-4C47-A14E-AFC365CA9542}" srcOrd="1" destOrd="0" presId="urn:microsoft.com/office/officeart/2005/8/layout/orgChart1"/>
    <dgm:cxn modelId="{368D7594-705B-AD4A-A96F-2FF3C446A2D4}" type="presParOf" srcId="{16840292-D88D-4144-A729-3AB75908CE6D}" destId="{89128F9F-D645-FE4C-B3BB-8FBBEC74978C}" srcOrd="2" destOrd="0" presId="urn:microsoft.com/office/officeart/2005/8/layout/orgChart1"/>
    <dgm:cxn modelId="{5602F821-B26E-6346-8700-7CD0409E0272}" type="presParOf" srcId="{48AEF666-0618-9346-9856-BF21C971843A}" destId="{C2C8E77E-6D09-1349-BCE9-CD98B848DB40}" srcOrd="2" destOrd="0" presId="urn:microsoft.com/office/officeart/2005/8/layout/orgChart1"/>
    <dgm:cxn modelId="{417B9F35-AF6D-594B-B82C-CCC4C9B66EB6}" type="presParOf" srcId="{856AC75D-240D-A54F-B4CF-6FAE1D63A1EB}" destId="{48CDA7F8-07B3-D944-B415-018C302CA712}" srcOrd="2" destOrd="0" presId="urn:microsoft.com/office/officeart/2005/8/layout/orgChart1"/>
    <dgm:cxn modelId="{6B4FA00E-85FE-2B44-AB1E-AAC47A073305}" type="presParOf" srcId="{856AC75D-240D-A54F-B4CF-6FAE1D63A1EB}" destId="{07DDA8A0-4932-194B-952B-850169BC07AD}" srcOrd="3" destOrd="0" presId="urn:microsoft.com/office/officeart/2005/8/layout/orgChart1"/>
    <dgm:cxn modelId="{50D6328B-3CF5-2943-BB7D-264EBD4047EB}" type="presParOf" srcId="{07DDA8A0-4932-194B-952B-850169BC07AD}" destId="{417D8CF5-3D79-AC47-BE36-E101ED4D20FA}" srcOrd="0" destOrd="0" presId="urn:microsoft.com/office/officeart/2005/8/layout/orgChart1"/>
    <dgm:cxn modelId="{0EFDF67D-A89E-4042-ACCA-7608AC42C703}" type="presParOf" srcId="{417D8CF5-3D79-AC47-BE36-E101ED4D20FA}" destId="{B0E3007D-8CB1-E44B-B16D-6BAF1902250D}" srcOrd="0" destOrd="0" presId="urn:microsoft.com/office/officeart/2005/8/layout/orgChart1"/>
    <dgm:cxn modelId="{5E0067CD-7CD4-AB47-9D5B-A503858BC692}" type="presParOf" srcId="{417D8CF5-3D79-AC47-BE36-E101ED4D20FA}" destId="{B5B13D58-7FC7-2C4A-9F38-A24AAB60A612}" srcOrd="1" destOrd="0" presId="urn:microsoft.com/office/officeart/2005/8/layout/orgChart1"/>
    <dgm:cxn modelId="{2AAC482C-BEF2-F049-96E7-82977895635B}" type="presParOf" srcId="{07DDA8A0-4932-194B-952B-850169BC07AD}" destId="{14B2BD6B-8465-B345-A0EF-806E960A0F15}" srcOrd="1" destOrd="0" presId="urn:microsoft.com/office/officeart/2005/8/layout/orgChart1"/>
    <dgm:cxn modelId="{38E00C97-DD68-CB40-95D3-3C8E344286E0}" type="presParOf" srcId="{07DDA8A0-4932-194B-952B-850169BC07AD}" destId="{7B8A2818-4690-C04F-8B41-3124FCF94F86}" srcOrd="2" destOrd="0" presId="urn:microsoft.com/office/officeart/2005/8/layout/orgChart1"/>
    <dgm:cxn modelId="{93B94BF6-E55E-DA40-8F3A-F36CBC7243F1}" type="presParOf" srcId="{856AC75D-240D-A54F-B4CF-6FAE1D63A1EB}" destId="{7C29B63E-2A96-4346-9DED-0BC9BCA9ECF4}" srcOrd="4" destOrd="0" presId="urn:microsoft.com/office/officeart/2005/8/layout/orgChart1"/>
    <dgm:cxn modelId="{1B7CC3FB-7C8A-9A4E-8326-B75008A23618}" type="presParOf" srcId="{856AC75D-240D-A54F-B4CF-6FAE1D63A1EB}" destId="{323C214B-AABA-D941-82BD-B8E8C8F978B0}" srcOrd="5" destOrd="0" presId="urn:microsoft.com/office/officeart/2005/8/layout/orgChart1"/>
    <dgm:cxn modelId="{771EC459-DC05-6C43-BDD6-6EE6E06D4C6C}" type="presParOf" srcId="{323C214B-AABA-D941-82BD-B8E8C8F978B0}" destId="{6DD19795-4AA9-1643-9407-6DD2F67E0B63}" srcOrd="0" destOrd="0" presId="urn:microsoft.com/office/officeart/2005/8/layout/orgChart1"/>
    <dgm:cxn modelId="{D3329D36-ABA8-464A-8BB2-8DEEF90D23AC}" type="presParOf" srcId="{6DD19795-4AA9-1643-9407-6DD2F67E0B63}" destId="{910365EA-EFEC-8E41-98F8-C5ECFD11B7BB}" srcOrd="0" destOrd="0" presId="urn:microsoft.com/office/officeart/2005/8/layout/orgChart1"/>
    <dgm:cxn modelId="{7F1D0512-CBD7-9D4E-8215-8232DC8EA825}" type="presParOf" srcId="{6DD19795-4AA9-1643-9407-6DD2F67E0B63}" destId="{6A8B05B5-50C2-BD4C-B5EB-0E7E4314FC17}" srcOrd="1" destOrd="0" presId="urn:microsoft.com/office/officeart/2005/8/layout/orgChart1"/>
    <dgm:cxn modelId="{9D5B119E-CA8D-7F43-9172-6CBF17DB291A}" type="presParOf" srcId="{323C214B-AABA-D941-82BD-B8E8C8F978B0}" destId="{09A22F69-32F9-9341-B0B3-D0E48B328CAB}" srcOrd="1" destOrd="0" presId="urn:microsoft.com/office/officeart/2005/8/layout/orgChart1"/>
    <dgm:cxn modelId="{E8C9C9DF-038B-E746-B1C8-B355288FC27F}" type="presParOf" srcId="{323C214B-AABA-D941-82BD-B8E8C8F978B0}" destId="{CF38DAFB-2129-7942-9C8F-12A608D5CFEB}" srcOrd="2" destOrd="0" presId="urn:microsoft.com/office/officeart/2005/8/layout/orgChart1"/>
    <dgm:cxn modelId="{1A60E10E-8F64-184B-B988-97594064C54D}" type="presParOf" srcId="{F1A7DFE4-BA89-964A-80F8-AAE82AF95FB0}" destId="{4A80A58A-5819-4B4D-B2E7-B5460E2424F9}" srcOrd="2" destOrd="0" presId="urn:microsoft.com/office/officeart/2005/8/layout/orgChart1"/>
    <dgm:cxn modelId="{BF4A6B12-75A2-AB44-8566-986034A56A54}" type="presParOf" srcId="{00AB87BF-56C6-D64E-942E-310E06723061}" destId="{A0AE6C33-2F67-CF49-8FA4-9D79DE9D161C}" srcOrd="2" destOrd="0" presId="urn:microsoft.com/office/officeart/2005/8/layout/orgChart1"/>
    <dgm:cxn modelId="{6BEE56B2-D5D8-044B-8466-ABF1C2B77A39}" type="presParOf" srcId="{00AB87BF-56C6-D64E-942E-310E06723061}" destId="{F47DE43A-959F-F445-8C20-A37C62DEB0E8}" srcOrd="3" destOrd="0" presId="urn:microsoft.com/office/officeart/2005/8/layout/orgChart1"/>
    <dgm:cxn modelId="{3FE0C9CC-DCB1-D848-802E-F773B2436CB0}" type="presParOf" srcId="{F47DE43A-959F-F445-8C20-A37C62DEB0E8}" destId="{017F6B72-F0A6-354A-AB45-EB955685AA82}" srcOrd="0" destOrd="0" presId="urn:microsoft.com/office/officeart/2005/8/layout/orgChart1"/>
    <dgm:cxn modelId="{C4910C5F-F5AB-FA4C-8C06-AA70B7206CFE}" type="presParOf" srcId="{017F6B72-F0A6-354A-AB45-EB955685AA82}" destId="{8F0CB174-835E-3145-BB33-7B949630D5D3}" srcOrd="0" destOrd="0" presId="urn:microsoft.com/office/officeart/2005/8/layout/orgChart1"/>
    <dgm:cxn modelId="{BA44A5F8-C95D-2243-8EC7-16874C0F97BD}" type="presParOf" srcId="{017F6B72-F0A6-354A-AB45-EB955685AA82}" destId="{1AFD81F3-608F-2A47-8092-5BDE585D0E8A}" srcOrd="1" destOrd="0" presId="urn:microsoft.com/office/officeart/2005/8/layout/orgChart1"/>
    <dgm:cxn modelId="{66B17CA8-C56D-2244-9D67-36E1A7C17957}" type="presParOf" srcId="{F47DE43A-959F-F445-8C20-A37C62DEB0E8}" destId="{7B3099AC-7090-8242-9E89-411DF64691A3}" srcOrd="1" destOrd="0" presId="urn:microsoft.com/office/officeart/2005/8/layout/orgChart1"/>
    <dgm:cxn modelId="{5FE08340-9F2C-244C-8585-A4B3893FD0C2}" type="presParOf" srcId="{7B3099AC-7090-8242-9E89-411DF64691A3}" destId="{E40EAAAD-B50A-BB44-9D79-56DDF1C58D5F}" srcOrd="0" destOrd="0" presId="urn:microsoft.com/office/officeart/2005/8/layout/orgChart1"/>
    <dgm:cxn modelId="{086C97A3-1A30-D44C-8BB4-180AA79C2485}" type="presParOf" srcId="{7B3099AC-7090-8242-9E89-411DF64691A3}" destId="{9B32C8C2-D46A-F842-8A0B-D70E085D6880}" srcOrd="1" destOrd="0" presId="urn:microsoft.com/office/officeart/2005/8/layout/orgChart1"/>
    <dgm:cxn modelId="{50EBB60A-B20C-DB4B-BACF-570AE90555F0}" type="presParOf" srcId="{9B32C8C2-D46A-F842-8A0B-D70E085D6880}" destId="{4BDC3974-8055-524B-A2E3-17066CC456E4}" srcOrd="0" destOrd="0" presId="urn:microsoft.com/office/officeart/2005/8/layout/orgChart1"/>
    <dgm:cxn modelId="{E7D6E82D-AF76-6740-A56F-CFFCFF8E5303}" type="presParOf" srcId="{4BDC3974-8055-524B-A2E3-17066CC456E4}" destId="{0AE53A4A-E27C-7140-AA4C-53ED96BEC3C1}" srcOrd="0" destOrd="0" presId="urn:microsoft.com/office/officeart/2005/8/layout/orgChart1"/>
    <dgm:cxn modelId="{692A6028-ABF6-FB4C-BDFC-8BBF842F9E08}" type="presParOf" srcId="{4BDC3974-8055-524B-A2E3-17066CC456E4}" destId="{74EADB34-040A-B742-9946-E7AC8FF77F2B}" srcOrd="1" destOrd="0" presId="urn:microsoft.com/office/officeart/2005/8/layout/orgChart1"/>
    <dgm:cxn modelId="{7A284BB7-0D58-234D-AB4C-657ABAD1271F}" type="presParOf" srcId="{9B32C8C2-D46A-F842-8A0B-D70E085D6880}" destId="{6AF0D099-A044-984D-9748-00D1159CDEBC}" srcOrd="1" destOrd="0" presId="urn:microsoft.com/office/officeart/2005/8/layout/orgChart1"/>
    <dgm:cxn modelId="{4BE1F63A-F264-E34E-BCF5-BDCB4C444B89}" type="presParOf" srcId="{9B32C8C2-D46A-F842-8A0B-D70E085D6880}" destId="{1148331C-24F5-DD47-A4A6-4D3E593E391B}" srcOrd="2" destOrd="0" presId="urn:microsoft.com/office/officeart/2005/8/layout/orgChart1"/>
    <dgm:cxn modelId="{F3478AEA-B3A1-A346-B90B-264DD5BD9E56}" type="presParOf" srcId="{F47DE43A-959F-F445-8C20-A37C62DEB0E8}" destId="{4E349316-7B33-AD4E-B117-3C6D561AF517}" srcOrd="2" destOrd="0" presId="urn:microsoft.com/office/officeart/2005/8/layout/orgChart1"/>
    <dgm:cxn modelId="{301C26D3-B99F-4447-ADA7-1085E137DA9A}" type="presParOf" srcId="{3288052A-8980-F444-BEEB-7B14624851AF}" destId="{F846E660-29C6-DE42-9C15-2CB65E48FA95}" srcOrd="2" destOrd="0" presId="urn:microsoft.com/office/officeart/2005/8/layout/orgChart1"/>
    <dgm:cxn modelId="{0DB4228D-5B85-B546-A6A7-3D0713DE01E0}" type="presParOf" srcId="{D7FDE751-AF00-A943-82A2-053E0DCE34C6}" destId="{A3565A4E-C9AC-5847-B055-69EC399D7DBB}" srcOrd="2" destOrd="0" presId="urn:microsoft.com/office/officeart/2005/8/layout/orgChart1"/>
    <dgm:cxn modelId="{0B64EDC8-9EB1-2F49-B4A7-9EBECE132680}" type="presParOf" srcId="{A603CA12-6A4D-EA48-9C11-332AD10769B0}" destId="{8200798C-3FE3-BB4F-BC51-43A3D72CB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EAAAD-B50A-BB44-9D79-56DDF1C58D5F}">
      <dsp:nvSpPr>
        <dsp:cNvPr id="0" name=""/>
        <dsp:cNvSpPr/>
      </dsp:nvSpPr>
      <dsp:spPr>
        <a:xfrm>
          <a:off x="6052102" y="2597761"/>
          <a:ext cx="98600" cy="394613"/>
        </a:xfrm>
        <a:custGeom>
          <a:avLst/>
          <a:gdLst/>
          <a:ahLst/>
          <a:cxnLst/>
          <a:rect l="0" t="0" r="0" b="0"/>
          <a:pathLst>
            <a:path>
              <a:moveTo>
                <a:pt x="98600" y="0"/>
              </a:moveTo>
              <a:lnTo>
                <a:pt x="0" y="39461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E6C33-2F67-CF49-8FA4-9D79DE9D161C}">
      <dsp:nvSpPr>
        <dsp:cNvPr id="0" name=""/>
        <dsp:cNvSpPr/>
      </dsp:nvSpPr>
      <dsp:spPr>
        <a:xfrm>
          <a:off x="4771937" y="1859368"/>
          <a:ext cx="1766078" cy="254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581"/>
              </a:lnTo>
              <a:lnTo>
                <a:pt x="1766078" y="152581"/>
              </a:lnTo>
              <a:lnTo>
                <a:pt x="1766078" y="25425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9B63E-2A96-4346-9DED-0BC9BCA9ECF4}">
      <dsp:nvSpPr>
        <dsp:cNvPr id="0" name=""/>
        <dsp:cNvSpPr/>
      </dsp:nvSpPr>
      <dsp:spPr>
        <a:xfrm>
          <a:off x="3344708" y="2587487"/>
          <a:ext cx="1250497" cy="166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497"/>
              </a:lnTo>
              <a:lnTo>
                <a:pt x="1250497" y="64497"/>
              </a:lnTo>
              <a:lnTo>
                <a:pt x="1250497" y="16616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DA7F8-07B3-D944-B415-018C302CA712}">
      <dsp:nvSpPr>
        <dsp:cNvPr id="0" name=""/>
        <dsp:cNvSpPr/>
      </dsp:nvSpPr>
      <dsp:spPr>
        <a:xfrm>
          <a:off x="3298988" y="2587487"/>
          <a:ext cx="91440" cy="1836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1998"/>
              </a:lnTo>
              <a:lnTo>
                <a:pt x="82369" y="81998"/>
              </a:lnTo>
              <a:lnTo>
                <a:pt x="82369" y="18366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620AF-206A-2A4E-959C-43B25F29A572}">
      <dsp:nvSpPr>
        <dsp:cNvPr id="0" name=""/>
        <dsp:cNvSpPr/>
      </dsp:nvSpPr>
      <dsp:spPr>
        <a:xfrm>
          <a:off x="2081323" y="3247033"/>
          <a:ext cx="160492" cy="190635"/>
        </a:xfrm>
        <a:custGeom>
          <a:avLst/>
          <a:gdLst/>
          <a:ahLst/>
          <a:cxnLst/>
          <a:rect l="0" t="0" r="0" b="0"/>
          <a:pathLst>
            <a:path>
              <a:moveTo>
                <a:pt x="160492" y="0"/>
              </a:moveTo>
              <a:lnTo>
                <a:pt x="160492" y="88965"/>
              </a:lnTo>
              <a:lnTo>
                <a:pt x="0" y="88965"/>
              </a:lnTo>
              <a:lnTo>
                <a:pt x="0" y="19063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77960-0497-5640-96B5-B0FFF9F8FF92}">
      <dsp:nvSpPr>
        <dsp:cNvPr id="0" name=""/>
        <dsp:cNvSpPr/>
      </dsp:nvSpPr>
      <dsp:spPr>
        <a:xfrm>
          <a:off x="2241816" y="2587487"/>
          <a:ext cx="1102892" cy="175404"/>
        </a:xfrm>
        <a:custGeom>
          <a:avLst/>
          <a:gdLst/>
          <a:ahLst/>
          <a:cxnLst/>
          <a:rect l="0" t="0" r="0" b="0"/>
          <a:pathLst>
            <a:path>
              <a:moveTo>
                <a:pt x="1102892" y="0"/>
              </a:moveTo>
              <a:lnTo>
                <a:pt x="1102892" y="73734"/>
              </a:lnTo>
              <a:lnTo>
                <a:pt x="0" y="73734"/>
              </a:lnTo>
              <a:lnTo>
                <a:pt x="0" y="17540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9BA831-59B0-ED41-98AC-542F8AC99196}">
      <dsp:nvSpPr>
        <dsp:cNvPr id="0" name=""/>
        <dsp:cNvSpPr/>
      </dsp:nvSpPr>
      <dsp:spPr>
        <a:xfrm>
          <a:off x="3344708" y="1859368"/>
          <a:ext cx="1427228" cy="243978"/>
        </a:xfrm>
        <a:custGeom>
          <a:avLst/>
          <a:gdLst/>
          <a:ahLst/>
          <a:cxnLst/>
          <a:rect l="0" t="0" r="0" b="0"/>
          <a:pathLst>
            <a:path>
              <a:moveTo>
                <a:pt x="1427228" y="0"/>
              </a:moveTo>
              <a:lnTo>
                <a:pt x="1427228" y="142308"/>
              </a:lnTo>
              <a:lnTo>
                <a:pt x="0" y="142308"/>
              </a:lnTo>
              <a:lnTo>
                <a:pt x="0" y="24397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87434-D723-D145-A2B3-EE411F681772}">
      <dsp:nvSpPr>
        <dsp:cNvPr id="0" name=""/>
        <dsp:cNvSpPr/>
      </dsp:nvSpPr>
      <dsp:spPr>
        <a:xfrm>
          <a:off x="3627330" y="1171888"/>
          <a:ext cx="1144606" cy="203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669"/>
              </a:lnTo>
              <a:lnTo>
                <a:pt x="1144606" y="101669"/>
              </a:lnTo>
              <a:lnTo>
                <a:pt x="1144606" y="20333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AFBFA-51C1-124A-9A5D-A1C59883721C}">
      <dsp:nvSpPr>
        <dsp:cNvPr id="0" name=""/>
        <dsp:cNvSpPr/>
      </dsp:nvSpPr>
      <dsp:spPr>
        <a:xfrm>
          <a:off x="2247974" y="1171888"/>
          <a:ext cx="1379356" cy="233472"/>
        </a:xfrm>
        <a:custGeom>
          <a:avLst/>
          <a:gdLst/>
          <a:ahLst/>
          <a:cxnLst/>
          <a:rect l="0" t="0" r="0" b="0"/>
          <a:pathLst>
            <a:path>
              <a:moveTo>
                <a:pt x="1379356" y="0"/>
              </a:moveTo>
              <a:lnTo>
                <a:pt x="1379356" y="131802"/>
              </a:lnTo>
              <a:lnTo>
                <a:pt x="0" y="131802"/>
              </a:lnTo>
              <a:lnTo>
                <a:pt x="0" y="23347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9A155-2E2E-3A42-A346-3AA341DACF90}">
      <dsp:nvSpPr>
        <dsp:cNvPr id="0" name=""/>
        <dsp:cNvSpPr/>
      </dsp:nvSpPr>
      <dsp:spPr>
        <a:xfrm>
          <a:off x="2627579" y="484408"/>
          <a:ext cx="999751" cy="203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669"/>
              </a:lnTo>
              <a:lnTo>
                <a:pt x="999751" y="101669"/>
              </a:lnTo>
              <a:lnTo>
                <a:pt x="999751" y="20333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C9DE9-BD51-B149-9A34-2C4CB614447D}">
      <dsp:nvSpPr>
        <dsp:cNvPr id="0" name=""/>
        <dsp:cNvSpPr/>
      </dsp:nvSpPr>
      <dsp:spPr>
        <a:xfrm>
          <a:off x="291940" y="1171888"/>
          <a:ext cx="91440" cy="422543"/>
        </a:xfrm>
        <a:custGeom>
          <a:avLst/>
          <a:gdLst/>
          <a:ahLst/>
          <a:cxnLst/>
          <a:rect l="0" t="0" r="0" b="0"/>
          <a:pathLst>
            <a:path>
              <a:moveTo>
                <a:pt x="94840" y="0"/>
              </a:moveTo>
              <a:lnTo>
                <a:pt x="45720" y="42254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EAFA0-8563-E841-A15F-1049A9131766}">
      <dsp:nvSpPr>
        <dsp:cNvPr id="0" name=""/>
        <dsp:cNvSpPr/>
      </dsp:nvSpPr>
      <dsp:spPr>
        <a:xfrm>
          <a:off x="774094" y="484408"/>
          <a:ext cx="1853485" cy="203339"/>
        </a:xfrm>
        <a:custGeom>
          <a:avLst/>
          <a:gdLst/>
          <a:ahLst/>
          <a:cxnLst/>
          <a:rect l="0" t="0" r="0" b="0"/>
          <a:pathLst>
            <a:path>
              <a:moveTo>
                <a:pt x="1853485" y="0"/>
              </a:moveTo>
              <a:lnTo>
                <a:pt x="1853485" y="101669"/>
              </a:lnTo>
              <a:lnTo>
                <a:pt x="0" y="101669"/>
              </a:lnTo>
              <a:lnTo>
                <a:pt x="0" y="20333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67ABD-CF6A-694D-A094-8462A7295020}">
      <dsp:nvSpPr>
        <dsp:cNvPr id="0" name=""/>
        <dsp:cNvSpPr/>
      </dsp:nvSpPr>
      <dsp:spPr>
        <a:xfrm>
          <a:off x="2143438" y="267"/>
          <a:ext cx="968281" cy="4841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FTTH</a:t>
          </a:r>
          <a:endParaRPr lang="en-US" sz="1600" kern="1200" dirty="0"/>
        </a:p>
      </dsp:txBody>
      <dsp:txXfrm>
        <a:off x="2143438" y="267"/>
        <a:ext cx="968281" cy="484140"/>
      </dsp:txXfrm>
    </dsp:sp>
    <dsp:sp modelId="{A0ED90FA-3119-CC4D-8F71-427749CA2D85}">
      <dsp:nvSpPr>
        <dsp:cNvPr id="0" name=""/>
        <dsp:cNvSpPr/>
      </dsp:nvSpPr>
      <dsp:spPr>
        <a:xfrm>
          <a:off x="289953" y="687747"/>
          <a:ext cx="968281" cy="4841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P2P</a:t>
          </a:r>
          <a:endParaRPr lang="en-US" sz="1600" kern="1200" dirty="0"/>
        </a:p>
      </dsp:txBody>
      <dsp:txXfrm>
        <a:off x="289953" y="687747"/>
        <a:ext cx="968281" cy="484140"/>
      </dsp:txXfrm>
    </dsp:sp>
    <dsp:sp modelId="{22215ACD-D5A9-BD48-B6F0-17C325BBE0D3}">
      <dsp:nvSpPr>
        <dsp:cNvPr id="0" name=""/>
        <dsp:cNvSpPr/>
      </dsp:nvSpPr>
      <dsp:spPr>
        <a:xfrm>
          <a:off x="337660" y="1352361"/>
          <a:ext cx="968281" cy="4841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Ethernet</a:t>
          </a:r>
          <a:endParaRPr lang="en-US" sz="1600" kern="1200" dirty="0"/>
        </a:p>
      </dsp:txBody>
      <dsp:txXfrm>
        <a:off x="337660" y="1352361"/>
        <a:ext cx="968281" cy="484140"/>
      </dsp:txXfrm>
    </dsp:sp>
    <dsp:sp modelId="{C2DA1F95-DB67-3A42-A317-A1D59565BC9A}">
      <dsp:nvSpPr>
        <dsp:cNvPr id="0" name=""/>
        <dsp:cNvSpPr/>
      </dsp:nvSpPr>
      <dsp:spPr>
        <a:xfrm>
          <a:off x="3143189" y="687747"/>
          <a:ext cx="968281" cy="4841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P2MP</a:t>
          </a:r>
          <a:endParaRPr lang="en-US" sz="1600" kern="1200" dirty="0"/>
        </a:p>
      </dsp:txBody>
      <dsp:txXfrm>
        <a:off x="3143189" y="687747"/>
        <a:ext cx="968281" cy="484140"/>
      </dsp:txXfrm>
    </dsp:sp>
    <dsp:sp modelId="{333C7FBE-D215-9249-B21C-650014C02E54}">
      <dsp:nvSpPr>
        <dsp:cNvPr id="0" name=""/>
        <dsp:cNvSpPr/>
      </dsp:nvSpPr>
      <dsp:spPr>
        <a:xfrm>
          <a:off x="1763833" y="1405360"/>
          <a:ext cx="968281" cy="4841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Active Ethernet</a:t>
          </a:r>
          <a:endParaRPr lang="en-US" sz="1600" kern="1200" dirty="0"/>
        </a:p>
      </dsp:txBody>
      <dsp:txXfrm>
        <a:off x="1763833" y="1405360"/>
        <a:ext cx="968281" cy="484140"/>
      </dsp:txXfrm>
    </dsp:sp>
    <dsp:sp modelId="{4CE154E0-55B5-2C4E-B307-4C64CB9A5E0D}">
      <dsp:nvSpPr>
        <dsp:cNvPr id="0" name=""/>
        <dsp:cNvSpPr/>
      </dsp:nvSpPr>
      <dsp:spPr>
        <a:xfrm>
          <a:off x="4287796" y="1375227"/>
          <a:ext cx="968281" cy="4841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PON</a:t>
          </a:r>
          <a:endParaRPr lang="en-US" sz="1600" kern="1200" dirty="0"/>
        </a:p>
      </dsp:txBody>
      <dsp:txXfrm>
        <a:off x="4287796" y="1375227"/>
        <a:ext cx="968281" cy="484140"/>
      </dsp:txXfrm>
    </dsp:sp>
    <dsp:sp modelId="{66DDBF4F-2C39-9342-B324-2B92231CB881}">
      <dsp:nvSpPr>
        <dsp:cNvPr id="0" name=""/>
        <dsp:cNvSpPr/>
      </dsp:nvSpPr>
      <dsp:spPr>
        <a:xfrm>
          <a:off x="2679789" y="2103346"/>
          <a:ext cx="1329838" cy="4841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TDMA-PON</a:t>
          </a:r>
          <a:endParaRPr lang="en-US" sz="1600" kern="1200" dirty="0"/>
        </a:p>
      </dsp:txBody>
      <dsp:txXfrm>
        <a:off x="2679789" y="2103346"/>
        <a:ext cx="1329838" cy="484140"/>
      </dsp:txXfrm>
    </dsp:sp>
    <dsp:sp modelId="{53FA59E5-090C-8F46-A2FC-177F840F44B5}">
      <dsp:nvSpPr>
        <dsp:cNvPr id="0" name=""/>
        <dsp:cNvSpPr/>
      </dsp:nvSpPr>
      <dsp:spPr>
        <a:xfrm>
          <a:off x="1757675" y="2762892"/>
          <a:ext cx="968281" cy="4841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EPON</a:t>
          </a:r>
          <a:endParaRPr lang="en-US" sz="1600" kern="1200" dirty="0"/>
        </a:p>
      </dsp:txBody>
      <dsp:txXfrm>
        <a:off x="1757675" y="2762892"/>
        <a:ext cx="968281" cy="484140"/>
      </dsp:txXfrm>
    </dsp:sp>
    <dsp:sp modelId="{A3C2945F-EA40-9740-9F0B-7E972CFFE14C}">
      <dsp:nvSpPr>
        <dsp:cNvPr id="0" name=""/>
        <dsp:cNvSpPr/>
      </dsp:nvSpPr>
      <dsp:spPr>
        <a:xfrm>
          <a:off x="1597182" y="3437668"/>
          <a:ext cx="968281" cy="4841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DPoE</a:t>
          </a:r>
          <a:endParaRPr lang="en-US" sz="1600" kern="1200" dirty="0"/>
        </a:p>
      </dsp:txBody>
      <dsp:txXfrm>
        <a:off x="1597182" y="3437668"/>
        <a:ext cx="968281" cy="484140"/>
      </dsp:txXfrm>
    </dsp:sp>
    <dsp:sp modelId="{B0E3007D-8CB1-E44B-B16D-6BAF1902250D}">
      <dsp:nvSpPr>
        <dsp:cNvPr id="0" name=""/>
        <dsp:cNvSpPr/>
      </dsp:nvSpPr>
      <dsp:spPr>
        <a:xfrm>
          <a:off x="2897217" y="2771156"/>
          <a:ext cx="968281" cy="4931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BPON</a:t>
          </a:r>
          <a:endParaRPr lang="en-US" sz="1600" kern="1200" dirty="0"/>
        </a:p>
      </dsp:txBody>
      <dsp:txXfrm>
        <a:off x="2897217" y="2771156"/>
        <a:ext cx="968281" cy="493136"/>
      </dsp:txXfrm>
    </dsp:sp>
    <dsp:sp modelId="{910365EA-EFEC-8E41-98F8-C5ECFD11B7BB}">
      <dsp:nvSpPr>
        <dsp:cNvPr id="0" name=""/>
        <dsp:cNvSpPr/>
      </dsp:nvSpPr>
      <dsp:spPr>
        <a:xfrm>
          <a:off x="4111065" y="2753654"/>
          <a:ext cx="968281" cy="4841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GPON</a:t>
          </a:r>
          <a:endParaRPr lang="en-US" sz="1600" kern="1200" dirty="0"/>
        </a:p>
      </dsp:txBody>
      <dsp:txXfrm>
        <a:off x="4111065" y="2753654"/>
        <a:ext cx="968281" cy="484140"/>
      </dsp:txXfrm>
    </dsp:sp>
    <dsp:sp modelId="{8F0CB174-835E-3145-BB33-7B949630D5D3}">
      <dsp:nvSpPr>
        <dsp:cNvPr id="0" name=""/>
        <dsp:cNvSpPr/>
      </dsp:nvSpPr>
      <dsp:spPr>
        <a:xfrm>
          <a:off x="6053874" y="2113620"/>
          <a:ext cx="968281" cy="4841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(T)WDM-PON</a:t>
          </a:r>
          <a:endParaRPr lang="en-US" sz="1600" kern="1200" dirty="0"/>
        </a:p>
      </dsp:txBody>
      <dsp:txXfrm>
        <a:off x="6053874" y="2113620"/>
        <a:ext cx="968281" cy="484140"/>
      </dsp:txXfrm>
    </dsp:sp>
    <dsp:sp modelId="{0AE53A4A-E27C-7140-AA4C-53ED96BEC3C1}">
      <dsp:nvSpPr>
        <dsp:cNvPr id="0" name=""/>
        <dsp:cNvSpPr/>
      </dsp:nvSpPr>
      <dsp:spPr>
        <a:xfrm>
          <a:off x="6052102" y="2750304"/>
          <a:ext cx="1343946" cy="4841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NG-PON2</a:t>
          </a:r>
          <a:endParaRPr lang="en-US" sz="1600" kern="1200" dirty="0"/>
        </a:p>
      </dsp:txBody>
      <dsp:txXfrm>
        <a:off x="6052102" y="2750304"/>
        <a:ext cx="1343946" cy="484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Relationship Id="rId2" Type="http://schemas.openxmlformats.org/officeDocument/2006/relationships/image" Target="../media/image36.emf"/><Relationship Id="rId3" Type="http://schemas.openxmlformats.org/officeDocument/2006/relationships/image" Target="../media/image4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609" cy="46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87" tIns="46394" rIns="92787" bIns="46394" numCol="1" anchor="t" anchorCtr="0" compatLnSpc="1">
            <a:prstTxWarp prst="textNoShape">
              <a:avLst/>
            </a:prstTxWarp>
          </a:bodyPr>
          <a:lstStyle>
            <a:lvl1pPr defTabSz="927271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4876" y="0"/>
            <a:ext cx="3013609" cy="46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87" tIns="46394" rIns="92787" bIns="46394" numCol="1" anchor="t" anchorCtr="0" compatLnSpc="1">
            <a:prstTxWarp prst="textNoShape">
              <a:avLst/>
            </a:prstTxWarp>
          </a:bodyPr>
          <a:lstStyle>
            <a:lvl1pPr algn="r" defTabSz="927271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3638" y="690563"/>
            <a:ext cx="4624387" cy="3467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7" y="4385864"/>
            <a:ext cx="5559424" cy="415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87" tIns="46394" rIns="92787" bIns="463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3318"/>
            <a:ext cx="3013609" cy="46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87" tIns="46394" rIns="92787" bIns="46394" numCol="1" anchor="b" anchorCtr="0" compatLnSpc="1">
            <a:prstTxWarp prst="textNoShape">
              <a:avLst/>
            </a:prstTxWarp>
          </a:bodyPr>
          <a:lstStyle>
            <a:lvl1pPr defTabSz="927271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4876" y="8773318"/>
            <a:ext cx="3013609" cy="46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87" tIns="46394" rIns="92787" bIns="46394" numCol="1" anchor="b" anchorCtr="0" compatLnSpc="1">
            <a:prstTxWarp prst="textNoShape">
              <a:avLst/>
            </a:prstTxWarp>
          </a:bodyPr>
          <a:lstStyle>
            <a:lvl1pPr algn="r" defTabSz="927271">
              <a:defRPr sz="1200" smtClean="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C5F8210-DAAB-40B0-8D83-AFA7D03204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533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5F8210-DAAB-40B0-8D83-AFA7D032042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922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5F8210-DAAB-40B0-8D83-AFA7D032042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50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02C42D-5FD8-5745-A75D-0BA0536594BF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5F8210-DAAB-40B0-8D83-AFA7D032042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61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5F8210-DAAB-40B0-8D83-AFA7D032042B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151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5F8210-DAAB-40B0-8D83-AFA7D032042B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252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5F8210-DAAB-40B0-8D83-AFA7D032042B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443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5F8210-DAAB-40B0-8D83-AFA7D032042B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336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Bridging function at base station can be layer 2 bridging, or layer 3 depending upon the service</a:t>
            </a:r>
            <a:r>
              <a:rPr lang="en-US" baseline="0" dirty="0" smtClean="0"/>
              <a:t> that the customer wants.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5F8210-DAAB-40B0-8D83-AFA7D032042B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79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5F8210-DAAB-40B0-8D83-AFA7D032042B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910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Saving the 29% of</a:t>
            </a:r>
            <a:r>
              <a:rPr lang="en-US" baseline="0" dirty="0" smtClean="0"/>
              <a:t> FTTH cost that is accounted for by the drop to the home is one motivation for Fiber to the Distribution Point + </a:t>
            </a:r>
            <a:r>
              <a:rPr lang="en-US" baseline="0" dirty="0" err="1" smtClean="0"/>
              <a:t>G.fast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E4010-5821-9A42-A841-41293870B91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86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5F8210-DAAB-40B0-8D83-AFA7D032042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6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5F8210-DAAB-40B0-8D83-AFA7D032042B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639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5F8210-DAAB-40B0-8D83-AFA7D032042B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9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5F8210-DAAB-40B0-8D83-AFA7D032042B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41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5F8210-DAAB-40B0-8D83-AFA7D032042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511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5F8210-DAAB-40B0-8D83-AFA7D032042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55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5F8210-DAAB-40B0-8D83-AFA7D032042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252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5F8210-DAAB-40B0-8D83-AFA7D032042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252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5F8210-DAAB-40B0-8D83-AFA7D032042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252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5F8210-DAAB-40B0-8D83-AFA7D032042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01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5F8210-DAAB-40B0-8D83-AFA7D032042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669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F5E28-9018-4207-8E81-60B68A1A6875}" type="datetime1">
              <a:rPr lang="en-US" smtClean="0"/>
              <a:pPr>
                <a:defRPr/>
              </a:pPr>
              <a:t>11/25/14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042D6-68CE-47CB-902C-EE6545CBC7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57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09725-665C-4392-A74D-E684A8665CBD}" type="datetime1">
              <a:rPr lang="en-US" smtClean="0"/>
              <a:pPr>
                <a:defRPr/>
              </a:pPr>
              <a:t>11/25/14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98FB5-C9F9-4405-9A20-E34A48DE6D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44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20764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0769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62885-EFF6-435C-A709-1C1A0E88E3F1}" type="datetime1">
              <a:rPr lang="en-US" smtClean="0"/>
              <a:pPr>
                <a:defRPr/>
              </a:pPr>
              <a:t>11/25/14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6F7ED-FCD3-4477-8B21-E9977358F2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070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64A89-94E6-4EFD-87DE-153D175E8DAE}" type="datetime1">
              <a:rPr lang="en-US" smtClean="0"/>
              <a:pPr>
                <a:defRPr/>
              </a:pPr>
              <a:t>11/25/14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3CDE6-8826-4648-BE14-07858F3B4A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673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8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4038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311B1-42E9-4FC5-B2C3-357D1F75004B}" type="datetime1">
              <a:rPr lang="en-US" smtClean="0"/>
              <a:pPr>
                <a:defRPr/>
              </a:pPr>
              <a:t>11/25/14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E9F77-7B8D-43B3-9C2B-2A96A533BA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555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78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66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6793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20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68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7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789A8-B49B-4DE0-9621-14F0D2DFE035}" type="datetime1">
              <a:rPr lang="en-US" smtClean="0"/>
              <a:pPr>
                <a:defRPr/>
              </a:pPr>
              <a:t>11/25/14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D8FD6-11CC-4061-88C3-59F9CA7621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07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000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8267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56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47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7907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28600"/>
            <a:ext cx="52197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9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5BA9B-7404-4782-A9BF-B43E5640AE00}" type="datetime1">
              <a:rPr lang="en-US" smtClean="0"/>
              <a:pPr>
                <a:defRPr/>
              </a:pPr>
              <a:t>11/25/14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737F-4073-4FC4-9A31-C99A3D7FBB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0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06EC9-9B7D-492A-8A85-B1D03B72598B}" type="datetime1">
              <a:rPr lang="en-US" smtClean="0"/>
              <a:pPr>
                <a:defRPr/>
              </a:pPr>
              <a:t>11/25/14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E3557-9773-4397-9296-BBFE4B33DE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8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E9035-B772-45F0-8747-D4850E2F42BA}" type="datetime1">
              <a:rPr lang="en-US" smtClean="0"/>
              <a:pPr>
                <a:defRPr/>
              </a:pPr>
              <a:t>11/25/14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39649-A2AC-449D-818F-4233AE0F9E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652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4CD8-3E7C-4B3D-A704-5FE45959261F}" type="datetime1">
              <a:rPr lang="en-US" smtClean="0"/>
              <a:pPr>
                <a:defRPr/>
              </a:pPr>
              <a:t>11/25/14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50B4B-CE95-4B2E-87C8-DC5770A2D1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12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C1E7A-CB65-4E6D-9C9A-0AF711339C35}" type="datetime1">
              <a:rPr lang="en-US" smtClean="0"/>
              <a:pPr>
                <a:defRPr/>
              </a:pPr>
              <a:t>11/25/14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ADAAE-3FEC-4745-89FD-0AE0E2999E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08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5A762-5275-4CE3-B675-4A90627A327C}" type="datetime1">
              <a:rPr lang="en-US" smtClean="0"/>
              <a:pPr>
                <a:defRPr/>
              </a:pPr>
              <a:t>11/25/14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664A-65A3-4DD2-B3DC-7463E41CB3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558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CBC88-A575-4727-BE96-133F4FF03423}" type="datetime1">
              <a:rPr lang="en-US" smtClean="0"/>
              <a:pPr>
                <a:defRPr/>
              </a:pPr>
              <a:t>11/25/14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FDCD5-609C-48E2-8004-F783AFEB83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6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bg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34975" y="11604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16163"/>
            <a:ext cx="82296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07175"/>
            <a:ext cx="2133600" cy="250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EBCE77D-1333-4ECE-9FDC-D49EA64CE6A5}" type="datetime1">
              <a:rPr lang="en-US" smtClean="0"/>
              <a:pPr>
                <a:defRPr/>
              </a:pPr>
              <a:t>11/25/14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9075"/>
            <a:ext cx="2895600" cy="2889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69075"/>
            <a:ext cx="2133600" cy="2889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485907C-1122-42D6-B35C-B13CAB6F65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7" name="Line 13"/>
          <p:cNvSpPr>
            <a:spLocks noChangeShapeType="1"/>
          </p:cNvSpPr>
          <p:nvPr userDrawn="1"/>
        </p:nvSpPr>
        <p:spPr bwMode="auto">
          <a:xfrm>
            <a:off x="0" y="1476375"/>
            <a:ext cx="9144000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276350"/>
            <a:ext cx="9132888" cy="152400"/>
            <a:chOff x="0" y="804"/>
            <a:chExt cx="5753" cy="96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804"/>
              <a:ext cx="5753" cy="47"/>
            </a:xfrm>
            <a:prstGeom prst="rect">
              <a:avLst/>
            </a:prstGeom>
            <a:gradFill rotWithShape="0">
              <a:gsLst>
                <a:gs pos="0">
                  <a:srgbClr val="3365FB">
                    <a:gamma/>
                    <a:shade val="49804"/>
                    <a:invGamma/>
                  </a:srgbClr>
                </a:gs>
                <a:gs pos="50000">
                  <a:srgbClr val="3365FB"/>
                </a:gs>
                <a:gs pos="100000">
                  <a:srgbClr val="3365FB">
                    <a:gamma/>
                    <a:shade val="49804"/>
                    <a:invGamma/>
                  </a:srgbClr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 Narrow" charset="0"/>
                <a:ea typeface="Arial" charset="0"/>
                <a:cs typeface="Arial" charset="0"/>
              </a:endParaRPr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0" y="876"/>
              <a:ext cx="5753" cy="24"/>
            </a:xfrm>
            <a:prstGeom prst="rect">
              <a:avLst/>
            </a:prstGeom>
            <a:gradFill rotWithShape="0">
              <a:gsLst>
                <a:gs pos="0">
                  <a:srgbClr val="FC0128">
                    <a:gamma/>
                    <a:shade val="69804"/>
                    <a:invGamma/>
                  </a:srgbClr>
                </a:gs>
                <a:gs pos="50000">
                  <a:srgbClr val="FC0128"/>
                </a:gs>
                <a:gs pos="100000">
                  <a:srgbClr val="FC0128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Arial Narrow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28600"/>
            <a:ext cx="71628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4689"/>
            <a:ext cx="7162800" cy="44754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297238" y="6489700"/>
            <a:ext cx="1765884" cy="27443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© </a:t>
            </a:r>
            <a:r>
              <a:rPr lang="en-US" sz="1200" dirty="0" smtClean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 2014  </a:t>
            </a:r>
            <a:r>
              <a:rPr lang="en-US" sz="1200" dirty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Marvin A. Sirbu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8313738" y="6459538"/>
            <a:ext cx="417512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r" eaLnBrk="0" hangingPunct="0"/>
            <a:fld id="{56E058B6-1B69-AE46-A423-B9F80835C5DF}" type="slidenum">
              <a:rPr lang="en-US" sz="1600" b="1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pPr algn="r" eaLnBrk="0" hangingPunct="0"/>
              <a:t>‹#›</a:t>
            </a:fld>
            <a:endParaRPr lang="en-US" b="1">
              <a:solidFill>
                <a:srgbClr val="000000"/>
              </a:solidFill>
              <a:latin typeface="Times New Roman" charset="0"/>
              <a:ea typeface="Arial" charset="0"/>
              <a:cs typeface="Arial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82613" y="263525"/>
            <a:ext cx="1168400" cy="6985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1">
                <a:solidFill>
                  <a:srgbClr val="FD0128"/>
                </a:solidFill>
                <a:latin typeface="Times New Roman" charset="0"/>
                <a:ea typeface="Arial" charset="0"/>
                <a:cs typeface="Arial" charset="0"/>
              </a:rPr>
              <a:t>Carnegie</a:t>
            </a:r>
          </a:p>
          <a:p>
            <a:pPr eaLnBrk="0" hangingPunct="0"/>
            <a:r>
              <a:rPr lang="en-US" sz="2000" b="1">
                <a:solidFill>
                  <a:srgbClr val="FD0128"/>
                </a:solidFill>
                <a:latin typeface="Times New Roman" charset="0"/>
                <a:ea typeface="Arial" charset="0"/>
                <a:cs typeface="Arial" charset="0"/>
              </a:rPr>
              <a:t>Mellon</a:t>
            </a:r>
          </a:p>
        </p:txBody>
      </p:sp>
    </p:spTree>
    <p:extLst>
      <p:ext uri="{BB962C8B-B14F-4D97-AF65-F5344CB8AC3E}">
        <p14:creationId xmlns:p14="http://schemas.microsoft.com/office/powerpoint/2010/main" val="85360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Book Antiqua" pitchFamily="-65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Book Antiqua" pitchFamily="-65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Book Antiqua" pitchFamily="-65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Book Antiqua" pitchFamily="-65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Book Antiqua" pitchFamily="-65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Book Antiqua" pitchFamily="-65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Book Antiqua" pitchFamily="-65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Book Antiqua" pitchFamily="-65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rgbClr val="FF0000"/>
        </a:buClr>
        <a:buSzPct val="75000"/>
        <a:buFont typeface="Monotype Sorts" charset="2"/>
        <a:buChar char="l"/>
        <a:defRPr sz="20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rgbClr val="0000FF"/>
        </a:buClr>
        <a:buSzPct val="75000"/>
        <a:buFont typeface="Monotype Sorts" charset="2"/>
        <a:buChar char="n"/>
        <a:defRPr b="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0">
          <a:solidFill>
            <a:schemeClr val="tx1"/>
          </a:solidFill>
          <a:latin typeface="+mn-lt"/>
          <a:ea typeface="ＭＳ Ｐゴシック" pitchFamily="-65" charset="-128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60000"/>
        <a:buFont typeface="Monotype Sorts" charset="2"/>
        <a:buChar char="l"/>
        <a:defRPr sz="1400" b="0">
          <a:solidFill>
            <a:schemeClr val="tx1"/>
          </a:solidFill>
          <a:latin typeface="+mn-lt"/>
          <a:ea typeface="ＭＳ Ｐゴシック" pitchFamily="-65" charset="-128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Char char="»"/>
        <a:defRPr sz="1400" b="0">
          <a:solidFill>
            <a:schemeClr val="tx1"/>
          </a:solidFill>
          <a:latin typeface="+mn-lt"/>
          <a:ea typeface="ＭＳ Ｐゴシック" pitchFamily="-65" charset="-128"/>
        </a:defRPr>
      </a:lvl5pPr>
      <a:lvl6pPr marL="2457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Char char="»"/>
        <a:defRPr sz="1400" b="1">
          <a:solidFill>
            <a:schemeClr val="tx1"/>
          </a:solidFill>
          <a:latin typeface="+mn-lt"/>
          <a:ea typeface="ＭＳ Ｐゴシック" pitchFamily="-65" charset="-128"/>
        </a:defRPr>
      </a:lvl6pPr>
      <a:lvl7pPr marL="29146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Char char="»"/>
        <a:defRPr sz="1400" b="1">
          <a:solidFill>
            <a:schemeClr val="tx1"/>
          </a:solidFill>
          <a:latin typeface="+mn-lt"/>
          <a:ea typeface="ＭＳ Ｐゴシック" pitchFamily="-65" charset="-128"/>
        </a:defRPr>
      </a:lvl7pPr>
      <a:lvl8pPr marL="33718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Char char="»"/>
        <a:defRPr sz="1400" b="1">
          <a:solidFill>
            <a:schemeClr val="tx1"/>
          </a:solidFill>
          <a:latin typeface="+mn-lt"/>
          <a:ea typeface="ＭＳ Ｐゴシック" pitchFamily="-65" charset="-128"/>
        </a:defRPr>
      </a:lvl8pPr>
      <a:lvl9pPr marL="3829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Char char="»"/>
        <a:defRPr sz="1400" b="1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jpeg"/><Relationship Id="rId8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4" Type="http://schemas.openxmlformats.org/officeDocument/2006/relationships/oleObject" Target="../embeddings/oleObject3.bin"/><Relationship Id="rId5" Type="http://schemas.openxmlformats.org/officeDocument/2006/relationships/image" Target="../media/image3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37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41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36.e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4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5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7.wmf"/><Relationship Id="rId7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4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57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2.xlsx"/><Relationship Id="rId4" Type="http://schemas.openxmlformats.org/officeDocument/2006/relationships/image" Target="../media/image58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10400" y="6534150"/>
            <a:ext cx="2133600" cy="32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82C7255C-138D-48AF-AE78-9C9B62151224}" type="slidenum">
              <a:rPr lang="en-US" sz="1000"/>
              <a:pPr eaLnBrk="1" hangingPunct="1"/>
              <a:t>1</a:t>
            </a:fld>
            <a:endParaRPr lang="en-US" sz="1000" dirty="0"/>
          </a:p>
        </p:txBody>
      </p:sp>
      <p:sp>
        <p:nvSpPr>
          <p:cNvPr id="2051" name="Rectangle 4"/>
          <p:cNvSpPr>
            <a:spLocks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600" b="1" dirty="0"/>
              <a:t>Technological Advisory Council</a:t>
            </a:r>
          </a:p>
        </p:txBody>
      </p:sp>
      <p:sp>
        <p:nvSpPr>
          <p:cNvPr id="2052" name="Rectangle 5"/>
          <p:cNvSpPr>
            <a:spLocks/>
          </p:cNvSpPr>
          <p:nvPr/>
        </p:nvSpPr>
        <p:spPr bwMode="auto">
          <a:xfrm>
            <a:off x="1004455" y="3886200"/>
            <a:ext cx="730827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457200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Supporting the Transition to IP</a:t>
            </a:r>
          </a:p>
          <a:p>
            <a:pPr algn="ctr" defTabSz="457200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Reference Architecture for 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b="1" dirty="0" smtClean="0">
                <a:solidFill>
                  <a:srgbClr val="000000"/>
                </a:solidFill>
              </a:rPr>
              <a:t>Future Broadband Networks</a:t>
            </a:r>
          </a:p>
          <a:p>
            <a:pPr algn="ctr" defTabSz="457200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Extended Presentation</a:t>
            </a:r>
            <a:endParaRPr lang="en-US" sz="2400" b="1" dirty="0">
              <a:solidFill>
                <a:srgbClr val="000000"/>
              </a:solidFill>
            </a:endParaRPr>
          </a:p>
          <a:p>
            <a:pPr algn="ctr" defTabSz="457200" eaLnBrk="0" hangingPunct="0">
              <a:spcBef>
                <a:spcPct val="20000"/>
              </a:spcBef>
              <a:buFont typeface="Wingdings" pitchFamily="2" charset="2"/>
              <a:buNone/>
            </a:pPr>
            <a:endParaRPr lang="en-U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4240"/>
            <a:ext cx="8229600" cy="4206239"/>
          </a:xfrm>
        </p:spPr>
        <p:txBody>
          <a:bodyPr>
            <a:normAutofit/>
          </a:bodyPr>
          <a:lstStyle/>
          <a:p>
            <a:r>
              <a:rPr lang="en-US" dirty="0" smtClean="0"/>
              <a:t>Feeder Cables</a:t>
            </a:r>
          </a:p>
          <a:p>
            <a:pPr lvl="1"/>
            <a:r>
              <a:rPr lang="en-US" dirty="0" smtClean="0"/>
              <a:t>Carries traffic serving multiple endpoints form an “office” to a neighborhood </a:t>
            </a:r>
            <a:br>
              <a:rPr lang="en-US" dirty="0" smtClean="0"/>
            </a:br>
            <a:r>
              <a:rPr lang="en-US" dirty="0" smtClean="0"/>
              <a:t>(local convergence point, LCP, or serving area interface, SAI)</a:t>
            </a:r>
          </a:p>
          <a:p>
            <a:r>
              <a:rPr lang="en-US" dirty="0" smtClean="0"/>
              <a:t>Distribution Cables</a:t>
            </a:r>
          </a:p>
          <a:p>
            <a:pPr lvl="1"/>
            <a:r>
              <a:rPr lang="en-US" dirty="0" smtClean="0"/>
              <a:t>Carry traffic for one or more households from LCP to the curb (network access point)</a:t>
            </a:r>
          </a:p>
          <a:p>
            <a:r>
              <a:rPr lang="en-US" dirty="0" smtClean="0"/>
              <a:t>Drop Cables (above ground) or service wire (underground)</a:t>
            </a:r>
          </a:p>
          <a:p>
            <a:pPr lvl="1"/>
            <a:r>
              <a:rPr lang="en-US" dirty="0" smtClean="0"/>
              <a:t>Carry traffic from curb to dwelling unit</a:t>
            </a:r>
            <a:endParaRPr lang="en-US" dirty="0"/>
          </a:p>
          <a:p>
            <a:r>
              <a:rPr lang="en-US" dirty="0" smtClean="0"/>
              <a:t>Depending upon the architecture</a:t>
            </a:r>
          </a:p>
          <a:p>
            <a:pPr lvl="1"/>
            <a:r>
              <a:rPr lang="en-US" dirty="0" smtClean="0"/>
              <a:t>Cables may be fiber, twisted pair or coax</a:t>
            </a:r>
          </a:p>
          <a:p>
            <a:pPr lvl="1"/>
            <a:r>
              <a:rPr lang="en-US" dirty="0" smtClean="0"/>
              <a:t>Local convergence point and/or network access point could host a patch panel, a DSLAM, an optical splitter, an Ethernet switch, or a fiber/coax interface.</a:t>
            </a:r>
          </a:p>
          <a:p>
            <a:r>
              <a:rPr lang="en-US" dirty="0" smtClean="0"/>
              <a:t>As bitrates increase, fiber must be pushed further into neighborhoods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356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 l="-26234" r="-26234"/>
          <a:stretch>
            <a:fillRect/>
          </a:stretch>
        </p:blipFill>
        <p:spPr>
          <a:xfrm>
            <a:off x="-1306285" y="1286821"/>
            <a:ext cx="10700656" cy="516455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26" y="1160463"/>
            <a:ext cx="6938819" cy="79071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Telco Architectures offered today</a:t>
            </a:r>
            <a:endParaRPr lang="en-US" dirty="0"/>
          </a:p>
        </p:txBody>
      </p:sp>
      <p:pic>
        <p:nvPicPr>
          <p:cNvPr id="6" name="Picture 5" descr="Electric power.pn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701" y="3246086"/>
            <a:ext cx="317500" cy="317500"/>
          </a:xfrm>
          <a:prstGeom prst="rect">
            <a:avLst/>
          </a:prstGeom>
        </p:spPr>
      </p:pic>
      <p:pic>
        <p:nvPicPr>
          <p:cNvPr id="8" name="Picture 7" descr="Electric power.pn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51" y="4166836"/>
            <a:ext cx="317500" cy="317500"/>
          </a:xfrm>
          <a:prstGeom prst="rect">
            <a:avLst/>
          </a:prstGeom>
        </p:spPr>
      </p:pic>
      <p:pic>
        <p:nvPicPr>
          <p:cNvPr id="9" name="Picture 8" descr="Electric power.pn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51" y="3182586"/>
            <a:ext cx="317500" cy="317500"/>
          </a:xfrm>
          <a:prstGeom prst="rect">
            <a:avLst/>
          </a:prstGeom>
        </p:spPr>
      </p:pic>
      <p:pic>
        <p:nvPicPr>
          <p:cNvPr id="10" name="Picture 9" descr="Electric power.pn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51" y="4090636"/>
            <a:ext cx="317500" cy="317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1" name="Picture 10" descr="Electric power.pn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51" y="5328886"/>
            <a:ext cx="317500" cy="317500"/>
          </a:xfrm>
          <a:prstGeom prst="rect">
            <a:avLst/>
          </a:prstGeom>
        </p:spPr>
      </p:pic>
      <p:pic>
        <p:nvPicPr>
          <p:cNvPr id="12" name="Picture 11" descr="Electric power.pn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801" y="4662136"/>
            <a:ext cx="317500" cy="3175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49394" y="3044112"/>
            <a:ext cx="343927" cy="34392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100" b="1" dirty="0" smtClean="0">
                <a:solidFill>
                  <a:srgbClr val="800000"/>
                </a:solidFill>
              </a:rPr>
              <a:t>-48v</a:t>
            </a:r>
            <a:endParaRPr lang="en-US" sz="1100" b="1" dirty="0">
              <a:solidFill>
                <a:srgbClr val="800000"/>
              </a:solidFill>
            </a:endParaRPr>
          </a:p>
        </p:txBody>
      </p:sp>
      <p:pic>
        <p:nvPicPr>
          <p:cNvPr id="14" name="Picture 13" descr="Electric power.pn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51" y="4629116"/>
            <a:ext cx="3175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70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1068099"/>
            <a:ext cx="8229600" cy="1143000"/>
          </a:xfrm>
        </p:spPr>
        <p:txBody>
          <a:bodyPr/>
          <a:lstStyle/>
          <a:p>
            <a:r>
              <a:rPr lang="en-US" dirty="0" smtClean="0"/>
              <a:t>Logical Architecture – wired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47040" y="4368800"/>
            <a:ext cx="8229600" cy="190912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Access network extends from Residential Gateway (RG) to Broadband Network Gateway (BNG)</a:t>
            </a:r>
          </a:p>
          <a:p>
            <a:r>
              <a:rPr lang="en-US" dirty="0" smtClean="0"/>
              <a:t>Flow management between AN and RG depends upon the architecture</a:t>
            </a:r>
          </a:p>
          <a:p>
            <a:r>
              <a:rPr lang="en-US" dirty="0" smtClean="0"/>
              <a:t>Flow </a:t>
            </a:r>
            <a:r>
              <a:rPr lang="en-US" dirty="0"/>
              <a:t>management in the Ethernet Aggregation Network </a:t>
            </a:r>
            <a:r>
              <a:rPr lang="en-US" dirty="0" smtClean="0"/>
              <a:t>similar across architectures (</a:t>
            </a:r>
            <a:r>
              <a:rPr lang="en-US" i="1" dirty="0" smtClean="0"/>
              <a:t>i.e. </a:t>
            </a:r>
            <a:r>
              <a:rPr lang="en-US" dirty="0" smtClean="0"/>
              <a:t>VLANs) but may differ from how flows are managed between the AN and the RG</a:t>
            </a:r>
          </a:p>
          <a:p>
            <a:pPr lvl="1"/>
            <a:r>
              <a:rPr lang="en-US" dirty="0" smtClean="0"/>
              <a:t>In HFC AN and BNG are integrated and there is no aggregation network and thus no VLANs</a:t>
            </a:r>
          </a:p>
          <a:p>
            <a:r>
              <a:rPr lang="en-US" dirty="0" smtClean="0"/>
              <a:t>In Metro Network flows are typically distinguished by layer 3 </a:t>
            </a:r>
            <a:r>
              <a:rPr lang="en-US" dirty="0" err="1" smtClean="0"/>
              <a:t>QoS</a:t>
            </a:r>
            <a:r>
              <a:rPr lang="en-US" dirty="0" smtClean="0"/>
              <a:t> tags and/or separate VPNs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0380" y="6581001"/>
            <a:ext cx="6083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Adapted from http</a:t>
            </a:r>
            <a:r>
              <a:rPr lang="en-US" sz="1200" dirty="0"/>
              <a:t>://</a:t>
            </a:r>
            <a:r>
              <a:rPr lang="en-US" sz="1200" dirty="0" err="1"/>
              <a:t>www.broadband-forum.org</a:t>
            </a:r>
            <a:r>
              <a:rPr lang="en-US" sz="1200" dirty="0"/>
              <a:t>/technical/download/TR-101_Issue-2.pdf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0818" y="1858818"/>
            <a:ext cx="8936182" cy="2593020"/>
            <a:chOff x="80818" y="1858818"/>
            <a:chExt cx="8936182" cy="2593020"/>
          </a:xfrm>
        </p:grpSpPr>
        <p:sp>
          <p:nvSpPr>
            <p:cNvPr id="5" name="Rectangle 4"/>
            <p:cNvSpPr/>
            <p:nvPr/>
          </p:nvSpPr>
          <p:spPr>
            <a:xfrm>
              <a:off x="80818" y="1858818"/>
              <a:ext cx="8936182" cy="2516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1008" y="2752786"/>
              <a:ext cx="1221651" cy="71670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4242" y="2510864"/>
              <a:ext cx="1322982" cy="78398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9928" y="2004550"/>
              <a:ext cx="607587" cy="496196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2443685" y="2968574"/>
              <a:ext cx="9443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443685" y="3294853"/>
              <a:ext cx="9443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86400" y="2752786"/>
              <a:ext cx="1927519" cy="71670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64467" y="2892374"/>
              <a:ext cx="819905" cy="7215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30257" y="2892374"/>
              <a:ext cx="1221651" cy="71670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79748" y="3043415"/>
              <a:ext cx="650509" cy="479208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>
              <a:off x="6373321" y="3232137"/>
              <a:ext cx="3064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1104" y="3618056"/>
              <a:ext cx="879223" cy="61545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88002" y="2510864"/>
              <a:ext cx="685800" cy="1130300"/>
            </a:xfrm>
            <a:prstGeom prst="rect">
              <a:avLst/>
            </a:prstGeom>
          </p:spPr>
        </p:pic>
        <p:sp>
          <p:nvSpPr>
            <p:cNvPr id="23" name="Freeform 22"/>
            <p:cNvSpPr/>
            <p:nvPr/>
          </p:nvSpPr>
          <p:spPr>
            <a:xfrm>
              <a:off x="1063722" y="2500746"/>
              <a:ext cx="5647266" cy="643467"/>
            </a:xfrm>
            <a:custGeom>
              <a:avLst/>
              <a:gdLst>
                <a:gd name="connsiteX0" fmla="*/ 0 w 5647266"/>
                <a:gd name="connsiteY0" fmla="*/ 0 h 643467"/>
                <a:gd name="connsiteX1" fmla="*/ 0 w 5647266"/>
                <a:gd name="connsiteY1" fmla="*/ 0 h 643467"/>
                <a:gd name="connsiteX2" fmla="*/ 16933 w 5647266"/>
                <a:gd name="connsiteY2" fmla="*/ 110067 h 643467"/>
                <a:gd name="connsiteX3" fmla="*/ 42333 w 5647266"/>
                <a:gd name="connsiteY3" fmla="*/ 152400 h 643467"/>
                <a:gd name="connsiteX4" fmla="*/ 67733 w 5647266"/>
                <a:gd name="connsiteY4" fmla="*/ 177800 h 643467"/>
                <a:gd name="connsiteX5" fmla="*/ 93133 w 5647266"/>
                <a:gd name="connsiteY5" fmla="*/ 228600 h 643467"/>
                <a:gd name="connsiteX6" fmla="*/ 110066 w 5647266"/>
                <a:gd name="connsiteY6" fmla="*/ 279400 h 643467"/>
                <a:gd name="connsiteX7" fmla="*/ 118533 w 5647266"/>
                <a:gd name="connsiteY7" fmla="*/ 304800 h 643467"/>
                <a:gd name="connsiteX8" fmla="*/ 127000 w 5647266"/>
                <a:gd name="connsiteY8" fmla="*/ 330200 h 643467"/>
                <a:gd name="connsiteX9" fmla="*/ 152400 w 5647266"/>
                <a:gd name="connsiteY9" fmla="*/ 347133 h 643467"/>
                <a:gd name="connsiteX10" fmla="*/ 194733 w 5647266"/>
                <a:gd name="connsiteY10" fmla="*/ 381000 h 643467"/>
                <a:gd name="connsiteX11" fmla="*/ 245533 w 5647266"/>
                <a:gd name="connsiteY11" fmla="*/ 397933 h 643467"/>
                <a:gd name="connsiteX12" fmla="*/ 287866 w 5647266"/>
                <a:gd name="connsiteY12" fmla="*/ 431800 h 643467"/>
                <a:gd name="connsiteX13" fmla="*/ 304800 w 5647266"/>
                <a:gd name="connsiteY13" fmla="*/ 448733 h 643467"/>
                <a:gd name="connsiteX14" fmla="*/ 338666 w 5647266"/>
                <a:gd name="connsiteY14" fmla="*/ 465667 h 643467"/>
                <a:gd name="connsiteX15" fmla="*/ 355600 w 5647266"/>
                <a:gd name="connsiteY15" fmla="*/ 491067 h 643467"/>
                <a:gd name="connsiteX16" fmla="*/ 406400 w 5647266"/>
                <a:gd name="connsiteY16" fmla="*/ 508000 h 643467"/>
                <a:gd name="connsiteX17" fmla="*/ 482600 w 5647266"/>
                <a:gd name="connsiteY17" fmla="*/ 541867 h 643467"/>
                <a:gd name="connsiteX18" fmla="*/ 516466 w 5647266"/>
                <a:gd name="connsiteY18" fmla="*/ 550333 h 643467"/>
                <a:gd name="connsiteX19" fmla="*/ 2353733 w 5647266"/>
                <a:gd name="connsiteY19" fmla="*/ 575733 h 643467"/>
                <a:gd name="connsiteX20" fmla="*/ 4665133 w 5647266"/>
                <a:gd name="connsiteY20" fmla="*/ 618067 h 643467"/>
                <a:gd name="connsiteX21" fmla="*/ 5647266 w 5647266"/>
                <a:gd name="connsiteY21" fmla="*/ 643467 h 643467"/>
                <a:gd name="connsiteX22" fmla="*/ 5647266 w 5647266"/>
                <a:gd name="connsiteY22" fmla="*/ 643467 h 643467"/>
                <a:gd name="connsiteX23" fmla="*/ 5647266 w 5647266"/>
                <a:gd name="connsiteY23" fmla="*/ 643467 h 64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47266" h="643467">
                  <a:moveTo>
                    <a:pt x="0" y="0"/>
                  </a:moveTo>
                  <a:lnTo>
                    <a:pt x="0" y="0"/>
                  </a:lnTo>
                  <a:cubicBezTo>
                    <a:pt x="1402" y="12618"/>
                    <a:pt x="6069" y="85623"/>
                    <a:pt x="16933" y="110067"/>
                  </a:cubicBezTo>
                  <a:cubicBezTo>
                    <a:pt x="23617" y="125105"/>
                    <a:pt x="32459" y="139235"/>
                    <a:pt x="42333" y="152400"/>
                  </a:cubicBezTo>
                  <a:cubicBezTo>
                    <a:pt x="49517" y="161979"/>
                    <a:pt x="59266" y="169333"/>
                    <a:pt x="67733" y="177800"/>
                  </a:cubicBezTo>
                  <a:cubicBezTo>
                    <a:pt x="98616" y="270444"/>
                    <a:pt x="49361" y="130111"/>
                    <a:pt x="93133" y="228600"/>
                  </a:cubicBezTo>
                  <a:cubicBezTo>
                    <a:pt x="100382" y="244911"/>
                    <a:pt x="104422" y="262467"/>
                    <a:pt x="110066" y="279400"/>
                  </a:cubicBezTo>
                  <a:lnTo>
                    <a:pt x="118533" y="304800"/>
                  </a:lnTo>
                  <a:cubicBezTo>
                    <a:pt x="121355" y="313267"/>
                    <a:pt x="119574" y="325250"/>
                    <a:pt x="127000" y="330200"/>
                  </a:cubicBezTo>
                  <a:cubicBezTo>
                    <a:pt x="135467" y="335844"/>
                    <a:pt x="144454" y="340776"/>
                    <a:pt x="152400" y="347133"/>
                  </a:cubicBezTo>
                  <a:cubicBezTo>
                    <a:pt x="174393" y="364728"/>
                    <a:pt x="165412" y="367969"/>
                    <a:pt x="194733" y="381000"/>
                  </a:cubicBezTo>
                  <a:cubicBezTo>
                    <a:pt x="211044" y="388249"/>
                    <a:pt x="245533" y="397933"/>
                    <a:pt x="245533" y="397933"/>
                  </a:cubicBezTo>
                  <a:cubicBezTo>
                    <a:pt x="279257" y="448520"/>
                    <a:pt x="242428" y="404537"/>
                    <a:pt x="287866" y="431800"/>
                  </a:cubicBezTo>
                  <a:cubicBezTo>
                    <a:pt x="294711" y="435907"/>
                    <a:pt x="298158" y="444305"/>
                    <a:pt x="304800" y="448733"/>
                  </a:cubicBezTo>
                  <a:cubicBezTo>
                    <a:pt x="315301" y="455734"/>
                    <a:pt x="327377" y="460022"/>
                    <a:pt x="338666" y="465667"/>
                  </a:cubicBezTo>
                  <a:cubicBezTo>
                    <a:pt x="344311" y="474134"/>
                    <a:pt x="346971" y="485674"/>
                    <a:pt x="355600" y="491067"/>
                  </a:cubicBezTo>
                  <a:cubicBezTo>
                    <a:pt x="370736" y="500527"/>
                    <a:pt x="391548" y="498099"/>
                    <a:pt x="406400" y="508000"/>
                  </a:cubicBezTo>
                  <a:cubicBezTo>
                    <a:pt x="446650" y="534833"/>
                    <a:pt x="422149" y="521717"/>
                    <a:pt x="482600" y="541867"/>
                  </a:cubicBezTo>
                  <a:cubicBezTo>
                    <a:pt x="510675" y="551225"/>
                    <a:pt x="499076" y="550333"/>
                    <a:pt x="516466" y="550333"/>
                  </a:cubicBezTo>
                  <a:lnTo>
                    <a:pt x="2353733" y="575733"/>
                  </a:lnTo>
                  <a:lnTo>
                    <a:pt x="4665133" y="618067"/>
                  </a:lnTo>
                  <a:lnTo>
                    <a:pt x="5647266" y="643467"/>
                  </a:lnTo>
                  <a:lnTo>
                    <a:pt x="5647266" y="643467"/>
                  </a:lnTo>
                  <a:lnTo>
                    <a:pt x="5647266" y="643467"/>
                  </a:lnTo>
                </a:path>
              </a:pathLst>
            </a:custGeom>
            <a:ln w="28575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004455" y="3217470"/>
              <a:ext cx="5689600" cy="443209"/>
            </a:xfrm>
            <a:custGeom>
              <a:avLst/>
              <a:gdLst>
                <a:gd name="connsiteX0" fmla="*/ 0 w 5689600"/>
                <a:gd name="connsiteY0" fmla="*/ 443209 h 443209"/>
                <a:gd name="connsiteX1" fmla="*/ 0 w 5689600"/>
                <a:gd name="connsiteY1" fmla="*/ 443209 h 443209"/>
                <a:gd name="connsiteX2" fmla="*/ 59267 w 5689600"/>
                <a:gd name="connsiteY2" fmla="*/ 375476 h 443209"/>
                <a:gd name="connsiteX3" fmla="*/ 110067 w 5689600"/>
                <a:gd name="connsiteY3" fmla="*/ 358543 h 443209"/>
                <a:gd name="connsiteX4" fmla="*/ 143933 w 5689600"/>
                <a:gd name="connsiteY4" fmla="*/ 316209 h 443209"/>
                <a:gd name="connsiteX5" fmla="*/ 203200 w 5689600"/>
                <a:gd name="connsiteY5" fmla="*/ 248476 h 443209"/>
                <a:gd name="connsiteX6" fmla="*/ 211667 w 5689600"/>
                <a:gd name="connsiteY6" fmla="*/ 223076 h 443209"/>
                <a:gd name="connsiteX7" fmla="*/ 287867 w 5689600"/>
                <a:gd name="connsiteY7" fmla="*/ 163809 h 443209"/>
                <a:gd name="connsiteX8" fmla="*/ 313267 w 5689600"/>
                <a:gd name="connsiteY8" fmla="*/ 138409 h 443209"/>
                <a:gd name="connsiteX9" fmla="*/ 338667 w 5689600"/>
                <a:gd name="connsiteY9" fmla="*/ 129943 h 443209"/>
                <a:gd name="connsiteX10" fmla="*/ 431800 w 5689600"/>
                <a:gd name="connsiteY10" fmla="*/ 113009 h 443209"/>
                <a:gd name="connsiteX11" fmla="*/ 474133 w 5689600"/>
                <a:gd name="connsiteY11" fmla="*/ 104543 h 443209"/>
                <a:gd name="connsiteX12" fmla="*/ 499533 w 5689600"/>
                <a:gd name="connsiteY12" fmla="*/ 96076 h 443209"/>
                <a:gd name="connsiteX13" fmla="*/ 618067 w 5689600"/>
                <a:gd name="connsiteY13" fmla="*/ 87609 h 443209"/>
                <a:gd name="connsiteX14" fmla="*/ 736600 w 5689600"/>
                <a:gd name="connsiteY14" fmla="*/ 53743 h 443209"/>
                <a:gd name="connsiteX15" fmla="*/ 846667 w 5689600"/>
                <a:gd name="connsiteY15" fmla="*/ 36809 h 443209"/>
                <a:gd name="connsiteX16" fmla="*/ 956733 w 5689600"/>
                <a:gd name="connsiteY16" fmla="*/ 28343 h 443209"/>
                <a:gd name="connsiteX17" fmla="*/ 1041400 w 5689600"/>
                <a:gd name="connsiteY17" fmla="*/ 19876 h 443209"/>
                <a:gd name="connsiteX18" fmla="*/ 1219200 w 5689600"/>
                <a:gd name="connsiteY18" fmla="*/ 2943 h 443209"/>
                <a:gd name="connsiteX19" fmla="*/ 2379133 w 5689600"/>
                <a:gd name="connsiteY19" fmla="*/ 11409 h 443209"/>
                <a:gd name="connsiteX20" fmla="*/ 4724400 w 5689600"/>
                <a:gd name="connsiteY20" fmla="*/ 11409 h 443209"/>
                <a:gd name="connsiteX21" fmla="*/ 5689600 w 5689600"/>
                <a:gd name="connsiteY21" fmla="*/ 96076 h 443209"/>
                <a:gd name="connsiteX22" fmla="*/ 5689600 w 5689600"/>
                <a:gd name="connsiteY22" fmla="*/ 96076 h 44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89600" h="443209">
                  <a:moveTo>
                    <a:pt x="0" y="443209"/>
                  </a:moveTo>
                  <a:lnTo>
                    <a:pt x="0" y="443209"/>
                  </a:lnTo>
                  <a:cubicBezTo>
                    <a:pt x="19756" y="420631"/>
                    <a:pt x="35488" y="393768"/>
                    <a:pt x="59267" y="375476"/>
                  </a:cubicBezTo>
                  <a:cubicBezTo>
                    <a:pt x="73415" y="364593"/>
                    <a:pt x="110067" y="358543"/>
                    <a:pt x="110067" y="358543"/>
                  </a:cubicBezTo>
                  <a:cubicBezTo>
                    <a:pt x="176114" y="292493"/>
                    <a:pt x="69137" y="401689"/>
                    <a:pt x="143933" y="316209"/>
                  </a:cubicBezTo>
                  <a:cubicBezTo>
                    <a:pt x="169685" y="286779"/>
                    <a:pt x="187322" y="280233"/>
                    <a:pt x="203200" y="248476"/>
                  </a:cubicBezTo>
                  <a:cubicBezTo>
                    <a:pt x="207191" y="240494"/>
                    <a:pt x="206716" y="230502"/>
                    <a:pt x="211667" y="223076"/>
                  </a:cubicBezTo>
                  <a:cubicBezTo>
                    <a:pt x="235500" y="187326"/>
                    <a:pt x="254227" y="197449"/>
                    <a:pt x="287867" y="163809"/>
                  </a:cubicBezTo>
                  <a:cubicBezTo>
                    <a:pt x="296334" y="155342"/>
                    <a:pt x="303304" y="145051"/>
                    <a:pt x="313267" y="138409"/>
                  </a:cubicBezTo>
                  <a:cubicBezTo>
                    <a:pt x="320693" y="133459"/>
                    <a:pt x="330086" y="132395"/>
                    <a:pt x="338667" y="129943"/>
                  </a:cubicBezTo>
                  <a:cubicBezTo>
                    <a:pt x="384185" y="116938"/>
                    <a:pt x="374233" y="122603"/>
                    <a:pt x="431800" y="113009"/>
                  </a:cubicBezTo>
                  <a:cubicBezTo>
                    <a:pt x="445995" y="110643"/>
                    <a:pt x="460172" y="108033"/>
                    <a:pt x="474133" y="104543"/>
                  </a:cubicBezTo>
                  <a:cubicBezTo>
                    <a:pt x="482791" y="102378"/>
                    <a:pt x="490669" y="97119"/>
                    <a:pt x="499533" y="96076"/>
                  </a:cubicBezTo>
                  <a:cubicBezTo>
                    <a:pt x="538874" y="91448"/>
                    <a:pt x="578556" y="90431"/>
                    <a:pt x="618067" y="87609"/>
                  </a:cubicBezTo>
                  <a:cubicBezTo>
                    <a:pt x="677676" y="57804"/>
                    <a:pt x="639555" y="73152"/>
                    <a:pt x="736600" y="53743"/>
                  </a:cubicBezTo>
                  <a:cubicBezTo>
                    <a:pt x="786513" y="43760"/>
                    <a:pt x="787948" y="42401"/>
                    <a:pt x="846667" y="36809"/>
                  </a:cubicBezTo>
                  <a:cubicBezTo>
                    <a:pt x="883298" y="33320"/>
                    <a:pt x="920074" y="31531"/>
                    <a:pt x="956733" y="28343"/>
                  </a:cubicBezTo>
                  <a:cubicBezTo>
                    <a:pt x="984989" y="25886"/>
                    <a:pt x="1013178" y="22698"/>
                    <a:pt x="1041400" y="19876"/>
                  </a:cubicBezTo>
                  <a:cubicBezTo>
                    <a:pt x="1132361" y="-10444"/>
                    <a:pt x="1074351" y="2943"/>
                    <a:pt x="1219200" y="2943"/>
                  </a:cubicBezTo>
                  <a:lnTo>
                    <a:pt x="2379133" y="11409"/>
                  </a:lnTo>
                  <a:lnTo>
                    <a:pt x="4724400" y="11409"/>
                  </a:lnTo>
                  <a:lnTo>
                    <a:pt x="5689600" y="96076"/>
                  </a:lnTo>
                  <a:lnTo>
                    <a:pt x="5689600" y="96076"/>
                  </a:lnTo>
                </a:path>
              </a:pathLst>
            </a:cu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24847" y="3424410"/>
              <a:ext cx="455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RG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6252" y="2797174"/>
              <a:ext cx="9979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Home</a:t>
              </a:r>
            </a:p>
            <a:p>
              <a:r>
                <a:rPr lang="en-US" dirty="0" smtClean="0"/>
                <a:t>Network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47716" y="3337513"/>
              <a:ext cx="8130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Access</a:t>
              </a:r>
            </a:p>
            <a:p>
              <a:pPr algn="ctr"/>
              <a:r>
                <a:rPr lang="en-US" dirty="0" smtClean="0"/>
                <a:t>Link(s)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60759" y="3660679"/>
              <a:ext cx="8130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Access</a:t>
              </a:r>
            </a:p>
            <a:p>
              <a:pPr algn="ctr"/>
              <a:r>
                <a:rPr lang="en-US" dirty="0" smtClean="0"/>
                <a:t>Node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45944" y="3528508"/>
              <a:ext cx="132169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Layer 2</a:t>
              </a:r>
            </a:p>
            <a:p>
              <a:pPr algn="ctr"/>
              <a:r>
                <a:rPr lang="en-US" dirty="0" smtClean="0"/>
                <a:t>Aggregation</a:t>
              </a:r>
            </a:p>
            <a:p>
              <a:pPr algn="ctr"/>
              <a:r>
                <a:rPr lang="en-US" dirty="0" smtClean="0"/>
                <a:t>Network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688652" y="3587181"/>
              <a:ext cx="10054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Ethernet</a:t>
              </a:r>
            </a:p>
            <a:p>
              <a:r>
                <a:rPr lang="en-US" dirty="0" smtClean="0"/>
                <a:t>Switch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38761" y="3595647"/>
              <a:ext cx="604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BNG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553984" y="2977843"/>
              <a:ext cx="90321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Regional</a:t>
              </a:r>
            </a:p>
            <a:p>
              <a:pPr algn="ctr"/>
              <a:r>
                <a:rPr lang="en-US" sz="1600" dirty="0" smtClean="0"/>
                <a:t>Network</a:t>
              </a:r>
              <a:endParaRPr lang="en-US" sz="16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58968" y="2212879"/>
              <a:ext cx="78118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Service</a:t>
              </a:r>
            </a:p>
            <a:p>
              <a:pPr algn="ctr"/>
              <a:r>
                <a:rPr lang="en-US" sz="1600" dirty="0" smtClean="0"/>
                <a:t>Flows</a:t>
              </a:r>
              <a:endParaRPr lang="en-US" sz="1600" dirty="0"/>
            </a:p>
          </p:txBody>
        </p:sp>
        <p:cxnSp>
          <p:nvCxnSpPr>
            <p:cNvPr id="34" name="Straight Arrow Connector 33"/>
            <p:cNvCxnSpPr>
              <a:stCxn id="33" idx="2"/>
            </p:cNvCxnSpPr>
            <p:nvPr/>
          </p:nvCxnSpPr>
          <p:spPr>
            <a:xfrm flipH="1">
              <a:off x="2528455" y="2797655"/>
              <a:ext cx="321105" cy="2457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33" idx="2"/>
            </p:cNvCxnSpPr>
            <p:nvPr/>
          </p:nvCxnSpPr>
          <p:spPr>
            <a:xfrm>
              <a:off x="2849560" y="2797655"/>
              <a:ext cx="169962" cy="4198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619722" y="2331469"/>
              <a:ext cx="7187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VLANs</a:t>
              </a:r>
              <a:endParaRPr lang="en-US" sz="1600" dirty="0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>
              <a:off x="4619722" y="2670023"/>
              <a:ext cx="194733" cy="3733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6" idx="2"/>
            </p:cNvCxnSpPr>
            <p:nvPr/>
          </p:nvCxnSpPr>
          <p:spPr>
            <a:xfrm>
              <a:off x="4979105" y="2670023"/>
              <a:ext cx="21617" cy="5474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5504" y="2550304"/>
              <a:ext cx="355600" cy="239437"/>
            </a:xfrm>
            <a:prstGeom prst="rect">
              <a:avLst/>
            </a:prstGeom>
          </p:spPr>
        </p:pic>
        <p:sp>
          <p:nvSpPr>
            <p:cNvPr id="40" name="Freeform 39"/>
            <p:cNvSpPr/>
            <p:nvPr/>
          </p:nvSpPr>
          <p:spPr>
            <a:xfrm>
              <a:off x="471055" y="2737813"/>
              <a:ext cx="6214533" cy="465666"/>
            </a:xfrm>
            <a:custGeom>
              <a:avLst/>
              <a:gdLst>
                <a:gd name="connsiteX0" fmla="*/ 0 w 6214533"/>
                <a:gd name="connsiteY0" fmla="*/ 0 h 465666"/>
                <a:gd name="connsiteX1" fmla="*/ 0 w 6214533"/>
                <a:gd name="connsiteY1" fmla="*/ 0 h 465666"/>
                <a:gd name="connsiteX2" fmla="*/ 127000 w 6214533"/>
                <a:gd name="connsiteY2" fmla="*/ 67733 h 465666"/>
                <a:gd name="connsiteX3" fmla="*/ 160867 w 6214533"/>
                <a:gd name="connsiteY3" fmla="*/ 84666 h 465666"/>
                <a:gd name="connsiteX4" fmla="*/ 203200 w 6214533"/>
                <a:gd name="connsiteY4" fmla="*/ 101600 h 465666"/>
                <a:gd name="connsiteX5" fmla="*/ 254000 w 6214533"/>
                <a:gd name="connsiteY5" fmla="*/ 135466 h 465666"/>
                <a:gd name="connsiteX6" fmla="*/ 287867 w 6214533"/>
                <a:gd name="connsiteY6" fmla="*/ 152400 h 465666"/>
                <a:gd name="connsiteX7" fmla="*/ 381000 w 6214533"/>
                <a:gd name="connsiteY7" fmla="*/ 177800 h 465666"/>
                <a:gd name="connsiteX8" fmla="*/ 431800 w 6214533"/>
                <a:gd name="connsiteY8" fmla="*/ 211666 h 465666"/>
                <a:gd name="connsiteX9" fmla="*/ 465667 w 6214533"/>
                <a:gd name="connsiteY9" fmla="*/ 220133 h 465666"/>
                <a:gd name="connsiteX10" fmla="*/ 541867 w 6214533"/>
                <a:gd name="connsiteY10" fmla="*/ 237066 h 465666"/>
                <a:gd name="connsiteX11" fmla="*/ 567267 w 6214533"/>
                <a:gd name="connsiteY11" fmla="*/ 245533 h 465666"/>
                <a:gd name="connsiteX12" fmla="*/ 618067 w 6214533"/>
                <a:gd name="connsiteY12" fmla="*/ 262466 h 465666"/>
                <a:gd name="connsiteX13" fmla="*/ 931333 w 6214533"/>
                <a:gd name="connsiteY13" fmla="*/ 364066 h 465666"/>
                <a:gd name="connsiteX14" fmla="*/ 1083733 w 6214533"/>
                <a:gd name="connsiteY14" fmla="*/ 372533 h 465666"/>
                <a:gd name="connsiteX15" fmla="*/ 2937933 w 6214533"/>
                <a:gd name="connsiteY15" fmla="*/ 406400 h 465666"/>
                <a:gd name="connsiteX16" fmla="*/ 5266267 w 6214533"/>
                <a:gd name="connsiteY16" fmla="*/ 440266 h 465666"/>
                <a:gd name="connsiteX17" fmla="*/ 6214533 w 6214533"/>
                <a:gd name="connsiteY17" fmla="*/ 465666 h 465666"/>
                <a:gd name="connsiteX18" fmla="*/ 6214533 w 6214533"/>
                <a:gd name="connsiteY18" fmla="*/ 465666 h 46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214533" h="465666">
                  <a:moveTo>
                    <a:pt x="0" y="0"/>
                  </a:moveTo>
                  <a:lnTo>
                    <a:pt x="0" y="0"/>
                  </a:lnTo>
                  <a:lnTo>
                    <a:pt x="127000" y="67733"/>
                  </a:lnTo>
                  <a:cubicBezTo>
                    <a:pt x="138169" y="73611"/>
                    <a:pt x="149148" y="79978"/>
                    <a:pt x="160867" y="84666"/>
                  </a:cubicBezTo>
                  <a:cubicBezTo>
                    <a:pt x="174978" y="90311"/>
                    <a:pt x="189858" y="94322"/>
                    <a:pt x="203200" y="101600"/>
                  </a:cubicBezTo>
                  <a:cubicBezTo>
                    <a:pt x="221066" y="111345"/>
                    <a:pt x="235797" y="126364"/>
                    <a:pt x="254000" y="135466"/>
                  </a:cubicBezTo>
                  <a:cubicBezTo>
                    <a:pt x="265289" y="141111"/>
                    <a:pt x="276148" y="147712"/>
                    <a:pt x="287867" y="152400"/>
                  </a:cubicBezTo>
                  <a:cubicBezTo>
                    <a:pt x="330831" y="169586"/>
                    <a:pt x="338488" y="169297"/>
                    <a:pt x="381000" y="177800"/>
                  </a:cubicBezTo>
                  <a:cubicBezTo>
                    <a:pt x="397933" y="189089"/>
                    <a:pt x="412056" y="206730"/>
                    <a:pt x="431800" y="211666"/>
                  </a:cubicBezTo>
                  <a:cubicBezTo>
                    <a:pt x="443089" y="214488"/>
                    <a:pt x="454308" y="217609"/>
                    <a:pt x="465667" y="220133"/>
                  </a:cubicBezTo>
                  <a:cubicBezTo>
                    <a:pt x="504932" y="228859"/>
                    <a:pt x="505747" y="226746"/>
                    <a:pt x="541867" y="237066"/>
                  </a:cubicBezTo>
                  <a:cubicBezTo>
                    <a:pt x="550448" y="239518"/>
                    <a:pt x="558911" y="242399"/>
                    <a:pt x="567267" y="245533"/>
                  </a:cubicBezTo>
                  <a:cubicBezTo>
                    <a:pt x="615217" y="263514"/>
                    <a:pt x="593846" y="262466"/>
                    <a:pt x="618067" y="262466"/>
                  </a:cubicBezTo>
                  <a:lnTo>
                    <a:pt x="931333" y="364066"/>
                  </a:lnTo>
                  <a:lnTo>
                    <a:pt x="1083733" y="372533"/>
                  </a:lnTo>
                  <a:lnTo>
                    <a:pt x="2937933" y="406400"/>
                  </a:lnTo>
                  <a:lnTo>
                    <a:pt x="5266267" y="440266"/>
                  </a:lnTo>
                  <a:lnTo>
                    <a:pt x="6214533" y="465666"/>
                  </a:lnTo>
                  <a:lnTo>
                    <a:pt x="6214533" y="465666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61636" y="1881909"/>
              <a:ext cx="1916546" cy="243609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0824" y="4126345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Customer</a:t>
              </a:r>
              <a:endParaRPr lang="en-US" sz="140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3348182" y="2297545"/>
            <a:ext cx="4017818" cy="138545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71272" y="1962727"/>
            <a:ext cx="4006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(In HFC AN and BNG are integrated into CMTS)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06195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1160462"/>
            <a:ext cx="8229600" cy="1171719"/>
          </a:xfrm>
        </p:spPr>
        <p:txBody>
          <a:bodyPr/>
          <a:lstStyle/>
          <a:p>
            <a:r>
              <a:rPr lang="en-US" dirty="0" smtClean="0"/>
              <a:t>Logical Architecture:  Mobile Wireless LTE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33636"/>
            <a:ext cx="8229600" cy="1554452"/>
          </a:xfrm>
        </p:spPr>
        <p:txBody>
          <a:bodyPr/>
          <a:lstStyle/>
          <a:p>
            <a:r>
              <a:rPr lang="en-US" dirty="0" smtClean="0"/>
              <a:t>Typically no residential gateway:  transmission direct to end nodes</a:t>
            </a:r>
          </a:p>
          <a:p>
            <a:pPr lvl="1"/>
            <a:r>
              <a:rPr lang="en-US" dirty="0" smtClean="0"/>
              <a:t>RG may be used with Fixed Wireless service</a:t>
            </a:r>
          </a:p>
          <a:p>
            <a:r>
              <a:rPr lang="en-US" dirty="0" smtClean="0"/>
              <a:t>GTP: General Packet Radio Service—</a:t>
            </a:r>
            <a:r>
              <a:rPr lang="en-US" u="sng" dirty="0" smtClean="0"/>
              <a:t>G</a:t>
            </a:r>
            <a:r>
              <a:rPr lang="en-US" dirty="0" smtClean="0"/>
              <a:t>PRS—</a:t>
            </a:r>
            <a:r>
              <a:rPr lang="en-US" u="sng" dirty="0" smtClean="0"/>
              <a:t>T</a:t>
            </a:r>
            <a:r>
              <a:rPr lang="en-US" dirty="0" smtClean="0"/>
              <a:t>unneling </a:t>
            </a:r>
            <a:r>
              <a:rPr lang="en-US" u="sng" dirty="0" smtClean="0"/>
              <a:t>P</a:t>
            </a:r>
            <a:r>
              <a:rPr lang="en-US" dirty="0" smtClean="0"/>
              <a:t>rotocol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3909" y="2043545"/>
            <a:ext cx="8947728" cy="2516909"/>
            <a:chOff x="80818" y="1858818"/>
            <a:chExt cx="8947728" cy="2516909"/>
          </a:xfrm>
        </p:grpSpPr>
        <p:sp>
          <p:nvSpPr>
            <p:cNvPr id="6" name="Rectangle 5"/>
            <p:cNvSpPr/>
            <p:nvPr/>
          </p:nvSpPr>
          <p:spPr>
            <a:xfrm>
              <a:off x="80818" y="1858818"/>
              <a:ext cx="8936182" cy="2516909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1008" y="2752786"/>
              <a:ext cx="1221651" cy="716702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2443685" y="2968574"/>
              <a:ext cx="944317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" name="Straight Connector 8"/>
            <p:cNvCxnSpPr/>
            <p:nvPr/>
          </p:nvCxnSpPr>
          <p:spPr>
            <a:xfrm>
              <a:off x="2443685" y="3294853"/>
              <a:ext cx="944317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86400" y="2752786"/>
              <a:ext cx="1927519" cy="71670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9692" y="2551546"/>
              <a:ext cx="1918854" cy="133927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748" y="3043415"/>
              <a:ext cx="650509" cy="479208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6373321" y="3232137"/>
              <a:ext cx="306427" cy="0"/>
            </a:xfrm>
            <a:prstGeom prst="line">
              <a:avLst/>
            </a:prstGeom>
            <a:noFill/>
            <a:ln w="25400" cap="flat" cmpd="sng" algn="ctr">
              <a:solidFill>
                <a:srgbClr val="BBE0E3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8002" y="2527300"/>
              <a:ext cx="685800" cy="1130300"/>
            </a:xfrm>
            <a:prstGeom prst="rect">
              <a:avLst/>
            </a:prstGeom>
          </p:spPr>
        </p:pic>
        <p:sp>
          <p:nvSpPr>
            <p:cNvPr id="15" name="Freeform 14"/>
            <p:cNvSpPr/>
            <p:nvPr/>
          </p:nvSpPr>
          <p:spPr>
            <a:xfrm>
              <a:off x="1063722" y="2500746"/>
              <a:ext cx="5647266" cy="643467"/>
            </a:xfrm>
            <a:custGeom>
              <a:avLst/>
              <a:gdLst>
                <a:gd name="connsiteX0" fmla="*/ 0 w 5647266"/>
                <a:gd name="connsiteY0" fmla="*/ 0 h 643467"/>
                <a:gd name="connsiteX1" fmla="*/ 0 w 5647266"/>
                <a:gd name="connsiteY1" fmla="*/ 0 h 643467"/>
                <a:gd name="connsiteX2" fmla="*/ 16933 w 5647266"/>
                <a:gd name="connsiteY2" fmla="*/ 110067 h 643467"/>
                <a:gd name="connsiteX3" fmla="*/ 42333 w 5647266"/>
                <a:gd name="connsiteY3" fmla="*/ 152400 h 643467"/>
                <a:gd name="connsiteX4" fmla="*/ 67733 w 5647266"/>
                <a:gd name="connsiteY4" fmla="*/ 177800 h 643467"/>
                <a:gd name="connsiteX5" fmla="*/ 93133 w 5647266"/>
                <a:gd name="connsiteY5" fmla="*/ 228600 h 643467"/>
                <a:gd name="connsiteX6" fmla="*/ 110066 w 5647266"/>
                <a:gd name="connsiteY6" fmla="*/ 279400 h 643467"/>
                <a:gd name="connsiteX7" fmla="*/ 118533 w 5647266"/>
                <a:gd name="connsiteY7" fmla="*/ 304800 h 643467"/>
                <a:gd name="connsiteX8" fmla="*/ 127000 w 5647266"/>
                <a:gd name="connsiteY8" fmla="*/ 330200 h 643467"/>
                <a:gd name="connsiteX9" fmla="*/ 152400 w 5647266"/>
                <a:gd name="connsiteY9" fmla="*/ 347133 h 643467"/>
                <a:gd name="connsiteX10" fmla="*/ 194733 w 5647266"/>
                <a:gd name="connsiteY10" fmla="*/ 381000 h 643467"/>
                <a:gd name="connsiteX11" fmla="*/ 245533 w 5647266"/>
                <a:gd name="connsiteY11" fmla="*/ 397933 h 643467"/>
                <a:gd name="connsiteX12" fmla="*/ 287866 w 5647266"/>
                <a:gd name="connsiteY12" fmla="*/ 431800 h 643467"/>
                <a:gd name="connsiteX13" fmla="*/ 304800 w 5647266"/>
                <a:gd name="connsiteY13" fmla="*/ 448733 h 643467"/>
                <a:gd name="connsiteX14" fmla="*/ 338666 w 5647266"/>
                <a:gd name="connsiteY14" fmla="*/ 465667 h 643467"/>
                <a:gd name="connsiteX15" fmla="*/ 355600 w 5647266"/>
                <a:gd name="connsiteY15" fmla="*/ 491067 h 643467"/>
                <a:gd name="connsiteX16" fmla="*/ 406400 w 5647266"/>
                <a:gd name="connsiteY16" fmla="*/ 508000 h 643467"/>
                <a:gd name="connsiteX17" fmla="*/ 482600 w 5647266"/>
                <a:gd name="connsiteY17" fmla="*/ 541867 h 643467"/>
                <a:gd name="connsiteX18" fmla="*/ 516466 w 5647266"/>
                <a:gd name="connsiteY18" fmla="*/ 550333 h 643467"/>
                <a:gd name="connsiteX19" fmla="*/ 2353733 w 5647266"/>
                <a:gd name="connsiteY19" fmla="*/ 575733 h 643467"/>
                <a:gd name="connsiteX20" fmla="*/ 4665133 w 5647266"/>
                <a:gd name="connsiteY20" fmla="*/ 618067 h 643467"/>
                <a:gd name="connsiteX21" fmla="*/ 5647266 w 5647266"/>
                <a:gd name="connsiteY21" fmla="*/ 643467 h 643467"/>
                <a:gd name="connsiteX22" fmla="*/ 5647266 w 5647266"/>
                <a:gd name="connsiteY22" fmla="*/ 643467 h 643467"/>
                <a:gd name="connsiteX23" fmla="*/ 5647266 w 5647266"/>
                <a:gd name="connsiteY23" fmla="*/ 643467 h 64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47266" h="643467">
                  <a:moveTo>
                    <a:pt x="0" y="0"/>
                  </a:moveTo>
                  <a:lnTo>
                    <a:pt x="0" y="0"/>
                  </a:lnTo>
                  <a:cubicBezTo>
                    <a:pt x="1402" y="12618"/>
                    <a:pt x="6069" y="85623"/>
                    <a:pt x="16933" y="110067"/>
                  </a:cubicBezTo>
                  <a:cubicBezTo>
                    <a:pt x="23617" y="125105"/>
                    <a:pt x="32459" y="139235"/>
                    <a:pt x="42333" y="152400"/>
                  </a:cubicBezTo>
                  <a:cubicBezTo>
                    <a:pt x="49517" y="161979"/>
                    <a:pt x="59266" y="169333"/>
                    <a:pt x="67733" y="177800"/>
                  </a:cubicBezTo>
                  <a:cubicBezTo>
                    <a:pt x="98616" y="270444"/>
                    <a:pt x="49361" y="130111"/>
                    <a:pt x="93133" y="228600"/>
                  </a:cubicBezTo>
                  <a:cubicBezTo>
                    <a:pt x="100382" y="244911"/>
                    <a:pt x="104422" y="262467"/>
                    <a:pt x="110066" y="279400"/>
                  </a:cubicBezTo>
                  <a:lnTo>
                    <a:pt x="118533" y="304800"/>
                  </a:lnTo>
                  <a:cubicBezTo>
                    <a:pt x="121355" y="313267"/>
                    <a:pt x="119574" y="325250"/>
                    <a:pt x="127000" y="330200"/>
                  </a:cubicBezTo>
                  <a:cubicBezTo>
                    <a:pt x="135467" y="335844"/>
                    <a:pt x="144454" y="340776"/>
                    <a:pt x="152400" y="347133"/>
                  </a:cubicBezTo>
                  <a:cubicBezTo>
                    <a:pt x="174393" y="364728"/>
                    <a:pt x="165412" y="367969"/>
                    <a:pt x="194733" y="381000"/>
                  </a:cubicBezTo>
                  <a:cubicBezTo>
                    <a:pt x="211044" y="388249"/>
                    <a:pt x="245533" y="397933"/>
                    <a:pt x="245533" y="397933"/>
                  </a:cubicBezTo>
                  <a:cubicBezTo>
                    <a:pt x="279257" y="448520"/>
                    <a:pt x="242428" y="404537"/>
                    <a:pt x="287866" y="431800"/>
                  </a:cubicBezTo>
                  <a:cubicBezTo>
                    <a:pt x="294711" y="435907"/>
                    <a:pt x="298158" y="444305"/>
                    <a:pt x="304800" y="448733"/>
                  </a:cubicBezTo>
                  <a:cubicBezTo>
                    <a:pt x="315301" y="455734"/>
                    <a:pt x="327377" y="460022"/>
                    <a:pt x="338666" y="465667"/>
                  </a:cubicBezTo>
                  <a:cubicBezTo>
                    <a:pt x="344311" y="474134"/>
                    <a:pt x="346971" y="485674"/>
                    <a:pt x="355600" y="491067"/>
                  </a:cubicBezTo>
                  <a:cubicBezTo>
                    <a:pt x="370736" y="500527"/>
                    <a:pt x="391548" y="498099"/>
                    <a:pt x="406400" y="508000"/>
                  </a:cubicBezTo>
                  <a:cubicBezTo>
                    <a:pt x="446650" y="534833"/>
                    <a:pt x="422149" y="521717"/>
                    <a:pt x="482600" y="541867"/>
                  </a:cubicBezTo>
                  <a:cubicBezTo>
                    <a:pt x="510675" y="551225"/>
                    <a:pt x="499076" y="550333"/>
                    <a:pt x="516466" y="550333"/>
                  </a:cubicBezTo>
                  <a:lnTo>
                    <a:pt x="2353733" y="575733"/>
                  </a:lnTo>
                  <a:lnTo>
                    <a:pt x="4665133" y="618067"/>
                  </a:lnTo>
                  <a:lnTo>
                    <a:pt x="5647266" y="643467"/>
                  </a:lnTo>
                  <a:lnTo>
                    <a:pt x="5647266" y="643467"/>
                  </a:lnTo>
                  <a:lnTo>
                    <a:pt x="5647266" y="643467"/>
                  </a:lnTo>
                </a:path>
              </a:pathLst>
            </a:custGeom>
            <a:noFill/>
            <a:ln w="28575" cap="flat" cmpd="sng" algn="ctr">
              <a:solidFill>
                <a:srgbClr val="FF66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004455" y="3217470"/>
              <a:ext cx="5689600" cy="443209"/>
            </a:xfrm>
            <a:custGeom>
              <a:avLst/>
              <a:gdLst>
                <a:gd name="connsiteX0" fmla="*/ 0 w 5689600"/>
                <a:gd name="connsiteY0" fmla="*/ 443209 h 443209"/>
                <a:gd name="connsiteX1" fmla="*/ 0 w 5689600"/>
                <a:gd name="connsiteY1" fmla="*/ 443209 h 443209"/>
                <a:gd name="connsiteX2" fmla="*/ 59267 w 5689600"/>
                <a:gd name="connsiteY2" fmla="*/ 375476 h 443209"/>
                <a:gd name="connsiteX3" fmla="*/ 110067 w 5689600"/>
                <a:gd name="connsiteY3" fmla="*/ 358543 h 443209"/>
                <a:gd name="connsiteX4" fmla="*/ 143933 w 5689600"/>
                <a:gd name="connsiteY4" fmla="*/ 316209 h 443209"/>
                <a:gd name="connsiteX5" fmla="*/ 203200 w 5689600"/>
                <a:gd name="connsiteY5" fmla="*/ 248476 h 443209"/>
                <a:gd name="connsiteX6" fmla="*/ 211667 w 5689600"/>
                <a:gd name="connsiteY6" fmla="*/ 223076 h 443209"/>
                <a:gd name="connsiteX7" fmla="*/ 287867 w 5689600"/>
                <a:gd name="connsiteY7" fmla="*/ 163809 h 443209"/>
                <a:gd name="connsiteX8" fmla="*/ 313267 w 5689600"/>
                <a:gd name="connsiteY8" fmla="*/ 138409 h 443209"/>
                <a:gd name="connsiteX9" fmla="*/ 338667 w 5689600"/>
                <a:gd name="connsiteY9" fmla="*/ 129943 h 443209"/>
                <a:gd name="connsiteX10" fmla="*/ 431800 w 5689600"/>
                <a:gd name="connsiteY10" fmla="*/ 113009 h 443209"/>
                <a:gd name="connsiteX11" fmla="*/ 474133 w 5689600"/>
                <a:gd name="connsiteY11" fmla="*/ 104543 h 443209"/>
                <a:gd name="connsiteX12" fmla="*/ 499533 w 5689600"/>
                <a:gd name="connsiteY12" fmla="*/ 96076 h 443209"/>
                <a:gd name="connsiteX13" fmla="*/ 618067 w 5689600"/>
                <a:gd name="connsiteY13" fmla="*/ 87609 h 443209"/>
                <a:gd name="connsiteX14" fmla="*/ 736600 w 5689600"/>
                <a:gd name="connsiteY14" fmla="*/ 53743 h 443209"/>
                <a:gd name="connsiteX15" fmla="*/ 846667 w 5689600"/>
                <a:gd name="connsiteY15" fmla="*/ 36809 h 443209"/>
                <a:gd name="connsiteX16" fmla="*/ 956733 w 5689600"/>
                <a:gd name="connsiteY16" fmla="*/ 28343 h 443209"/>
                <a:gd name="connsiteX17" fmla="*/ 1041400 w 5689600"/>
                <a:gd name="connsiteY17" fmla="*/ 19876 h 443209"/>
                <a:gd name="connsiteX18" fmla="*/ 1219200 w 5689600"/>
                <a:gd name="connsiteY18" fmla="*/ 2943 h 443209"/>
                <a:gd name="connsiteX19" fmla="*/ 2379133 w 5689600"/>
                <a:gd name="connsiteY19" fmla="*/ 11409 h 443209"/>
                <a:gd name="connsiteX20" fmla="*/ 4724400 w 5689600"/>
                <a:gd name="connsiteY20" fmla="*/ 11409 h 443209"/>
                <a:gd name="connsiteX21" fmla="*/ 5689600 w 5689600"/>
                <a:gd name="connsiteY21" fmla="*/ 96076 h 443209"/>
                <a:gd name="connsiteX22" fmla="*/ 5689600 w 5689600"/>
                <a:gd name="connsiteY22" fmla="*/ 96076 h 44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89600" h="443209">
                  <a:moveTo>
                    <a:pt x="0" y="443209"/>
                  </a:moveTo>
                  <a:lnTo>
                    <a:pt x="0" y="443209"/>
                  </a:lnTo>
                  <a:cubicBezTo>
                    <a:pt x="19756" y="420631"/>
                    <a:pt x="35488" y="393768"/>
                    <a:pt x="59267" y="375476"/>
                  </a:cubicBezTo>
                  <a:cubicBezTo>
                    <a:pt x="73415" y="364593"/>
                    <a:pt x="110067" y="358543"/>
                    <a:pt x="110067" y="358543"/>
                  </a:cubicBezTo>
                  <a:cubicBezTo>
                    <a:pt x="176114" y="292493"/>
                    <a:pt x="69137" y="401689"/>
                    <a:pt x="143933" y="316209"/>
                  </a:cubicBezTo>
                  <a:cubicBezTo>
                    <a:pt x="169685" y="286779"/>
                    <a:pt x="187322" y="280233"/>
                    <a:pt x="203200" y="248476"/>
                  </a:cubicBezTo>
                  <a:cubicBezTo>
                    <a:pt x="207191" y="240494"/>
                    <a:pt x="206716" y="230502"/>
                    <a:pt x="211667" y="223076"/>
                  </a:cubicBezTo>
                  <a:cubicBezTo>
                    <a:pt x="235500" y="187326"/>
                    <a:pt x="254227" y="197449"/>
                    <a:pt x="287867" y="163809"/>
                  </a:cubicBezTo>
                  <a:cubicBezTo>
                    <a:pt x="296334" y="155342"/>
                    <a:pt x="303304" y="145051"/>
                    <a:pt x="313267" y="138409"/>
                  </a:cubicBezTo>
                  <a:cubicBezTo>
                    <a:pt x="320693" y="133459"/>
                    <a:pt x="330086" y="132395"/>
                    <a:pt x="338667" y="129943"/>
                  </a:cubicBezTo>
                  <a:cubicBezTo>
                    <a:pt x="384185" y="116938"/>
                    <a:pt x="374233" y="122603"/>
                    <a:pt x="431800" y="113009"/>
                  </a:cubicBezTo>
                  <a:cubicBezTo>
                    <a:pt x="445995" y="110643"/>
                    <a:pt x="460172" y="108033"/>
                    <a:pt x="474133" y="104543"/>
                  </a:cubicBezTo>
                  <a:cubicBezTo>
                    <a:pt x="482791" y="102378"/>
                    <a:pt x="490669" y="97119"/>
                    <a:pt x="499533" y="96076"/>
                  </a:cubicBezTo>
                  <a:cubicBezTo>
                    <a:pt x="538874" y="91448"/>
                    <a:pt x="578556" y="90431"/>
                    <a:pt x="618067" y="87609"/>
                  </a:cubicBezTo>
                  <a:cubicBezTo>
                    <a:pt x="677676" y="57804"/>
                    <a:pt x="639555" y="73152"/>
                    <a:pt x="736600" y="53743"/>
                  </a:cubicBezTo>
                  <a:cubicBezTo>
                    <a:pt x="786513" y="43760"/>
                    <a:pt x="787948" y="42401"/>
                    <a:pt x="846667" y="36809"/>
                  </a:cubicBezTo>
                  <a:cubicBezTo>
                    <a:pt x="883298" y="33320"/>
                    <a:pt x="920074" y="31531"/>
                    <a:pt x="956733" y="28343"/>
                  </a:cubicBezTo>
                  <a:cubicBezTo>
                    <a:pt x="984989" y="25886"/>
                    <a:pt x="1013178" y="22698"/>
                    <a:pt x="1041400" y="19876"/>
                  </a:cubicBezTo>
                  <a:cubicBezTo>
                    <a:pt x="1132361" y="-10444"/>
                    <a:pt x="1074351" y="2943"/>
                    <a:pt x="1219200" y="2943"/>
                  </a:cubicBezTo>
                  <a:lnTo>
                    <a:pt x="2379133" y="11409"/>
                  </a:lnTo>
                  <a:lnTo>
                    <a:pt x="4724400" y="11409"/>
                  </a:lnTo>
                  <a:lnTo>
                    <a:pt x="5689600" y="96076"/>
                  </a:lnTo>
                  <a:lnTo>
                    <a:pt x="5689600" y="96076"/>
                  </a:lnTo>
                </a:path>
              </a:pathLst>
            </a:custGeom>
            <a:noFill/>
            <a:ln w="25400" cap="flat" cmpd="sng" algn="ctr">
              <a:solidFill>
                <a:srgbClr val="0000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2400" y="2858869"/>
              <a:ext cx="747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</a:rPr>
                <a:t>Radio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</a:rPr>
                <a:t>Access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</a:rPr>
                <a:t>Network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33152" y="3429000"/>
              <a:ext cx="8146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rgbClr val="000000"/>
                  </a:solidFill>
                  <a:latin typeface="Arial" charset="0"/>
                  <a:ea typeface="MS PGothic" pitchFamily="34" charset="-128"/>
                </a:rPr>
                <a:t>Ethernet</a:t>
              </a:r>
              <a:br>
                <a:rPr lang="en-US" sz="1200" kern="0" dirty="0" smtClean="0">
                  <a:solidFill>
                    <a:srgbClr val="000000"/>
                  </a:solidFill>
                  <a:latin typeface="Arial" charset="0"/>
                  <a:ea typeface="MS PGothic" pitchFamily="34" charset="-128"/>
                </a:rPr>
              </a:br>
              <a:r>
                <a:rPr lang="en-US" sz="1200" kern="0" dirty="0" smtClean="0">
                  <a:solidFill>
                    <a:srgbClr val="000000"/>
                  </a:solidFill>
                  <a:latin typeface="Arial" charset="0"/>
                  <a:ea typeface="MS PGothic" pitchFamily="34" charset="-128"/>
                </a:rPr>
                <a:t>Backhaul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50735" y="3595647"/>
              <a:ext cx="7919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rgbClr val="000000"/>
                  </a:solidFill>
                </a:rPr>
                <a:t>Serving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</a:rPr>
                <a:t>Gateway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rgbClr val="000000"/>
                  </a:solidFill>
                </a:rPr>
                <a:t>(SGW)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456716" y="3008897"/>
              <a:ext cx="12426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</a:rPr>
                <a:t>Evolved Packet</a:t>
              </a:r>
              <a:b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</a:rPr>
              </a:b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</a:rPr>
                <a:t>Core (EPC)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01547" y="2212879"/>
              <a:ext cx="696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</a:rPr>
                <a:t>Service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</a:rPr>
                <a:t>Flows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</a:endParaRPr>
            </a:p>
          </p:txBody>
        </p:sp>
        <p:cxnSp>
          <p:nvCxnSpPr>
            <p:cNvPr id="22" name="Straight Arrow Connector 21"/>
            <p:cNvCxnSpPr>
              <a:stCxn id="21" idx="2"/>
            </p:cNvCxnSpPr>
            <p:nvPr/>
          </p:nvCxnSpPr>
          <p:spPr>
            <a:xfrm flipH="1">
              <a:off x="2528456" y="2674544"/>
              <a:ext cx="321103" cy="368871"/>
            </a:xfrm>
            <a:prstGeom prst="straightConnector1">
              <a:avLst/>
            </a:prstGeom>
            <a:noFill/>
            <a:ln w="25400" cap="flat" cmpd="sng" algn="ctr">
              <a:solidFill>
                <a:srgbClr val="BBE0E3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3" name="Straight Arrow Connector 22"/>
            <p:cNvCxnSpPr>
              <a:stCxn id="21" idx="2"/>
            </p:cNvCxnSpPr>
            <p:nvPr/>
          </p:nvCxnSpPr>
          <p:spPr>
            <a:xfrm>
              <a:off x="2849559" y="2674544"/>
              <a:ext cx="169963" cy="542926"/>
            </a:xfrm>
            <a:prstGeom prst="straightConnector1">
              <a:avLst/>
            </a:prstGeom>
            <a:noFill/>
            <a:ln w="25400" cap="flat" cmpd="sng" algn="ctr">
              <a:solidFill>
                <a:srgbClr val="BBE0E3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4" name="TextBox 23"/>
            <p:cNvSpPr txBox="1"/>
            <p:nvPr/>
          </p:nvSpPr>
          <p:spPr>
            <a:xfrm>
              <a:off x="4343400" y="2331469"/>
              <a:ext cx="10390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</a:rPr>
                <a:t>GTP tunnels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4619722" y="2670023"/>
              <a:ext cx="194733" cy="373392"/>
            </a:xfrm>
            <a:prstGeom prst="straightConnector1">
              <a:avLst/>
            </a:prstGeom>
            <a:noFill/>
            <a:ln w="25400" cap="flat" cmpd="sng" algn="ctr">
              <a:solidFill>
                <a:srgbClr val="BBE0E3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6" name="Straight Arrow Connector 25"/>
            <p:cNvCxnSpPr>
              <a:stCxn id="24" idx="2"/>
            </p:cNvCxnSpPr>
            <p:nvPr/>
          </p:nvCxnSpPr>
          <p:spPr>
            <a:xfrm flipH="1">
              <a:off x="4724403" y="2608468"/>
              <a:ext cx="138531" cy="609002"/>
            </a:xfrm>
            <a:prstGeom prst="straightConnector1">
              <a:avLst/>
            </a:prstGeom>
            <a:noFill/>
            <a:ln w="25400" cap="flat" cmpd="sng" algn="ctr">
              <a:solidFill>
                <a:srgbClr val="BBE0E3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7" name="Freeform 26"/>
            <p:cNvSpPr/>
            <p:nvPr/>
          </p:nvSpPr>
          <p:spPr>
            <a:xfrm>
              <a:off x="471055" y="2737813"/>
              <a:ext cx="6214533" cy="465666"/>
            </a:xfrm>
            <a:custGeom>
              <a:avLst/>
              <a:gdLst>
                <a:gd name="connsiteX0" fmla="*/ 0 w 6214533"/>
                <a:gd name="connsiteY0" fmla="*/ 0 h 465666"/>
                <a:gd name="connsiteX1" fmla="*/ 0 w 6214533"/>
                <a:gd name="connsiteY1" fmla="*/ 0 h 465666"/>
                <a:gd name="connsiteX2" fmla="*/ 127000 w 6214533"/>
                <a:gd name="connsiteY2" fmla="*/ 67733 h 465666"/>
                <a:gd name="connsiteX3" fmla="*/ 160867 w 6214533"/>
                <a:gd name="connsiteY3" fmla="*/ 84666 h 465666"/>
                <a:gd name="connsiteX4" fmla="*/ 203200 w 6214533"/>
                <a:gd name="connsiteY4" fmla="*/ 101600 h 465666"/>
                <a:gd name="connsiteX5" fmla="*/ 254000 w 6214533"/>
                <a:gd name="connsiteY5" fmla="*/ 135466 h 465666"/>
                <a:gd name="connsiteX6" fmla="*/ 287867 w 6214533"/>
                <a:gd name="connsiteY6" fmla="*/ 152400 h 465666"/>
                <a:gd name="connsiteX7" fmla="*/ 381000 w 6214533"/>
                <a:gd name="connsiteY7" fmla="*/ 177800 h 465666"/>
                <a:gd name="connsiteX8" fmla="*/ 431800 w 6214533"/>
                <a:gd name="connsiteY8" fmla="*/ 211666 h 465666"/>
                <a:gd name="connsiteX9" fmla="*/ 465667 w 6214533"/>
                <a:gd name="connsiteY9" fmla="*/ 220133 h 465666"/>
                <a:gd name="connsiteX10" fmla="*/ 541867 w 6214533"/>
                <a:gd name="connsiteY10" fmla="*/ 237066 h 465666"/>
                <a:gd name="connsiteX11" fmla="*/ 567267 w 6214533"/>
                <a:gd name="connsiteY11" fmla="*/ 245533 h 465666"/>
                <a:gd name="connsiteX12" fmla="*/ 618067 w 6214533"/>
                <a:gd name="connsiteY12" fmla="*/ 262466 h 465666"/>
                <a:gd name="connsiteX13" fmla="*/ 931333 w 6214533"/>
                <a:gd name="connsiteY13" fmla="*/ 364066 h 465666"/>
                <a:gd name="connsiteX14" fmla="*/ 1083733 w 6214533"/>
                <a:gd name="connsiteY14" fmla="*/ 372533 h 465666"/>
                <a:gd name="connsiteX15" fmla="*/ 2937933 w 6214533"/>
                <a:gd name="connsiteY15" fmla="*/ 406400 h 465666"/>
                <a:gd name="connsiteX16" fmla="*/ 5266267 w 6214533"/>
                <a:gd name="connsiteY16" fmla="*/ 440266 h 465666"/>
                <a:gd name="connsiteX17" fmla="*/ 6214533 w 6214533"/>
                <a:gd name="connsiteY17" fmla="*/ 465666 h 465666"/>
                <a:gd name="connsiteX18" fmla="*/ 6214533 w 6214533"/>
                <a:gd name="connsiteY18" fmla="*/ 465666 h 46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214533" h="465666">
                  <a:moveTo>
                    <a:pt x="0" y="0"/>
                  </a:moveTo>
                  <a:lnTo>
                    <a:pt x="0" y="0"/>
                  </a:lnTo>
                  <a:lnTo>
                    <a:pt x="127000" y="67733"/>
                  </a:lnTo>
                  <a:cubicBezTo>
                    <a:pt x="138169" y="73611"/>
                    <a:pt x="149148" y="79978"/>
                    <a:pt x="160867" y="84666"/>
                  </a:cubicBezTo>
                  <a:cubicBezTo>
                    <a:pt x="174978" y="90311"/>
                    <a:pt x="189858" y="94322"/>
                    <a:pt x="203200" y="101600"/>
                  </a:cubicBezTo>
                  <a:cubicBezTo>
                    <a:pt x="221066" y="111345"/>
                    <a:pt x="235797" y="126364"/>
                    <a:pt x="254000" y="135466"/>
                  </a:cubicBezTo>
                  <a:cubicBezTo>
                    <a:pt x="265289" y="141111"/>
                    <a:pt x="276148" y="147712"/>
                    <a:pt x="287867" y="152400"/>
                  </a:cubicBezTo>
                  <a:cubicBezTo>
                    <a:pt x="330831" y="169586"/>
                    <a:pt x="338488" y="169297"/>
                    <a:pt x="381000" y="177800"/>
                  </a:cubicBezTo>
                  <a:cubicBezTo>
                    <a:pt x="397933" y="189089"/>
                    <a:pt x="412056" y="206730"/>
                    <a:pt x="431800" y="211666"/>
                  </a:cubicBezTo>
                  <a:cubicBezTo>
                    <a:pt x="443089" y="214488"/>
                    <a:pt x="454308" y="217609"/>
                    <a:pt x="465667" y="220133"/>
                  </a:cubicBezTo>
                  <a:cubicBezTo>
                    <a:pt x="504932" y="228859"/>
                    <a:pt x="505747" y="226746"/>
                    <a:pt x="541867" y="237066"/>
                  </a:cubicBezTo>
                  <a:cubicBezTo>
                    <a:pt x="550448" y="239518"/>
                    <a:pt x="558911" y="242399"/>
                    <a:pt x="567267" y="245533"/>
                  </a:cubicBezTo>
                  <a:cubicBezTo>
                    <a:pt x="615217" y="263514"/>
                    <a:pt x="593846" y="262466"/>
                    <a:pt x="618067" y="262466"/>
                  </a:cubicBezTo>
                  <a:lnTo>
                    <a:pt x="931333" y="364066"/>
                  </a:lnTo>
                  <a:lnTo>
                    <a:pt x="1083733" y="372533"/>
                  </a:lnTo>
                  <a:lnTo>
                    <a:pt x="2937933" y="406400"/>
                  </a:lnTo>
                  <a:lnTo>
                    <a:pt x="5266267" y="440266"/>
                  </a:lnTo>
                  <a:lnTo>
                    <a:pt x="6214533" y="465666"/>
                  </a:lnTo>
                  <a:lnTo>
                    <a:pt x="6214533" y="465666"/>
                  </a:lnTo>
                </a:path>
              </a:pathLst>
            </a:custGeom>
            <a:noFill/>
            <a:ln w="25400" cap="flat" cmpd="sng" algn="ctr">
              <a:solidFill>
                <a:srgbClr val="BBE0E3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pic>
        <p:nvPicPr>
          <p:cNvPr id="28" name="Picture 14" descr="tower_low_r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1765">
            <a:off x="2189267" y="2790126"/>
            <a:ext cx="422275" cy="88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4" y="3839349"/>
            <a:ext cx="4191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8" descr="iphone-1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0" y="2470727"/>
            <a:ext cx="39955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96" y="2109872"/>
            <a:ext cx="488633" cy="64133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70267" y="3541702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47291" y="3918527"/>
            <a:ext cx="740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eNodeB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71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 l="-26234" r="-26234"/>
          <a:stretch>
            <a:fillRect/>
          </a:stretch>
        </p:blipFill>
        <p:spPr>
          <a:xfrm>
            <a:off x="-1306285" y="1286821"/>
            <a:ext cx="10700656" cy="516455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26" y="1160463"/>
            <a:ext cx="6938819" cy="79071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Telco Architectures offered today: </a:t>
            </a:r>
            <a:r>
              <a:rPr lang="en-US" dirty="0" err="1" smtClean="0"/>
              <a:t>xDSL</a:t>
            </a:r>
            <a:endParaRPr lang="en-US" dirty="0"/>
          </a:p>
        </p:txBody>
      </p:sp>
      <p:pic>
        <p:nvPicPr>
          <p:cNvPr id="6" name="Picture 5" descr="Electric power.pn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701" y="3246086"/>
            <a:ext cx="317500" cy="317500"/>
          </a:xfrm>
          <a:prstGeom prst="rect">
            <a:avLst/>
          </a:prstGeom>
        </p:spPr>
      </p:pic>
      <p:pic>
        <p:nvPicPr>
          <p:cNvPr id="8" name="Picture 7" descr="Electric power.pn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51" y="4166836"/>
            <a:ext cx="317500" cy="317500"/>
          </a:xfrm>
          <a:prstGeom prst="rect">
            <a:avLst/>
          </a:prstGeom>
        </p:spPr>
      </p:pic>
      <p:pic>
        <p:nvPicPr>
          <p:cNvPr id="9" name="Picture 8" descr="Electric power.pn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51" y="3182586"/>
            <a:ext cx="317500" cy="317500"/>
          </a:xfrm>
          <a:prstGeom prst="rect">
            <a:avLst/>
          </a:prstGeom>
        </p:spPr>
      </p:pic>
      <p:pic>
        <p:nvPicPr>
          <p:cNvPr id="10" name="Picture 9" descr="Electric power.pn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51" y="4090636"/>
            <a:ext cx="317500" cy="317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1" name="Picture 10" descr="Electric power.pn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51" y="5328886"/>
            <a:ext cx="317500" cy="317500"/>
          </a:xfrm>
          <a:prstGeom prst="rect">
            <a:avLst/>
          </a:prstGeom>
        </p:spPr>
      </p:pic>
      <p:pic>
        <p:nvPicPr>
          <p:cNvPr id="12" name="Picture 11" descr="Electric power.pn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801" y="4662136"/>
            <a:ext cx="317500" cy="3175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49394" y="3044112"/>
            <a:ext cx="343927" cy="34392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100" b="1" dirty="0" smtClean="0">
                <a:solidFill>
                  <a:srgbClr val="800000"/>
                </a:solidFill>
              </a:rPr>
              <a:t>-48v</a:t>
            </a:r>
            <a:endParaRPr lang="en-US" sz="1100" b="1" dirty="0">
              <a:solidFill>
                <a:srgbClr val="800000"/>
              </a:solidFill>
            </a:endParaRPr>
          </a:p>
        </p:txBody>
      </p:sp>
      <p:pic>
        <p:nvPicPr>
          <p:cNvPr id="14" name="Picture 13" descr="Electric power.pn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51" y="4629116"/>
            <a:ext cx="317500" cy="317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12899" y="2032000"/>
            <a:ext cx="5106555" cy="2886364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74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xDSL</a:t>
            </a:r>
            <a:r>
              <a:rPr lang="en-US" dirty="0" smtClean="0"/>
              <a:t> logical architecture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1440" r="-11440"/>
          <a:stretch>
            <a:fillRect/>
          </a:stretch>
        </p:blipFill>
        <p:spPr>
          <a:xfrm>
            <a:off x="457200" y="1973263"/>
            <a:ext cx="8229600" cy="39719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9900" y="5981700"/>
            <a:ext cx="5147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www.broadband-forum.org</a:t>
            </a:r>
            <a:r>
              <a:rPr lang="en-US" sz="1200" dirty="0"/>
              <a:t>/technical/download/TR-101_Issue-2.pdf</a:t>
            </a:r>
          </a:p>
        </p:txBody>
      </p:sp>
    </p:spTree>
    <p:extLst>
      <p:ext uri="{BB962C8B-B14F-4D97-AF65-F5344CB8AC3E}">
        <p14:creationId xmlns:p14="http://schemas.microsoft.com/office/powerpoint/2010/main" val="294586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separation in </a:t>
            </a:r>
            <a:r>
              <a:rPr lang="en-US" dirty="0" err="1" smtClean="0"/>
              <a:t>xDSL</a:t>
            </a:r>
            <a:r>
              <a:rPr lang="en-US" dirty="0"/>
              <a:t> </a:t>
            </a:r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Legacy </a:t>
            </a:r>
            <a:r>
              <a:rPr lang="en-US" dirty="0" err="1" smtClean="0"/>
              <a:t>xDSL</a:t>
            </a:r>
            <a:r>
              <a:rPr lang="en-US" dirty="0" smtClean="0"/>
              <a:t> used ATM virtual circuits to separate flows</a:t>
            </a:r>
          </a:p>
          <a:p>
            <a:r>
              <a:rPr lang="en-US" dirty="0" smtClean="0"/>
              <a:t>Current technology is packet based</a:t>
            </a:r>
          </a:p>
          <a:p>
            <a:r>
              <a:rPr lang="en-US" dirty="0" smtClean="0"/>
              <a:t>Flow separation by</a:t>
            </a:r>
          </a:p>
          <a:p>
            <a:pPr lvl="1"/>
            <a:r>
              <a:rPr lang="en-US" dirty="0" smtClean="0"/>
              <a:t>Point-to-point protocol over Ethernet (</a:t>
            </a:r>
            <a:r>
              <a:rPr lang="en-US" dirty="0" err="1" smtClean="0"/>
              <a:t>PPPoE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VLAN and </a:t>
            </a:r>
            <a:r>
              <a:rPr lang="en-US" dirty="0" err="1" smtClean="0"/>
              <a:t>QoS</a:t>
            </a:r>
            <a:r>
              <a:rPr lang="en-US" dirty="0" smtClean="0"/>
              <a:t> tagging</a:t>
            </a:r>
          </a:p>
          <a:p>
            <a:r>
              <a:rPr lang="en-US" dirty="0" smtClean="0"/>
              <a:t>Double VLAN tagging</a:t>
            </a:r>
          </a:p>
          <a:p>
            <a:pPr lvl="1"/>
            <a:r>
              <a:rPr lang="en-US" dirty="0" smtClean="0"/>
              <a:t>S-tag for service class</a:t>
            </a:r>
          </a:p>
          <a:p>
            <a:pPr lvl="1"/>
            <a:r>
              <a:rPr lang="en-US" dirty="0" smtClean="0"/>
              <a:t>C-tag for individual consumer flow</a:t>
            </a:r>
          </a:p>
          <a:p>
            <a:r>
              <a:rPr lang="en-US" dirty="0" smtClean="0"/>
              <a:t>May use single VLAN per household and flow (1:1); or</a:t>
            </a:r>
          </a:p>
          <a:p>
            <a:r>
              <a:rPr lang="en-US" dirty="0" smtClean="0"/>
              <a:t>Traffic to/from multiple households aggregated onto a single VLAN at the DSLAM (N:1)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234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VLANs in Triple Play DSL architectures N:1 model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10138" b="-10138"/>
          <a:stretch>
            <a:fillRect/>
          </a:stretch>
        </p:blipFill>
        <p:spPr>
          <a:xfrm>
            <a:off x="457200" y="1973263"/>
            <a:ext cx="8229600" cy="39719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" y="5943600"/>
            <a:ext cx="767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www.cisco.com</a:t>
            </a:r>
            <a:r>
              <a:rPr lang="en-US" sz="1200" dirty="0"/>
              <a:t>/application/</a:t>
            </a:r>
            <a:r>
              <a:rPr lang="en-US" sz="1200" dirty="0" err="1"/>
              <a:t>pdf</a:t>
            </a:r>
            <a:r>
              <a:rPr lang="en-US" sz="1200" dirty="0"/>
              <a:t>/en/us/guest/products/ps6902/c2001/ccmigration_09186a00806ac309.pdf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51009" y="5628640"/>
            <a:ext cx="1393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Access Node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004415" y="5628640"/>
            <a:ext cx="21125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US" dirty="0"/>
              <a:t>Ethernet Aggregation</a:t>
            </a:r>
          </a:p>
        </p:txBody>
      </p:sp>
    </p:spTree>
    <p:extLst>
      <p:ext uri="{BB962C8B-B14F-4D97-AF65-F5344CB8AC3E}">
        <p14:creationId xmlns:p14="http://schemas.microsoft.com/office/powerpoint/2010/main" val="425992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1:1 </a:t>
            </a:r>
            <a:r>
              <a:rPr lang="en-US" dirty="0" err="1" smtClean="0"/>
              <a:t>vs</a:t>
            </a:r>
            <a:r>
              <a:rPr lang="en-US" dirty="0" smtClean="0"/>
              <a:t> N:1 VLAN mapping in </a:t>
            </a:r>
            <a:r>
              <a:rPr lang="en-US" dirty="0" err="1" smtClean="0"/>
              <a:t>xDSL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2454" b="-2454"/>
          <a:stretch>
            <a:fillRect/>
          </a:stretch>
        </p:blipFill>
        <p:spPr>
          <a:xfrm>
            <a:off x="393700" y="1947863"/>
            <a:ext cx="8229600" cy="39719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" y="5943600"/>
            <a:ext cx="767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www.cisco.com</a:t>
            </a:r>
            <a:r>
              <a:rPr lang="en-US" sz="1200" dirty="0"/>
              <a:t>/application/</a:t>
            </a:r>
            <a:r>
              <a:rPr lang="en-US" sz="1200" dirty="0" err="1"/>
              <a:t>pdf</a:t>
            </a:r>
            <a:r>
              <a:rPr lang="en-US" sz="1200" dirty="0"/>
              <a:t>/en/us/guest/products/ps6902/c2001/ccmigration_09186a00806ac309.pdf</a:t>
            </a:r>
          </a:p>
        </p:txBody>
      </p:sp>
    </p:spTree>
    <p:extLst>
      <p:ext uri="{BB962C8B-B14F-4D97-AF65-F5344CB8AC3E}">
        <p14:creationId xmlns:p14="http://schemas.microsoft.com/office/powerpoint/2010/main" val="278050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 l="-26234" r="-26234"/>
          <a:stretch>
            <a:fillRect/>
          </a:stretch>
        </p:blipFill>
        <p:spPr>
          <a:xfrm>
            <a:off x="-1306285" y="1286821"/>
            <a:ext cx="10700656" cy="5164553"/>
          </a:xfrm>
        </p:spPr>
      </p:pic>
      <p:sp>
        <p:nvSpPr>
          <p:cNvPr id="5" name="Rectangle 4"/>
          <p:cNvSpPr/>
          <p:nvPr/>
        </p:nvSpPr>
        <p:spPr>
          <a:xfrm>
            <a:off x="1206500" y="4851400"/>
            <a:ext cx="5499100" cy="80010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Electric power.pn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701" y="3246086"/>
            <a:ext cx="317500" cy="317500"/>
          </a:xfrm>
          <a:prstGeom prst="rect">
            <a:avLst/>
          </a:prstGeom>
        </p:spPr>
      </p:pic>
      <p:pic>
        <p:nvPicPr>
          <p:cNvPr id="8" name="Picture 7" descr="Electric power.pn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51" y="4166836"/>
            <a:ext cx="317500" cy="317500"/>
          </a:xfrm>
          <a:prstGeom prst="rect">
            <a:avLst/>
          </a:prstGeom>
        </p:spPr>
      </p:pic>
      <p:pic>
        <p:nvPicPr>
          <p:cNvPr id="9" name="Picture 8" descr="Electric power.pn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51" y="3182586"/>
            <a:ext cx="317500" cy="317500"/>
          </a:xfrm>
          <a:prstGeom prst="rect">
            <a:avLst/>
          </a:prstGeom>
        </p:spPr>
      </p:pic>
      <p:pic>
        <p:nvPicPr>
          <p:cNvPr id="10" name="Picture 9" descr="Electric power.pn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51" y="4090636"/>
            <a:ext cx="317500" cy="317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1" name="Picture 10" descr="Electric power.pn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51" y="5328886"/>
            <a:ext cx="317500" cy="317500"/>
          </a:xfrm>
          <a:prstGeom prst="rect">
            <a:avLst/>
          </a:prstGeom>
        </p:spPr>
      </p:pic>
      <p:pic>
        <p:nvPicPr>
          <p:cNvPr id="12" name="Picture 11" descr="Electric power.pn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801" y="4662136"/>
            <a:ext cx="317500" cy="3175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49394" y="3044112"/>
            <a:ext cx="343927" cy="34392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100" b="1" dirty="0" smtClean="0">
                <a:solidFill>
                  <a:srgbClr val="800000"/>
                </a:solidFill>
              </a:rPr>
              <a:t>-48v</a:t>
            </a:r>
            <a:endParaRPr lang="en-US" sz="1100" b="1" dirty="0">
              <a:solidFill>
                <a:srgbClr val="800000"/>
              </a:solidFill>
            </a:endParaRPr>
          </a:p>
        </p:txBody>
      </p:sp>
      <p:pic>
        <p:nvPicPr>
          <p:cNvPr id="14" name="Picture 13" descr="Electric power.pn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51" y="4629116"/>
            <a:ext cx="317500" cy="3175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565726" y="1160463"/>
            <a:ext cx="6938819" cy="7907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Telco Architectures offered today: FTTP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900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6728"/>
            <a:ext cx="7315200" cy="675150"/>
          </a:xfrm>
          <a:prstGeom prst="rect">
            <a:avLst/>
          </a:prstGeom>
          <a:gradFill>
            <a:gsLst>
              <a:gs pos="0">
                <a:srgbClr val="5887BE"/>
              </a:gs>
              <a:gs pos="100000">
                <a:srgbClr val="E7EFF8"/>
              </a:gs>
              <a:gs pos="50000">
                <a:srgbClr val="789ECB"/>
              </a:gs>
              <a:gs pos="25000">
                <a:srgbClr val="5886BD"/>
              </a:gs>
            </a:gsLst>
            <a:lin ang="156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4975" y="1346199"/>
            <a:ext cx="8229600" cy="715963"/>
          </a:xfrm>
        </p:spPr>
        <p:txBody>
          <a:bodyPr/>
          <a:lstStyle/>
          <a:p>
            <a:r>
              <a:rPr lang="en-US" dirty="0"/>
              <a:t>IP Transition Reference Architecture Effort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1947863"/>
            <a:ext cx="8521700" cy="2382837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high level architecture that depicts a Service Provider that can provide various services to a user (i.e., consumer or enterprise)</a:t>
            </a:r>
          </a:p>
          <a:p>
            <a:pPr lvl="1"/>
            <a:r>
              <a:rPr lang="en-US" sz="1800" dirty="0"/>
              <a:t>The services include broadband Internet access and often include communications and/or video service </a:t>
            </a:r>
          </a:p>
          <a:p>
            <a:pPr lvl="1"/>
            <a:r>
              <a:rPr lang="en-US" sz="1800" dirty="0"/>
              <a:t>The architecture will describe how these services</a:t>
            </a:r>
          </a:p>
          <a:p>
            <a:pPr marL="1262063" lvl="3" indent="-342900">
              <a:buFont typeface="+mj-lt"/>
              <a:buAutoNum type="alphaLcParenR"/>
            </a:pPr>
            <a:r>
              <a:rPr lang="en-US" sz="1600" dirty="0"/>
              <a:t>Are supported by the underlying transport networks</a:t>
            </a:r>
          </a:p>
          <a:p>
            <a:pPr marL="1262063" lvl="3" indent="-342900">
              <a:buFont typeface="+mj-lt"/>
              <a:buAutoNum type="alphaLcParenR"/>
            </a:pPr>
            <a:r>
              <a:rPr lang="en-US" sz="1600" dirty="0"/>
              <a:t>Interconnect with the service layer infrastructure of other service providers</a:t>
            </a:r>
          </a:p>
          <a:p>
            <a:r>
              <a:rPr lang="en-US" dirty="0"/>
              <a:t>Each plane (service and transport) </a:t>
            </a:r>
            <a:r>
              <a:rPr lang="en-US" dirty="0" smtClean="0"/>
              <a:t>can </a:t>
            </a:r>
            <a:r>
              <a:rPr lang="en-US" dirty="0"/>
              <a:t>be functionally divided as </a:t>
            </a:r>
            <a:r>
              <a:rPr lang="en-US" dirty="0" smtClean="0"/>
              <a:t>below</a:t>
            </a:r>
            <a:endParaRPr lang="en-US" dirty="0"/>
          </a:p>
          <a:p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42100" y="6569075"/>
            <a:ext cx="2133600" cy="288925"/>
          </a:xfrm>
        </p:spPr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228720"/>
              </p:ext>
            </p:extLst>
          </p:nvPr>
        </p:nvGraphicFramePr>
        <p:xfrm>
          <a:off x="127000" y="4465062"/>
          <a:ext cx="44196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705"/>
                <a:gridCol w="3139895"/>
              </a:tblGrid>
              <a:tr h="243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Transport Plane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840">
                <a:tc gridSpan="2">
                  <a:txBody>
                    <a:bodyPr/>
                    <a:lstStyle/>
                    <a:p>
                      <a:r>
                        <a:rPr lang="en-US" sz="1800" i="1" dirty="0" smtClean="0"/>
                        <a:t>Functional separation</a:t>
                      </a:r>
                      <a:r>
                        <a:rPr lang="en-US" sz="1800" i="1" baseline="0" dirty="0" smtClean="0"/>
                        <a:t> </a:t>
                      </a:r>
                      <a:r>
                        <a:rPr lang="en-US" sz="1800" i="1" dirty="0" smtClean="0"/>
                        <a:t>=network topology</a:t>
                      </a:r>
                      <a:endParaRPr lang="en-US" sz="18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Access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host attachment</a:t>
                      </a:r>
                      <a:endParaRPr lang="en-US" sz="1800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Regional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Transport within a region, aggregation,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mobility </a:t>
                      </a:r>
                      <a:r>
                        <a:rPr lang="en-US" sz="1800" dirty="0" err="1" smtClean="0"/>
                        <a:t>mgmt</a:t>
                      </a:r>
                      <a:endParaRPr lang="en-US" sz="1800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Core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Transport between regions,</a:t>
                      </a:r>
                      <a:r>
                        <a:rPr lang="en-US" sz="1800" baseline="0" dirty="0" smtClean="0"/>
                        <a:t> service plane attachment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527012"/>
              </p:ext>
            </p:extLst>
          </p:nvPr>
        </p:nvGraphicFramePr>
        <p:xfrm>
          <a:off x="4675187" y="4465062"/>
          <a:ext cx="430371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513"/>
                <a:gridCol w="3505200"/>
              </a:tblGrid>
              <a:tr h="243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Service Plane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840">
                <a:tc gridSpan="2">
                  <a:txBody>
                    <a:bodyPr/>
                    <a:lstStyle/>
                    <a:p>
                      <a:r>
                        <a:rPr lang="en-US" sz="1800" i="1" dirty="0" smtClean="0"/>
                        <a:t>Functional separation</a:t>
                      </a:r>
                      <a:r>
                        <a:rPr lang="en-US" sz="1800" i="1" baseline="0" dirty="0" smtClean="0"/>
                        <a:t> </a:t>
                      </a:r>
                      <a:r>
                        <a:rPr lang="en-US" sz="1800" i="1" dirty="0" smtClean="0"/>
                        <a:t>reflects proximity to the served</a:t>
                      </a:r>
                      <a:r>
                        <a:rPr lang="en-US" sz="1800" i="1" baseline="0" dirty="0" smtClean="0"/>
                        <a:t> user</a:t>
                      </a:r>
                      <a:endParaRPr lang="en-US" sz="18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Edge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Near the served user</a:t>
                      </a:r>
                      <a:endParaRPr lang="en-US" sz="1800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Core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Not (necessarily) near user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62195" y="6210082"/>
            <a:ext cx="431820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Additional planes (e.g., management) are similar but not illustrated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7898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Typology of FTTH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9071"/>
              </p:ext>
            </p:extLst>
          </p:nvPr>
        </p:nvGraphicFramePr>
        <p:xfrm>
          <a:off x="447040" y="2041843"/>
          <a:ext cx="7599680" cy="3922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253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Glossary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P2P:  Point-to-point (individual links from CO to premises)</a:t>
            </a:r>
          </a:p>
          <a:p>
            <a:r>
              <a:rPr lang="en-US" dirty="0" smtClean="0"/>
              <a:t>P2MP:  Point-to-multipoint (feeder to neighborhood, then branching)</a:t>
            </a:r>
          </a:p>
          <a:p>
            <a:r>
              <a:rPr lang="en-US" dirty="0" smtClean="0"/>
              <a:t>PON:  Passive Optical Network (optical signal on feeder passively split)</a:t>
            </a:r>
          </a:p>
          <a:p>
            <a:r>
              <a:rPr lang="en-US" dirty="0" smtClean="0"/>
              <a:t>TDMA-PON:  PON where traffic to multiple households multiplexed in time</a:t>
            </a:r>
          </a:p>
          <a:p>
            <a:r>
              <a:rPr lang="en-US" dirty="0" smtClean="0"/>
              <a:t>(T)WDM-PON:  PON using combination of Wavelength Division Multiplexing 	and TDMA</a:t>
            </a:r>
          </a:p>
          <a:p>
            <a:r>
              <a:rPr lang="en-US" dirty="0" smtClean="0"/>
              <a:t>EPON:  Ethernet Passive Optical Network</a:t>
            </a:r>
          </a:p>
          <a:p>
            <a:r>
              <a:rPr lang="en-US" dirty="0" err="1" smtClean="0"/>
              <a:t>DPoE</a:t>
            </a:r>
            <a:r>
              <a:rPr lang="en-US" dirty="0" smtClean="0"/>
              <a:t>:  DOCSIS Provisioning of EPON</a:t>
            </a:r>
          </a:p>
          <a:p>
            <a:r>
              <a:rPr lang="en-US" dirty="0" smtClean="0"/>
              <a:t>BPON:  Broadband Passive Optical Network (ATM based)</a:t>
            </a:r>
          </a:p>
          <a:p>
            <a:r>
              <a:rPr lang="en-US" dirty="0" smtClean="0"/>
              <a:t>GPON:  Gigabit Passive Optical Network (Generic Framing)</a:t>
            </a:r>
          </a:p>
          <a:p>
            <a:r>
              <a:rPr lang="en-US" dirty="0" smtClean="0"/>
              <a:t>NG-PON:  Next Generation PON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631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Ethernet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-56158" b="-56158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584960"/>
            <a:ext cx="3008313" cy="4541203"/>
          </a:xfrm>
        </p:spPr>
        <p:txBody>
          <a:bodyPr/>
          <a:lstStyle/>
          <a:p>
            <a:r>
              <a:rPr lang="en-US" dirty="0" smtClean="0"/>
              <a:t>Active Ethernet uses single fiber from CO to neighborhood where there is an active Ethernet Switch</a:t>
            </a:r>
          </a:p>
          <a:p>
            <a:endParaRPr lang="en-US" dirty="0" smtClean="0"/>
          </a:p>
          <a:p>
            <a:r>
              <a:rPr lang="en-US" dirty="0" smtClean="0"/>
              <a:t>While previous typology slide describes this as point (CO) to multipoint, some sources refer to this architecture as a variant of P2P because there is a direct link (P2P) from the neighborhood Ethernet switch to the premise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0560" y="6581001"/>
            <a:ext cx="408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www.glits.biz</a:t>
            </a:r>
            <a:r>
              <a:rPr lang="en-US" sz="1200" dirty="0"/>
              <a:t>/graphics/Nov2011/active-</a:t>
            </a:r>
            <a:r>
              <a:rPr lang="en-US" sz="1200" dirty="0" err="1"/>
              <a:t>ethernet.png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60216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PON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Two different families of standards for PON networks</a:t>
            </a:r>
          </a:p>
          <a:p>
            <a:r>
              <a:rPr lang="en-US" dirty="0" smtClean="0"/>
              <a:t>IEEE standards</a:t>
            </a:r>
          </a:p>
          <a:p>
            <a:pPr lvl="1"/>
            <a:r>
              <a:rPr lang="en-US" dirty="0" smtClean="0"/>
              <a:t>EPON or Ethernet in the First Mile (EFM)</a:t>
            </a:r>
          </a:p>
          <a:p>
            <a:pPr lvl="2"/>
            <a:r>
              <a:rPr lang="en-US" dirty="0" smtClean="0"/>
              <a:t>Based on Ethernet framing over fiber</a:t>
            </a:r>
          </a:p>
          <a:p>
            <a:pPr lvl="2"/>
            <a:r>
              <a:rPr lang="en-US" dirty="0" smtClean="0"/>
              <a:t>Flow management similar to </a:t>
            </a:r>
            <a:r>
              <a:rPr lang="en-US" dirty="0" err="1" smtClean="0"/>
              <a:t>xDSL</a:t>
            </a:r>
            <a:r>
              <a:rPr lang="en-US" dirty="0" smtClean="0"/>
              <a:t> using VLAN tagging</a:t>
            </a:r>
          </a:p>
          <a:p>
            <a:pPr lvl="2"/>
            <a:r>
              <a:rPr lang="en-US" dirty="0" smtClean="0"/>
              <a:t>Video carried as IPTV</a:t>
            </a:r>
          </a:p>
          <a:p>
            <a:r>
              <a:rPr lang="en-US" dirty="0" smtClean="0"/>
              <a:t>ITU Standards</a:t>
            </a:r>
          </a:p>
          <a:p>
            <a:pPr lvl="1"/>
            <a:r>
              <a:rPr lang="en-US" dirty="0" smtClean="0"/>
              <a:t>ATM-based (</a:t>
            </a:r>
            <a:r>
              <a:rPr lang="en-US" i="1" dirty="0" smtClean="0"/>
              <a:t>deprecated but significant installed base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BPON (G.983) </a:t>
            </a:r>
          </a:p>
          <a:p>
            <a:pPr lvl="3"/>
            <a:r>
              <a:rPr lang="en-US" dirty="0" smtClean="0"/>
              <a:t>622 Mbps down/155 Mbps up</a:t>
            </a:r>
          </a:p>
          <a:p>
            <a:pPr lvl="1"/>
            <a:r>
              <a:rPr lang="en-US" dirty="0" smtClean="0"/>
              <a:t>Packet based</a:t>
            </a:r>
          </a:p>
          <a:p>
            <a:pPr lvl="2"/>
            <a:r>
              <a:rPr lang="en-US" dirty="0" smtClean="0"/>
              <a:t>GPON (G.984) (</a:t>
            </a:r>
            <a:r>
              <a:rPr lang="en-US" i="1" dirty="0" smtClean="0"/>
              <a:t>Most common in the U.S. today)</a:t>
            </a:r>
            <a:endParaRPr lang="en-US" dirty="0" smtClean="0"/>
          </a:p>
          <a:p>
            <a:pPr lvl="3"/>
            <a:r>
              <a:rPr lang="en-US" dirty="0" smtClean="0"/>
              <a:t>1.2 </a:t>
            </a:r>
            <a:r>
              <a:rPr lang="en-US" dirty="0" err="1" smtClean="0"/>
              <a:t>Gbps</a:t>
            </a:r>
            <a:r>
              <a:rPr lang="en-US" dirty="0" smtClean="0"/>
              <a:t> and 2.4 </a:t>
            </a:r>
            <a:r>
              <a:rPr lang="en-US" dirty="0" err="1" smtClean="0"/>
              <a:t>Gbps</a:t>
            </a:r>
            <a:r>
              <a:rPr lang="en-US" dirty="0" smtClean="0"/>
              <a:t> down/155 Mbps, 622 Mbps, 1.2 </a:t>
            </a:r>
            <a:r>
              <a:rPr lang="en-US" dirty="0" err="1" smtClean="0"/>
              <a:t>Gbps</a:t>
            </a:r>
            <a:r>
              <a:rPr lang="en-US" dirty="0" smtClean="0"/>
              <a:t> and 2.4 </a:t>
            </a:r>
            <a:r>
              <a:rPr lang="en-US" dirty="0" err="1" smtClean="0"/>
              <a:t>Gbps</a:t>
            </a:r>
            <a:r>
              <a:rPr lang="en-US" dirty="0" smtClean="0"/>
              <a:t> up</a:t>
            </a:r>
          </a:p>
          <a:p>
            <a:pPr lvl="2"/>
            <a:r>
              <a:rPr lang="en-US" dirty="0" smtClean="0"/>
              <a:t>XG-PON (10G-PON) (G.987)</a:t>
            </a:r>
          </a:p>
          <a:p>
            <a:pPr lvl="3"/>
            <a:r>
              <a:rPr lang="en-US" dirty="0" smtClean="0"/>
              <a:t>10 </a:t>
            </a:r>
            <a:r>
              <a:rPr lang="en-US" dirty="0" err="1" smtClean="0"/>
              <a:t>Gbps</a:t>
            </a:r>
            <a:r>
              <a:rPr lang="en-US" dirty="0" smtClean="0"/>
              <a:t> down/2.5 </a:t>
            </a:r>
            <a:r>
              <a:rPr lang="en-US" dirty="0" err="1" smtClean="0"/>
              <a:t>Gbps</a:t>
            </a:r>
            <a:r>
              <a:rPr lang="en-US" dirty="0" smtClean="0"/>
              <a:t> up</a:t>
            </a:r>
          </a:p>
          <a:p>
            <a:pPr lvl="2"/>
            <a:r>
              <a:rPr lang="en-US" dirty="0" smtClean="0"/>
              <a:t>NG-PON2 (G.989) </a:t>
            </a:r>
            <a:r>
              <a:rPr lang="en-US" i="1" dirty="0" smtClean="0"/>
              <a:t>emerging standard</a:t>
            </a:r>
          </a:p>
          <a:p>
            <a:pPr lvl="2"/>
            <a:r>
              <a:rPr lang="en-US" dirty="0" smtClean="0"/>
              <a:t>Combines WDM and TDMA to support both P2P and P2MP</a:t>
            </a:r>
          </a:p>
          <a:p>
            <a:pPr lvl="3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989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38194" y="3442826"/>
            <a:ext cx="25509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/>
              <a:t>Central Office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18675" y="3479173"/>
            <a:ext cx="25509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Outside Plant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18198" y="2324578"/>
            <a:ext cx="5668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OLT</a:t>
            </a:r>
            <a:endParaRPr lang="en-US" sz="1100" b="1" dirty="0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 flipV="1">
            <a:off x="430395" y="2651714"/>
            <a:ext cx="28344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448111" y="2668819"/>
            <a:ext cx="0" cy="3100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99296" y="3573714"/>
            <a:ext cx="7302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EDFA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434331" y="3253399"/>
            <a:ext cx="28344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868647" y="2987307"/>
            <a:ext cx="8365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V-FDF</a:t>
            </a: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1282694" y="3181973"/>
            <a:ext cx="0" cy="5131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2095626" y="2623509"/>
            <a:ext cx="7105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WDM</a:t>
            </a: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2320018" y="2876219"/>
            <a:ext cx="334621" cy="361346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grpSp>
        <p:nvGrpSpPr>
          <p:cNvPr id="16" name="Group 24"/>
          <p:cNvGrpSpPr>
            <a:grpSpLocks/>
          </p:cNvGrpSpPr>
          <p:nvPr/>
        </p:nvGrpSpPr>
        <p:grpSpPr bwMode="auto">
          <a:xfrm>
            <a:off x="2365291" y="2893323"/>
            <a:ext cx="257854" cy="311261"/>
            <a:chOff x="2565" y="1913"/>
            <a:chExt cx="1070" cy="347"/>
          </a:xfrm>
        </p:grpSpPr>
        <p:sp>
          <p:nvSpPr>
            <p:cNvPr id="17" name="Freeform 25"/>
            <p:cNvSpPr>
              <a:spLocks noChangeAspect="1"/>
            </p:cNvSpPr>
            <p:nvPr/>
          </p:nvSpPr>
          <p:spPr bwMode="auto">
            <a:xfrm flipH="1">
              <a:off x="3001" y="1913"/>
              <a:ext cx="230" cy="347"/>
            </a:xfrm>
            <a:custGeom>
              <a:avLst/>
              <a:gdLst>
                <a:gd name="T0" fmla="*/ 230 w 96"/>
                <a:gd name="T1" fmla="*/ 0 h 192"/>
                <a:gd name="T2" fmla="*/ 230 w 96"/>
                <a:gd name="T3" fmla="*/ 347 h 192"/>
                <a:gd name="T4" fmla="*/ 0 w 96"/>
                <a:gd name="T5" fmla="*/ 174 h 192"/>
                <a:gd name="T6" fmla="*/ 230 w 96"/>
                <a:gd name="T7" fmla="*/ 0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92"/>
                <a:gd name="T14" fmla="*/ 96 w 96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92">
                  <a:moveTo>
                    <a:pt x="96" y="0"/>
                  </a:moveTo>
                  <a:lnTo>
                    <a:pt x="96" y="192"/>
                  </a:lnTo>
                  <a:lnTo>
                    <a:pt x="0" y="96"/>
                  </a:lnTo>
                  <a:lnTo>
                    <a:pt x="96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0033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8" name="Text Box 26"/>
            <p:cNvSpPr txBox="1">
              <a:spLocks noChangeArrowheads="1"/>
            </p:cNvSpPr>
            <p:nvPr/>
          </p:nvSpPr>
          <p:spPr bwMode="auto">
            <a:xfrm>
              <a:off x="2565" y="1994"/>
              <a:ext cx="1070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900" b="1" baseline="-25000">
                <a:solidFill>
                  <a:schemeClr val="accent1"/>
                </a:solidFill>
              </a:endParaRPr>
            </a:p>
          </p:txBody>
        </p:sp>
      </p:grpSp>
      <p:sp>
        <p:nvSpPr>
          <p:cNvPr id="19" name="Line 31"/>
          <p:cNvSpPr>
            <a:spLocks noChangeShapeType="1"/>
          </p:cNvSpPr>
          <p:nvPr/>
        </p:nvSpPr>
        <p:spPr bwMode="auto">
          <a:xfrm flipV="1">
            <a:off x="1299281" y="3088096"/>
            <a:ext cx="1170376" cy="356581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 flipH="1" flipV="1">
            <a:off x="707731" y="2794072"/>
            <a:ext cx="1755564" cy="218954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21" name="Line 33"/>
          <p:cNvSpPr>
            <a:spLocks noChangeShapeType="1"/>
          </p:cNvSpPr>
          <p:nvPr/>
        </p:nvSpPr>
        <p:spPr bwMode="auto">
          <a:xfrm flipH="1">
            <a:off x="2544981" y="3035076"/>
            <a:ext cx="804634" cy="0"/>
          </a:xfrm>
          <a:prstGeom prst="line">
            <a:avLst/>
          </a:prstGeom>
          <a:noFill/>
          <a:ln w="31750">
            <a:gradFill flip="none" rotWithShape="1">
              <a:gsLst>
                <a:gs pos="0">
                  <a:srgbClr val="FFFF00"/>
                </a:gs>
                <a:gs pos="79000">
                  <a:srgbClr val="3366FF"/>
                </a:gs>
              </a:gsLst>
              <a:lin ang="0" scaled="1"/>
              <a:tileRect/>
            </a:gra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22" name="Line 34"/>
          <p:cNvSpPr>
            <a:spLocks noChangeShapeType="1"/>
          </p:cNvSpPr>
          <p:nvPr/>
        </p:nvSpPr>
        <p:spPr bwMode="auto">
          <a:xfrm flipH="1">
            <a:off x="4002965" y="2437668"/>
            <a:ext cx="0" cy="1231568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2233432" y="1949921"/>
            <a:ext cx="11224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Fiber</a:t>
            </a:r>
            <a:br>
              <a:rPr lang="en-US" sz="1200" b="1" dirty="0" smtClean="0"/>
            </a:br>
            <a:r>
              <a:rPr lang="en-US" sz="1200" b="1" dirty="0" smtClean="0"/>
              <a:t>Distribution</a:t>
            </a:r>
            <a:br>
              <a:rPr lang="en-US" sz="1200" b="1" dirty="0" smtClean="0"/>
            </a:br>
            <a:r>
              <a:rPr lang="en-US" sz="1200" b="1" dirty="0" smtClean="0"/>
              <a:t>Frame</a:t>
            </a:r>
            <a:endParaRPr lang="en-US" sz="1200" b="1" dirty="0"/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5233189" y="1979437"/>
            <a:ext cx="11908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 smtClean="0"/>
              <a:t>Fiber</a:t>
            </a:r>
            <a:br>
              <a:rPr lang="en-US" sz="1200" b="1" dirty="0" smtClean="0"/>
            </a:br>
            <a:r>
              <a:rPr lang="en-US" sz="1200" b="1" dirty="0" smtClean="0"/>
              <a:t>Distri</a:t>
            </a:r>
            <a:r>
              <a:rPr lang="en-US" sz="1200" dirty="0" smtClean="0"/>
              <a:t>bution</a:t>
            </a:r>
            <a:br>
              <a:rPr lang="en-US" sz="1200" dirty="0" smtClean="0"/>
            </a:br>
            <a:r>
              <a:rPr lang="en-US" sz="1200" dirty="0" smtClean="0"/>
              <a:t>Hub (1 x 32)</a:t>
            </a:r>
            <a:endParaRPr lang="en-US" sz="1200" b="1" dirty="0"/>
          </a:p>
        </p:txBody>
      </p:sp>
      <p:sp>
        <p:nvSpPr>
          <p:cNvPr id="25" name="Rectangle 39"/>
          <p:cNvSpPr>
            <a:spLocks noChangeArrowheads="1"/>
          </p:cNvSpPr>
          <p:nvPr/>
        </p:nvSpPr>
        <p:spPr bwMode="auto">
          <a:xfrm>
            <a:off x="5479234" y="2775727"/>
            <a:ext cx="667272" cy="51315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6" name="Freeform 40"/>
          <p:cNvSpPr>
            <a:spLocks/>
          </p:cNvSpPr>
          <p:nvPr/>
        </p:nvSpPr>
        <p:spPr bwMode="auto">
          <a:xfrm>
            <a:off x="5546273" y="2796473"/>
            <a:ext cx="124007" cy="466114"/>
          </a:xfrm>
          <a:custGeom>
            <a:avLst/>
            <a:gdLst>
              <a:gd name="T0" fmla="*/ 92868 w 336"/>
              <a:gd name="T1" fmla="*/ 12585 h 440"/>
              <a:gd name="T2" fmla="*/ 95250 w 336"/>
              <a:gd name="T3" fmla="*/ 346075 h 440"/>
              <a:gd name="T4" fmla="*/ 0 w 336"/>
              <a:gd name="T5" fmla="*/ 182476 h 440"/>
              <a:gd name="T6" fmla="*/ 13394 w 336"/>
              <a:gd name="T7" fmla="*/ 158093 h 440"/>
              <a:gd name="T8" fmla="*/ 100012 w 336"/>
              <a:gd name="T9" fmla="*/ 0 h 440"/>
              <a:gd name="T10" fmla="*/ 92868 w 336"/>
              <a:gd name="T11" fmla="*/ 12585 h 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6"/>
              <a:gd name="T19" fmla="*/ 0 h 440"/>
              <a:gd name="T20" fmla="*/ 336 w 336"/>
              <a:gd name="T21" fmla="*/ 440 h 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6" h="440">
                <a:moveTo>
                  <a:pt x="312" y="16"/>
                </a:moveTo>
                <a:lnTo>
                  <a:pt x="320" y="440"/>
                </a:lnTo>
                <a:lnTo>
                  <a:pt x="0" y="232"/>
                </a:lnTo>
                <a:lnTo>
                  <a:pt x="45" y="201"/>
                </a:lnTo>
                <a:lnTo>
                  <a:pt x="336" y="0"/>
                </a:lnTo>
                <a:lnTo>
                  <a:pt x="312" y="16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27" name="Line 45"/>
          <p:cNvSpPr>
            <a:spLocks noChangeShapeType="1"/>
          </p:cNvSpPr>
          <p:nvPr/>
        </p:nvSpPr>
        <p:spPr bwMode="auto">
          <a:xfrm flipH="1">
            <a:off x="3359458" y="3036420"/>
            <a:ext cx="2194456" cy="0"/>
          </a:xfrm>
          <a:prstGeom prst="line">
            <a:avLst/>
          </a:prstGeom>
          <a:noFill/>
          <a:ln w="31750">
            <a:gradFill flip="none" rotWithShape="1">
              <a:gsLst>
                <a:gs pos="0">
                  <a:srgbClr val="FFFF00"/>
                </a:gs>
                <a:gs pos="79000">
                  <a:srgbClr val="3366FF"/>
                </a:gs>
              </a:gsLst>
              <a:lin ang="0" scaled="1"/>
              <a:tileRect/>
            </a:gra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28" name="AutoShape 51"/>
          <p:cNvSpPr>
            <a:spLocks/>
          </p:cNvSpPr>
          <p:nvPr/>
        </p:nvSpPr>
        <p:spPr bwMode="auto">
          <a:xfrm rot="16200000">
            <a:off x="2660115" y="1948108"/>
            <a:ext cx="258716" cy="1285339"/>
          </a:xfrm>
          <a:prstGeom prst="rightBrace">
            <a:avLst>
              <a:gd name="adj1" fmla="val 4497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9" name="Text Box 52"/>
          <p:cNvSpPr txBox="1">
            <a:spLocks noChangeArrowheads="1"/>
          </p:cNvSpPr>
          <p:nvPr/>
        </p:nvSpPr>
        <p:spPr bwMode="auto">
          <a:xfrm rot="415536">
            <a:off x="915123" y="2655918"/>
            <a:ext cx="104716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50" b="1" dirty="0"/>
              <a:t>Voice/Data</a:t>
            </a:r>
          </a:p>
        </p:txBody>
      </p:sp>
      <p:sp>
        <p:nvSpPr>
          <p:cNvPr id="30" name="Text Box 53"/>
          <p:cNvSpPr txBox="1">
            <a:spLocks noChangeArrowheads="1"/>
          </p:cNvSpPr>
          <p:nvPr/>
        </p:nvSpPr>
        <p:spPr bwMode="auto">
          <a:xfrm rot="20528774">
            <a:off x="1416007" y="3054091"/>
            <a:ext cx="80899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 dirty="0" smtClean="0"/>
              <a:t>Linear Video</a:t>
            </a:r>
            <a:endParaRPr lang="en-US" sz="1100" b="1" dirty="0"/>
          </a:p>
        </p:txBody>
      </p:sp>
      <p:sp>
        <p:nvSpPr>
          <p:cNvPr id="31" name="Line 72"/>
          <p:cNvSpPr>
            <a:spLocks noChangeShapeType="1"/>
          </p:cNvSpPr>
          <p:nvPr/>
        </p:nvSpPr>
        <p:spPr bwMode="auto">
          <a:xfrm flipH="1" flipV="1">
            <a:off x="5663182" y="3014722"/>
            <a:ext cx="1755565" cy="0"/>
          </a:xfrm>
          <a:prstGeom prst="line">
            <a:avLst/>
          </a:prstGeom>
          <a:noFill/>
          <a:ln w="31750">
            <a:gradFill flip="none" rotWithShape="1">
              <a:gsLst>
                <a:gs pos="0">
                  <a:srgbClr val="FFFF00"/>
                </a:gs>
                <a:gs pos="79000">
                  <a:srgbClr val="3366FF"/>
                </a:gs>
              </a:gsLst>
              <a:lin ang="0" scaled="1"/>
              <a:tileRect/>
            </a:gra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32" name="Rectangle 76"/>
          <p:cNvSpPr>
            <a:spLocks noChangeArrowheads="1"/>
          </p:cNvSpPr>
          <p:nvPr/>
        </p:nvSpPr>
        <p:spPr bwMode="auto">
          <a:xfrm>
            <a:off x="7384458" y="2904015"/>
            <a:ext cx="366115" cy="17746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3" name="Line 81"/>
          <p:cNvSpPr>
            <a:spLocks noChangeShapeType="1"/>
          </p:cNvSpPr>
          <p:nvPr/>
        </p:nvSpPr>
        <p:spPr bwMode="auto">
          <a:xfrm flipH="1">
            <a:off x="8583335" y="2459282"/>
            <a:ext cx="0" cy="92367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34" name="Text Box 84"/>
          <p:cNvSpPr txBox="1">
            <a:spLocks noChangeArrowheads="1"/>
          </p:cNvSpPr>
          <p:nvPr/>
        </p:nvSpPr>
        <p:spPr bwMode="auto">
          <a:xfrm>
            <a:off x="8010542" y="2564050"/>
            <a:ext cx="72632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/>
              <a:t>ONT</a:t>
            </a:r>
          </a:p>
        </p:txBody>
      </p:sp>
      <p:sp>
        <p:nvSpPr>
          <p:cNvPr id="35" name="Line 85"/>
          <p:cNvSpPr>
            <a:spLocks noChangeShapeType="1"/>
          </p:cNvSpPr>
          <p:nvPr/>
        </p:nvSpPr>
        <p:spPr bwMode="auto">
          <a:xfrm rot="2260360" flipH="1">
            <a:off x="8599081" y="1892674"/>
            <a:ext cx="220456" cy="85097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36" name="Line 86"/>
          <p:cNvSpPr>
            <a:spLocks noChangeShapeType="1"/>
          </p:cNvSpPr>
          <p:nvPr/>
        </p:nvSpPr>
        <p:spPr bwMode="auto">
          <a:xfrm flipH="1" flipV="1">
            <a:off x="7753745" y="3008465"/>
            <a:ext cx="658337" cy="0"/>
          </a:xfrm>
          <a:prstGeom prst="line">
            <a:avLst/>
          </a:prstGeom>
          <a:noFill/>
          <a:ln w="31750">
            <a:gradFill flip="none" rotWithShape="1">
              <a:gsLst>
                <a:gs pos="0">
                  <a:srgbClr val="FFFF00"/>
                </a:gs>
                <a:gs pos="79000">
                  <a:srgbClr val="3366FF"/>
                </a:gs>
              </a:gsLst>
              <a:lin ang="0" scaled="1"/>
              <a:tileRect/>
            </a:gra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37" name="Line 87"/>
          <p:cNvSpPr>
            <a:spLocks noChangeShapeType="1"/>
          </p:cNvSpPr>
          <p:nvPr/>
        </p:nvSpPr>
        <p:spPr bwMode="auto">
          <a:xfrm>
            <a:off x="3344021" y="2805661"/>
            <a:ext cx="0" cy="5131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38" name="Line 88"/>
          <p:cNvSpPr>
            <a:spLocks noChangeShapeType="1"/>
          </p:cNvSpPr>
          <p:nvPr/>
        </p:nvSpPr>
        <p:spPr bwMode="auto">
          <a:xfrm flipH="1">
            <a:off x="702028" y="2651714"/>
            <a:ext cx="0" cy="3100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39" name="Line 89"/>
          <p:cNvSpPr>
            <a:spLocks noChangeShapeType="1"/>
          </p:cNvSpPr>
          <p:nvPr/>
        </p:nvSpPr>
        <p:spPr bwMode="auto">
          <a:xfrm flipH="1">
            <a:off x="448111" y="3240570"/>
            <a:ext cx="0" cy="3100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40" name="Line 90"/>
          <p:cNvSpPr>
            <a:spLocks noChangeShapeType="1"/>
          </p:cNvSpPr>
          <p:nvPr/>
        </p:nvSpPr>
        <p:spPr bwMode="auto">
          <a:xfrm flipH="1">
            <a:off x="702028" y="3221326"/>
            <a:ext cx="0" cy="3100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41" name="Text Box 93"/>
          <p:cNvSpPr txBox="1">
            <a:spLocks noChangeArrowheads="1"/>
          </p:cNvSpPr>
          <p:nvPr/>
        </p:nvSpPr>
        <p:spPr bwMode="auto">
          <a:xfrm>
            <a:off x="7766101" y="3032332"/>
            <a:ext cx="66136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 dirty="0"/>
              <a:t>Drop</a:t>
            </a:r>
          </a:p>
        </p:txBody>
      </p:sp>
      <p:sp>
        <p:nvSpPr>
          <p:cNvPr id="42" name="Text Box 94"/>
          <p:cNvSpPr txBox="1">
            <a:spLocks noChangeArrowheads="1"/>
          </p:cNvSpPr>
          <p:nvPr/>
        </p:nvSpPr>
        <p:spPr bwMode="auto">
          <a:xfrm>
            <a:off x="6201692" y="3012285"/>
            <a:ext cx="109722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 dirty="0" smtClean="0"/>
              <a:t>Distribution</a:t>
            </a:r>
            <a:br>
              <a:rPr lang="en-US" sz="1100" b="1" dirty="0" smtClean="0"/>
            </a:br>
            <a:r>
              <a:rPr lang="en-US" sz="1100" b="1" dirty="0" smtClean="0"/>
              <a:t>(4 Fibers)</a:t>
            </a:r>
            <a:endParaRPr lang="en-US" sz="1100" b="1" dirty="0"/>
          </a:p>
        </p:txBody>
      </p: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6948396" y="1905014"/>
            <a:ext cx="11908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 smtClean="0"/>
              <a:t>Fiber</a:t>
            </a:r>
            <a:br>
              <a:rPr lang="en-US" sz="1200" b="1" dirty="0" smtClean="0"/>
            </a:br>
            <a:r>
              <a:rPr lang="en-US" sz="1200" b="1" dirty="0" smtClean="0"/>
              <a:t>Distri</a:t>
            </a:r>
            <a:r>
              <a:rPr lang="en-US" sz="1200" dirty="0" smtClean="0"/>
              <a:t>bution</a:t>
            </a:r>
            <a:br>
              <a:rPr lang="en-US" sz="1200" dirty="0" smtClean="0"/>
            </a:br>
            <a:r>
              <a:rPr lang="en-US" sz="1200" dirty="0" smtClean="0"/>
              <a:t>Terminal</a:t>
            </a:r>
            <a:endParaRPr lang="en-US" sz="1200" b="1" dirty="0"/>
          </a:p>
        </p:txBody>
      </p:sp>
      <p:sp>
        <p:nvSpPr>
          <p:cNvPr id="44" name="Text Box 94"/>
          <p:cNvSpPr txBox="1">
            <a:spLocks noChangeArrowheads="1"/>
          </p:cNvSpPr>
          <p:nvPr/>
        </p:nvSpPr>
        <p:spPr bwMode="auto">
          <a:xfrm>
            <a:off x="4234248" y="3049496"/>
            <a:ext cx="114361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 dirty="0" smtClean="0"/>
              <a:t>Feeder</a:t>
            </a:r>
            <a:endParaRPr lang="en-US" sz="1100" b="1" dirty="0"/>
          </a:p>
        </p:txBody>
      </p:sp>
      <p:sp>
        <p:nvSpPr>
          <p:cNvPr id="45" name="Line 86"/>
          <p:cNvSpPr>
            <a:spLocks noChangeShapeType="1"/>
          </p:cNvSpPr>
          <p:nvPr/>
        </p:nvSpPr>
        <p:spPr bwMode="auto">
          <a:xfrm flipH="1" flipV="1">
            <a:off x="5661060" y="2839559"/>
            <a:ext cx="365743" cy="0"/>
          </a:xfrm>
          <a:prstGeom prst="line">
            <a:avLst/>
          </a:prstGeom>
          <a:noFill/>
          <a:ln w="3175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circle">
                <a:fillToRect l="100000" t="100000"/>
              </a:path>
              <a:tileRect r="-100000" b="-100000"/>
            </a:gra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46" name="Line 86"/>
          <p:cNvSpPr>
            <a:spLocks noChangeShapeType="1"/>
          </p:cNvSpPr>
          <p:nvPr/>
        </p:nvSpPr>
        <p:spPr bwMode="auto">
          <a:xfrm flipH="1" flipV="1">
            <a:off x="5661060" y="2896907"/>
            <a:ext cx="365743" cy="0"/>
          </a:xfrm>
          <a:prstGeom prst="line">
            <a:avLst/>
          </a:prstGeom>
          <a:noFill/>
          <a:ln w="3175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circle">
                <a:fillToRect l="100000" t="100000"/>
              </a:path>
              <a:tileRect r="-100000" b="-100000"/>
            </a:gra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47" name="Line 86"/>
          <p:cNvSpPr>
            <a:spLocks noChangeShapeType="1"/>
          </p:cNvSpPr>
          <p:nvPr/>
        </p:nvSpPr>
        <p:spPr bwMode="auto">
          <a:xfrm flipH="1" flipV="1">
            <a:off x="5661060" y="2954254"/>
            <a:ext cx="365743" cy="0"/>
          </a:xfrm>
          <a:prstGeom prst="line">
            <a:avLst/>
          </a:prstGeom>
          <a:noFill/>
          <a:ln w="3175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circle">
                <a:fillToRect l="100000" t="100000"/>
              </a:path>
              <a:tileRect r="-100000" b="-100000"/>
            </a:gra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48" name="Line 86"/>
          <p:cNvSpPr>
            <a:spLocks noChangeShapeType="1"/>
          </p:cNvSpPr>
          <p:nvPr/>
        </p:nvSpPr>
        <p:spPr bwMode="auto">
          <a:xfrm flipH="1" flipV="1">
            <a:off x="5661060" y="3068949"/>
            <a:ext cx="365743" cy="0"/>
          </a:xfrm>
          <a:prstGeom prst="line">
            <a:avLst/>
          </a:prstGeom>
          <a:noFill/>
          <a:ln w="3175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circle">
                <a:fillToRect l="100000" t="100000"/>
              </a:path>
              <a:tileRect r="-100000" b="-100000"/>
            </a:gra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49" name="Line 86"/>
          <p:cNvSpPr>
            <a:spLocks noChangeShapeType="1"/>
          </p:cNvSpPr>
          <p:nvPr/>
        </p:nvSpPr>
        <p:spPr bwMode="auto">
          <a:xfrm flipH="1" flipV="1">
            <a:off x="5661060" y="3126296"/>
            <a:ext cx="365743" cy="0"/>
          </a:xfrm>
          <a:prstGeom prst="line">
            <a:avLst/>
          </a:prstGeom>
          <a:noFill/>
          <a:ln w="3175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circle">
                <a:fillToRect l="100000" t="100000"/>
              </a:path>
              <a:tileRect r="-100000" b="-100000"/>
            </a:gra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50" name="Line 86"/>
          <p:cNvSpPr>
            <a:spLocks noChangeShapeType="1"/>
          </p:cNvSpPr>
          <p:nvPr/>
        </p:nvSpPr>
        <p:spPr bwMode="auto">
          <a:xfrm flipH="1" flipV="1">
            <a:off x="5661060" y="3183643"/>
            <a:ext cx="365743" cy="0"/>
          </a:xfrm>
          <a:prstGeom prst="line">
            <a:avLst/>
          </a:prstGeom>
          <a:noFill/>
          <a:ln w="3175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circle">
                <a:fillToRect l="100000" t="100000"/>
              </a:path>
              <a:tileRect r="-100000" b="-100000"/>
            </a:gra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51" name="Line 86"/>
          <p:cNvSpPr>
            <a:spLocks noChangeShapeType="1"/>
          </p:cNvSpPr>
          <p:nvPr/>
        </p:nvSpPr>
        <p:spPr bwMode="auto">
          <a:xfrm flipH="1" flipV="1">
            <a:off x="5661060" y="3240990"/>
            <a:ext cx="365743" cy="0"/>
          </a:xfrm>
          <a:prstGeom prst="line">
            <a:avLst/>
          </a:prstGeom>
          <a:noFill/>
          <a:ln w="3175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circle">
                <a:fillToRect l="100000" t="100000"/>
              </a:path>
              <a:tileRect r="-100000" b="-100000"/>
            </a:gra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pic>
        <p:nvPicPr>
          <p:cNvPr id="52" name="Picture 80" descr="centriq100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  <a:lum bright="-20000" contrast="-8000"/>
          </a:blip>
          <a:srcRect/>
          <a:stretch>
            <a:fillRect/>
          </a:stretch>
        </p:blipFill>
        <p:spPr bwMode="auto">
          <a:xfrm>
            <a:off x="8358941" y="2822766"/>
            <a:ext cx="190931" cy="3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Line 86"/>
          <p:cNvSpPr>
            <a:spLocks noChangeShapeType="1"/>
          </p:cNvSpPr>
          <p:nvPr/>
        </p:nvSpPr>
        <p:spPr bwMode="auto">
          <a:xfrm flipH="1" flipV="1">
            <a:off x="706041" y="3465141"/>
            <a:ext cx="585188" cy="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55" name="Content Placeholder 167"/>
          <p:cNvSpPr>
            <a:spLocks noGrp="1"/>
          </p:cNvSpPr>
          <p:nvPr>
            <p:ph idx="1"/>
          </p:nvPr>
        </p:nvSpPr>
        <p:spPr>
          <a:xfrm>
            <a:off x="199296" y="4039736"/>
            <a:ext cx="8738396" cy="2195963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OLT (Data) and EDFA (Video) output are combined using a WDM in the Fiber Distribution Frame (FDF) and transmitted to the Outside Plant over a feeder fiber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A splitter located at the Fiber Distribution Hub (FDH) splits the optical power evenly to be shared between 32 or 64 customers </a:t>
            </a:r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Each 1x32(64) splitter feeds 32(64) distribution fibers to serve 32(64) homes in a neighborhood. The drop fiber connects the ONT to the distribution fiber at the Fiber Distribution Terminal (FDT)</a:t>
            </a:r>
          </a:p>
          <a:p>
            <a:r>
              <a:rPr lang="en-US" dirty="0"/>
              <a:t>S</a:t>
            </a:r>
            <a:r>
              <a:rPr lang="en-US" dirty="0" smtClean="0"/>
              <a:t>eparate </a:t>
            </a:r>
            <a:r>
              <a:rPr lang="en-US" dirty="0"/>
              <a:t>wavelength for linear video (1550 nm)</a:t>
            </a:r>
          </a:p>
          <a:p>
            <a:r>
              <a:rPr lang="en-US" dirty="0"/>
              <a:t>Voice and data carried as cells/packets (1490 nm down/1310 nm up)</a:t>
            </a:r>
          </a:p>
          <a:p>
            <a:pPr lvl="1"/>
            <a:endParaRPr lang="en-US" dirty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109304" y="1515744"/>
            <a:ext cx="789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Fiber GPON Access Architecture for providing voice, data and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789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Flows in GPON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34884" b="-34884"/>
          <a:stretch>
            <a:fillRect/>
          </a:stretch>
        </p:blipFill>
        <p:spPr>
          <a:xfrm>
            <a:off x="474980" y="1307783"/>
            <a:ext cx="8229600" cy="39719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0700" y="5994400"/>
            <a:ext cx="5840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sites.google.com</a:t>
            </a:r>
            <a:r>
              <a:rPr lang="en-US" sz="1200" dirty="0"/>
              <a:t>/site/</a:t>
            </a:r>
            <a:r>
              <a:rPr lang="en-US" sz="1200" dirty="0" err="1"/>
              <a:t>amitsciscozone</a:t>
            </a:r>
            <a:r>
              <a:rPr lang="en-US" sz="1200" dirty="0"/>
              <a:t>/home/</a:t>
            </a:r>
            <a:r>
              <a:rPr lang="en-US" sz="1200" dirty="0" err="1"/>
              <a:t>gpon</a:t>
            </a:r>
            <a:r>
              <a:rPr lang="en-US" sz="1200" dirty="0"/>
              <a:t>/</a:t>
            </a:r>
            <a:r>
              <a:rPr lang="en-US" sz="1200" dirty="0" err="1"/>
              <a:t>gpon</a:t>
            </a:r>
            <a:r>
              <a:rPr lang="en-US" sz="1200" dirty="0"/>
              <a:t>-</a:t>
            </a:r>
            <a:r>
              <a:rPr lang="en-US" sz="1200" dirty="0" err="1"/>
              <a:t>vlans</a:t>
            </a:r>
            <a:r>
              <a:rPr lang="en-US" sz="1200" dirty="0"/>
              <a:t>-and-gem-ports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800" y="4660900"/>
            <a:ext cx="8216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BRAS/BNG:  Broadband Network Gateway</a:t>
            </a:r>
          </a:p>
          <a:p>
            <a:r>
              <a:rPr lang="en-US" sz="1600" dirty="0" smtClean="0"/>
              <a:t>OLT:  Office Line Terminal</a:t>
            </a:r>
          </a:p>
          <a:p>
            <a:r>
              <a:rPr lang="en-US" sz="1600" dirty="0" smtClean="0"/>
              <a:t>ONU/ONT:  Optical Network Termination (Unit)</a:t>
            </a:r>
          </a:p>
          <a:p>
            <a:r>
              <a:rPr lang="en-US" sz="1600" dirty="0" smtClean="0"/>
              <a:t>In Ethernet Aggregation Network, flows managed using S-tags and C-tags (as in </a:t>
            </a:r>
            <a:r>
              <a:rPr lang="en-US" sz="1600" dirty="0" err="1" smtClean="0"/>
              <a:t>xDSL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Between OLT and ONU/ONT flows managed using T-CONTs and GEM ports</a:t>
            </a:r>
          </a:p>
        </p:txBody>
      </p:sp>
    </p:spTree>
    <p:extLst>
      <p:ext uri="{BB962C8B-B14F-4D97-AF65-F5344CB8AC3E}">
        <p14:creationId xmlns:p14="http://schemas.microsoft.com/office/powerpoint/2010/main" val="445034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T-CONTs and GEM 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T-CONT:</a:t>
            </a:r>
            <a:r>
              <a:rPr lang="en-US" dirty="0"/>
              <a:t> A traffic bearing object within an ONU/ONT that represents a group of logical connections, and is treated as a single entity for the purpose of upstream bandwidth assignment on the PON. In the upstream direction, it is used to bear the service traffic. Each T-CONT corresponds to a service traffic of one bandwidth type. Each bandwidth type has its own </a:t>
            </a:r>
            <a:r>
              <a:rPr lang="en-US" dirty="0" err="1"/>
              <a:t>QoS</a:t>
            </a:r>
            <a:r>
              <a:rPr lang="en-US" dirty="0"/>
              <a:t> feature.</a:t>
            </a:r>
          </a:p>
          <a:p>
            <a:endParaRPr lang="en-US" dirty="0"/>
          </a:p>
          <a:p>
            <a:r>
              <a:rPr lang="en-US" b="1" dirty="0"/>
              <a:t>ALLOC_ID:</a:t>
            </a:r>
            <a:r>
              <a:rPr lang="en-US" dirty="0"/>
              <a:t> Each T-CONT is identified by the ALLOC_ID uniquely. The ALLOC_ID ranges from 0 to 4095. It is allocated by OLT i.e. a T-CONT can only be used by one ONU/ONT per PON interface on the OLT.</a:t>
            </a:r>
          </a:p>
          <a:p>
            <a:endParaRPr lang="en-US" dirty="0"/>
          </a:p>
          <a:p>
            <a:r>
              <a:rPr lang="en-US" b="1" dirty="0"/>
              <a:t>GEM Port:</a:t>
            </a:r>
            <a:r>
              <a:rPr lang="en-US" dirty="0"/>
              <a:t> A GPON Encapsulation Method (GEM) port is a virtual port for performing GEM encapsulation for transmitting frames between the OLT and the ONU/ONT. </a:t>
            </a:r>
            <a:r>
              <a:rPr lang="en-US" b="1" dirty="0"/>
              <a:t>Each different traffic-class (TC) per UNI is assigned a different GEM Port</a:t>
            </a:r>
            <a:r>
              <a:rPr lang="en-US" dirty="0"/>
              <a:t>. Each T-CONT consists of one or more GEM Ports. Each GEM port bears one kind of service traffic i.e. a T-CONT type.</a:t>
            </a:r>
          </a:p>
          <a:p>
            <a:endParaRPr lang="en-US" dirty="0"/>
          </a:p>
          <a:p>
            <a:r>
              <a:rPr lang="en-US" b="1" dirty="0"/>
              <a:t>GEM Port ID:</a:t>
            </a:r>
            <a:r>
              <a:rPr lang="en-US" dirty="0"/>
              <a:t> Each GEM Port is identified by a port ID uniquely. The Port ID ranges from 0 to 4095. It is allocated by the OLT </a:t>
            </a:r>
            <a:r>
              <a:rPr lang="en-US" dirty="0" err="1"/>
              <a:t>i.e</a:t>
            </a:r>
            <a:r>
              <a:rPr lang="en-US" dirty="0"/>
              <a:t> a GEM port can only be used by a single ONU/ONT per PON interface on the OLT.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0700" y="6045200"/>
            <a:ext cx="5840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sites.google.com</a:t>
            </a:r>
            <a:r>
              <a:rPr lang="en-US" sz="1200" dirty="0"/>
              <a:t>/site/</a:t>
            </a:r>
            <a:r>
              <a:rPr lang="en-US" sz="1200" dirty="0" err="1"/>
              <a:t>amitsciscozone</a:t>
            </a:r>
            <a:r>
              <a:rPr lang="en-US" sz="1200" dirty="0"/>
              <a:t>/home/</a:t>
            </a:r>
            <a:r>
              <a:rPr lang="en-US" sz="1200" dirty="0" err="1"/>
              <a:t>gpon</a:t>
            </a:r>
            <a:r>
              <a:rPr lang="en-US" sz="1200" dirty="0"/>
              <a:t>/</a:t>
            </a:r>
            <a:r>
              <a:rPr lang="en-US" sz="1200" dirty="0" err="1"/>
              <a:t>gpon</a:t>
            </a:r>
            <a:r>
              <a:rPr lang="en-US" sz="1200" dirty="0"/>
              <a:t>-</a:t>
            </a:r>
            <a:r>
              <a:rPr lang="en-US" sz="1200" dirty="0" err="1"/>
              <a:t>vlans</a:t>
            </a:r>
            <a:r>
              <a:rPr lang="en-US" sz="1200" dirty="0"/>
              <a:t>-and-gem-ports</a:t>
            </a:r>
          </a:p>
        </p:txBody>
      </p:sp>
    </p:spTree>
    <p:extLst>
      <p:ext uri="{BB962C8B-B14F-4D97-AF65-F5344CB8AC3E}">
        <p14:creationId xmlns:p14="http://schemas.microsoft.com/office/powerpoint/2010/main" val="250327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between T-CONT and GEM 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0700" y="5994400"/>
            <a:ext cx="3304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dirty="0"/>
              <a:t>http://dx.doi.org/10.1109/MCOM.2007.344582</a:t>
            </a:r>
            <a:endParaRPr lang="en-US" sz="1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7511" r="-7511"/>
          <a:stretch>
            <a:fillRect/>
          </a:stretch>
        </p:blipFill>
        <p:spPr>
          <a:xfrm>
            <a:off x="431800" y="1922463"/>
            <a:ext cx="8229600" cy="3971925"/>
          </a:xfrm>
        </p:spPr>
      </p:pic>
    </p:spTree>
    <p:extLst>
      <p:ext uri="{BB962C8B-B14F-4D97-AF65-F5344CB8AC3E}">
        <p14:creationId xmlns:p14="http://schemas.microsoft.com/office/powerpoint/2010/main" val="4092137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NG-PON2 (G.989)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wavelengths on a feeder fiber each representing an XGPON OLT; </a:t>
            </a:r>
            <a:r>
              <a:rPr lang="en-US" i="1" dirty="0" smtClean="0"/>
              <a:t>or</a:t>
            </a:r>
          </a:p>
          <a:p>
            <a:r>
              <a:rPr lang="en-US" dirty="0" smtClean="0"/>
              <a:t>Wavelength specific splitter provides dedicated wavelength to each endpoint for Point-to-Point operation (no TDMA).</a:t>
            </a:r>
          </a:p>
          <a:p>
            <a:r>
              <a:rPr lang="en-US" dirty="0" smtClean="0"/>
              <a:t>Up to 1:256 split ratio</a:t>
            </a:r>
          </a:p>
          <a:p>
            <a:r>
              <a:rPr lang="en-US" dirty="0" smtClean="0"/>
              <a:t>Tunable lasers/receivers so ONTs can support any wavelength</a:t>
            </a:r>
          </a:p>
          <a:p>
            <a:r>
              <a:rPr lang="en-US" dirty="0" smtClean="0"/>
              <a:t>Standards scheduled for completion in 2014</a:t>
            </a:r>
          </a:p>
          <a:p>
            <a:r>
              <a:rPr lang="en-US" dirty="0" smtClean="0"/>
              <a:t>Commercial products emerging at end of 2014.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201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NG-PON2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2806" b="-2806"/>
          <a:stretch>
            <a:fillRect/>
          </a:stretch>
        </p:blipFill>
        <p:spPr>
          <a:xfrm>
            <a:off x="365760" y="1858963"/>
            <a:ext cx="8229600" cy="39719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8320" y="5923280"/>
            <a:ext cx="5651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http://</a:t>
            </a:r>
            <a:r>
              <a:rPr lang="en-US" sz="1200" dirty="0" err="1"/>
              <a:t>ieeexplore.ieee.org</a:t>
            </a:r>
            <a:r>
              <a:rPr lang="en-US" sz="1200" dirty="0"/>
              <a:t>/</a:t>
            </a:r>
            <a:r>
              <a:rPr lang="en-US" sz="1200" dirty="0" err="1"/>
              <a:t>xpl</a:t>
            </a:r>
            <a:r>
              <a:rPr lang="en-US" sz="1200" dirty="0"/>
              <a:t>/</a:t>
            </a:r>
            <a:r>
              <a:rPr lang="en-US" sz="1200" dirty="0" err="1"/>
              <a:t>articleDetails.jsp?tp</a:t>
            </a:r>
            <a:r>
              <a:rPr lang="en-US" sz="1200" dirty="0"/>
              <a:t>=&amp;</a:t>
            </a:r>
            <a:r>
              <a:rPr lang="en-US" sz="1200" dirty="0" err="1"/>
              <a:t>arnumber</a:t>
            </a:r>
            <a:r>
              <a:rPr lang="en-US" sz="1200" dirty="0"/>
              <a:t>=6839965 </a:t>
            </a:r>
          </a:p>
        </p:txBody>
      </p:sp>
    </p:spTree>
    <p:extLst>
      <p:ext uri="{BB962C8B-B14F-4D97-AF65-F5344CB8AC3E}">
        <p14:creationId xmlns:p14="http://schemas.microsoft.com/office/powerpoint/2010/main" val="1726877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AutoShape 45"/>
          <p:cNvSpPr>
            <a:spLocks noChangeArrowheads="1"/>
          </p:cNvSpPr>
          <p:nvPr/>
        </p:nvSpPr>
        <p:spPr bwMode="auto">
          <a:xfrm>
            <a:off x="1816100" y="3949700"/>
            <a:ext cx="5661615" cy="1051123"/>
          </a:xfrm>
          <a:prstGeom prst="parallelogram">
            <a:avLst>
              <a:gd name="adj" fmla="val 47453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0" y="6156728"/>
            <a:ext cx="7315200" cy="675150"/>
          </a:xfrm>
          <a:prstGeom prst="rect">
            <a:avLst/>
          </a:prstGeom>
          <a:gradFill>
            <a:gsLst>
              <a:gs pos="0">
                <a:srgbClr val="5887BE"/>
              </a:gs>
              <a:gs pos="100000">
                <a:srgbClr val="E7EFF8"/>
              </a:gs>
              <a:gs pos="50000">
                <a:srgbClr val="789ECB"/>
              </a:gs>
              <a:gs pos="25000">
                <a:srgbClr val="5886BD"/>
              </a:gs>
            </a:gsLst>
            <a:lin ang="156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375" y="1262063"/>
            <a:ext cx="8229600" cy="858837"/>
          </a:xfrm>
        </p:spPr>
        <p:txBody>
          <a:bodyPr/>
          <a:lstStyle/>
          <a:p>
            <a:r>
              <a:rPr lang="en-US" dirty="0"/>
              <a:t>Layered Network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5321300"/>
            <a:ext cx="8483601" cy="1673225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92100" lvl="1" indent="-22860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Service Plane elements (hosts, servers, gateways, etc.,) </a:t>
            </a:r>
            <a:br>
              <a:rPr lang="en-US" sz="1800" dirty="0" smtClean="0"/>
            </a:br>
            <a:r>
              <a:rPr lang="en-US" sz="1800" dirty="0" smtClean="0"/>
              <a:t>attach physically to the transport plane and logically to the service plane</a:t>
            </a:r>
          </a:p>
          <a:p>
            <a:pPr marL="292100" lvl="1" indent="-228600"/>
            <a:r>
              <a:rPr lang="en-US" sz="1800" dirty="0" smtClean="0"/>
              <a:t>Service Plane functions may be near the served user </a:t>
            </a:r>
            <a:br>
              <a:rPr lang="en-US" sz="1800" dirty="0" smtClean="0"/>
            </a:br>
            <a:r>
              <a:rPr lang="en-US" sz="1800" dirty="0" smtClean="0"/>
              <a:t>(e.g., if latency sensitive) or centralized</a:t>
            </a:r>
          </a:p>
        </p:txBody>
      </p:sp>
      <p:sp>
        <p:nvSpPr>
          <p:cNvPr id="10" name="AutoShape 45"/>
          <p:cNvSpPr>
            <a:spLocks noChangeArrowheads="1"/>
          </p:cNvSpPr>
          <p:nvPr/>
        </p:nvSpPr>
        <p:spPr bwMode="auto">
          <a:xfrm>
            <a:off x="1790700" y="2641600"/>
            <a:ext cx="5661615" cy="1092200"/>
          </a:xfrm>
          <a:prstGeom prst="parallelogram">
            <a:avLst>
              <a:gd name="adj" fmla="val 47453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1" name="Freeform 20"/>
          <p:cNvSpPr/>
          <p:nvPr/>
        </p:nvSpPr>
        <p:spPr>
          <a:xfrm flipH="1">
            <a:off x="1631735" y="2753596"/>
            <a:ext cx="84500" cy="1932704"/>
          </a:xfrm>
          <a:custGeom>
            <a:avLst/>
            <a:gdLst>
              <a:gd name="connsiteX0" fmla="*/ 0 w 0"/>
              <a:gd name="connsiteY0" fmla="*/ 834887 h 834887"/>
              <a:gd name="connsiteX1" fmla="*/ 0 w 0"/>
              <a:gd name="connsiteY1" fmla="*/ 0 h 83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834887">
                <a:moveTo>
                  <a:pt x="0" y="834887"/>
                </a:moveTo>
                <a:lnTo>
                  <a:pt x="0" y="0"/>
                </a:lnTo>
              </a:path>
            </a:pathLst>
          </a:custGeom>
          <a:noFill/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37162" y="4670624"/>
            <a:ext cx="582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NNI</a:t>
            </a:r>
            <a:endParaRPr lang="en-US" dirty="0">
              <a:latin typeface="+mj-lt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4001495" y="4327514"/>
            <a:ext cx="367305" cy="45719"/>
          </a:xfrm>
          <a:custGeom>
            <a:avLst/>
            <a:gdLst>
              <a:gd name="connsiteX0" fmla="*/ 0 w 536713"/>
              <a:gd name="connsiteY0" fmla="*/ 0 h 0"/>
              <a:gd name="connsiteX1" fmla="*/ 536713 w 53671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6713">
                <a:moveTo>
                  <a:pt x="0" y="0"/>
                </a:moveTo>
                <a:lnTo>
                  <a:pt x="536713" y="0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21427" y="5004593"/>
            <a:ext cx="104420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Physical</a:t>
            </a:r>
            <a:endParaRPr lang="en-US" dirty="0">
              <a:latin typeface="+mj-lt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3207385" y="5208991"/>
            <a:ext cx="678815" cy="45719"/>
          </a:xfrm>
          <a:custGeom>
            <a:avLst/>
            <a:gdLst>
              <a:gd name="connsiteX0" fmla="*/ 0 w 536713"/>
              <a:gd name="connsiteY0" fmla="*/ 0 h 0"/>
              <a:gd name="connsiteX1" fmla="*/ 536713 w 53671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6713">
                <a:moveTo>
                  <a:pt x="0" y="0"/>
                </a:moveTo>
                <a:lnTo>
                  <a:pt x="536713" y="0"/>
                </a:lnTo>
              </a:path>
            </a:pathLst>
          </a:custGeom>
          <a:noFill/>
          <a:ln w="38100" cmpd="sng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5125084" y="5215066"/>
            <a:ext cx="536713" cy="0"/>
          </a:xfrm>
          <a:custGeom>
            <a:avLst/>
            <a:gdLst>
              <a:gd name="connsiteX0" fmla="*/ 0 w 536713"/>
              <a:gd name="connsiteY0" fmla="*/ 0 h 0"/>
              <a:gd name="connsiteX1" fmla="*/ 536713 w 53671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6713">
                <a:moveTo>
                  <a:pt x="0" y="0"/>
                </a:moveTo>
                <a:lnTo>
                  <a:pt x="536713" y="0"/>
                </a:lnTo>
              </a:path>
            </a:pathLst>
          </a:cu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" name="Text Box 46"/>
          <p:cNvSpPr txBox="1">
            <a:spLocks noChangeArrowheads="1"/>
          </p:cNvSpPr>
          <p:nvPr/>
        </p:nvSpPr>
        <p:spPr bwMode="auto">
          <a:xfrm>
            <a:off x="5634568" y="2567664"/>
            <a:ext cx="190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b="1" dirty="0" smtClean="0">
                <a:latin typeface="+mj-lt"/>
              </a:rPr>
              <a:t>Service Plane</a:t>
            </a:r>
            <a:endParaRPr lang="en-US" altLang="en-US" b="1" dirty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82866" y="2110637"/>
            <a:ext cx="293053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+mj-lt"/>
              </a:rPr>
              <a:t>latency–sensitive functions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16684" y="2110637"/>
            <a:ext cx="32700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+mj-lt"/>
              </a:rPr>
              <a:t>latency–tolerant  functions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1" name="Text Box 46"/>
          <p:cNvSpPr txBox="1">
            <a:spLocks noChangeArrowheads="1"/>
          </p:cNvSpPr>
          <p:nvPr/>
        </p:nvSpPr>
        <p:spPr bwMode="auto">
          <a:xfrm>
            <a:off x="5073030" y="4650465"/>
            <a:ext cx="19292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 dirty="0" smtClean="0">
                <a:latin typeface="+mj-lt"/>
              </a:rPr>
              <a:t>Transport Plane</a:t>
            </a:r>
            <a:endParaRPr lang="en-US" altLang="en-US" b="1" dirty="0">
              <a:latin typeface="+mj-lt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4258733" y="2954867"/>
            <a:ext cx="1133797" cy="255440"/>
          </a:xfrm>
          <a:custGeom>
            <a:avLst/>
            <a:gdLst>
              <a:gd name="connsiteX0" fmla="*/ 0 w 437321"/>
              <a:gd name="connsiteY0" fmla="*/ 0 h 258417"/>
              <a:gd name="connsiteX1" fmla="*/ 437321 w 437321"/>
              <a:gd name="connsiteY1" fmla="*/ 258417 h 25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7321" h="258417">
                <a:moveTo>
                  <a:pt x="0" y="0"/>
                </a:moveTo>
                <a:lnTo>
                  <a:pt x="437321" y="258417"/>
                </a:lnTo>
              </a:path>
            </a:pathLst>
          </a:custGeom>
          <a:noFill/>
          <a:ln w="38100" cmpd="sng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1460500" y="3477486"/>
            <a:ext cx="6298651" cy="45719"/>
          </a:xfrm>
          <a:custGeom>
            <a:avLst/>
            <a:gdLst>
              <a:gd name="connsiteX0" fmla="*/ 0 w 2763079"/>
              <a:gd name="connsiteY0" fmla="*/ 0 h 0"/>
              <a:gd name="connsiteX1" fmla="*/ 2763079 w 276307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3079">
                <a:moveTo>
                  <a:pt x="0" y="0"/>
                </a:moveTo>
                <a:lnTo>
                  <a:pt x="2763079" y="0"/>
                </a:lnTo>
              </a:path>
            </a:pathLst>
          </a:custGeom>
          <a:noFill/>
          <a:ln w="38100" cmpd="sng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09217" y="1897198"/>
            <a:ext cx="1296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Peering Complex</a:t>
            </a:r>
            <a:endParaRPr lang="en-US" b="1" dirty="0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200" y="2085297"/>
            <a:ext cx="1660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Hosts / Users</a:t>
            </a:r>
            <a:endParaRPr lang="en-US" b="1" dirty="0"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0347" y="1830894"/>
            <a:ext cx="2545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Application Complexes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6054770" y="3686313"/>
            <a:ext cx="45719" cy="394620"/>
          </a:xfrm>
          <a:custGeom>
            <a:avLst/>
            <a:gdLst>
              <a:gd name="connsiteX0" fmla="*/ 0 w 0"/>
              <a:gd name="connsiteY0" fmla="*/ 0 h 298174"/>
              <a:gd name="connsiteX1" fmla="*/ 0 w 0"/>
              <a:gd name="connsiteY1" fmla="*/ 298174 h 29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98174">
                <a:moveTo>
                  <a:pt x="0" y="0"/>
                </a:moveTo>
                <a:lnTo>
                  <a:pt x="0" y="298174"/>
                </a:lnTo>
              </a:path>
            </a:pathLst>
          </a:cu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4064000" y="3242733"/>
            <a:ext cx="1431235" cy="841145"/>
          </a:xfrm>
          <a:custGeom>
            <a:avLst/>
            <a:gdLst>
              <a:gd name="connsiteX0" fmla="*/ 0 w 715618"/>
              <a:gd name="connsiteY0" fmla="*/ 0 h 496957"/>
              <a:gd name="connsiteX1" fmla="*/ 715618 w 715618"/>
              <a:gd name="connsiteY1" fmla="*/ 496957 h 49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5618" h="496957">
                <a:moveTo>
                  <a:pt x="0" y="0"/>
                </a:moveTo>
                <a:lnTo>
                  <a:pt x="715618" y="496957"/>
                </a:lnTo>
              </a:path>
            </a:pathLst>
          </a:cu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136035" y="6501368"/>
            <a:ext cx="688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Simplified Representative Diagram – actual designs will vary</a:t>
            </a:r>
            <a:endParaRPr lang="en-US" b="1" i="1" dirty="0">
              <a:solidFill>
                <a:srgbClr val="000000"/>
              </a:solidFill>
            </a:endParaRPr>
          </a:p>
        </p:txBody>
      </p:sp>
      <p:sp>
        <p:nvSpPr>
          <p:cNvPr id="2" name="Cube 1"/>
          <p:cNvSpPr/>
          <p:nvPr/>
        </p:nvSpPr>
        <p:spPr>
          <a:xfrm>
            <a:off x="139700" y="3708400"/>
            <a:ext cx="1308100" cy="1346200"/>
          </a:xfrm>
          <a:prstGeom prst="cube">
            <a:avLst>
              <a:gd name="adj" fmla="val 12069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Transport</a:t>
            </a:r>
          </a:p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Logic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9" name="Cube 68"/>
          <p:cNvSpPr/>
          <p:nvPr/>
        </p:nvSpPr>
        <p:spPr>
          <a:xfrm>
            <a:off x="139700" y="2501900"/>
            <a:ext cx="1308100" cy="1346200"/>
          </a:xfrm>
          <a:prstGeom prst="cube">
            <a:avLst>
              <a:gd name="adj" fmla="val 12069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Service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Logic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Cube 70"/>
          <p:cNvSpPr/>
          <p:nvPr/>
        </p:nvSpPr>
        <p:spPr>
          <a:xfrm>
            <a:off x="7759700" y="3683000"/>
            <a:ext cx="1308100" cy="1346200"/>
          </a:xfrm>
          <a:prstGeom prst="cube">
            <a:avLst>
              <a:gd name="adj" fmla="val 12069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Transport</a:t>
            </a:r>
          </a:p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Logic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2" name="Cube 71"/>
          <p:cNvSpPr/>
          <p:nvPr/>
        </p:nvSpPr>
        <p:spPr>
          <a:xfrm>
            <a:off x="7759700" y="2476500"/>
            <a:ext cx="1308100" cy="1346200"/>
          </a:xfrm>
          <a:prstGeom prst="cube">
            <a:avLst>
              <a:gd name="adj" fmla="val 12069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Service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Logic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Freeform 72"/>
          <p:cNvSpPr/>
          <p:nvPr/>
        </p:nvSpPr>
        <p:spPr>
          <a:xfrm flipH="1">
            <a:off x="7452564" y="2766296"/>
            <a:ext cx="84500" cy="1932704"/>
          </a:xfrm>
          <a:custGeom>
            <a:avLst/>
            <a:gdLst>
              <a:gd name="connsiteX0" fmla="*/ 0 w 0"/>
              <a:gd name="connsiteY0" fmla="*/ 834887 h 834887"/>
              <a:gd name="connsiteX1" fmla="*/ 0 w 0"/>
              <a:gd name="connsiteY1" fmla="*/ 0 h 83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834887">
                <a:moveTo>
                  <a:pt x="0" y="834887"/>
                </a:moveTo>
                <a:lnTo>
                  <a:pt x="0" y="0"/>
                </a:lnTo>
              </a:path>
            </a:pathLst>
          </a:custGeom>
          <a:noFill/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8" name="Cloud 77"/>
          <p:cNvSpPr/>
          <p:nvPr/>
        </p:nvSpPr>
        <p:spPr bwMode="auto">
          <a:xfrm>
            <a:off x="5223933" y="3014134"/>
            <a:ext cx="1701799" cy="711200"/>
          </a:xfrm>
          <a:prstGeom prst="cloud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79" name="Can 78"/>
          <p:cNvSpPr/>
          <p:nvPr/>
        </p:nvSpPr>
        <p:spPr>
          <a:xfrm>
            <a:off x="5444064" y="3158065"/>
            <a:ext cx="279400" cy="224367"/>
          </a:xfrm>
          <a:prstGeom prst="can">
            <a:avLst/>
          </a:prstGeom>
          <a:solidFill>
            <a:srgbClr val="007A37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Can 79"/>
          <p:cNvSpPr/>
          <p:nvPr/>
        </p:nvSpPr>
        <p:spPr>
          <a:xfrm>
            <a:off x="5956298" y="3458634"/>
            <a:ext cx="279400" cy="224367"/>
          </a:xfrm>
          <a:prstGeom prst="can">
            <a:avLst/>
          </a:prstGeom>
          <a:solidFill>
            <a:srgbClr val="007A37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an 80"/>
          <p:cNvSpPr/>
          <p:nvPr/>
        </p:nvSpPr>
        <p:spPr>
          <a:xfrm>
            <a:off x="6430432" y="3111500"/>
            <a:ext cx="279400" cy="224367"/>
          </a:xfrm>
          <a:prstGeom prst="can">
            <a:avLst/>
          </a:prstGeom>
          <a:solidFill>
            <a:srgbClr val="007A37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/>
          <p:cNvCxnSpPr/>
          <p:nvPr/>
        </p:nvCxnSpPr>
        <p:spPr>
          <a:xfrm>
            <a:off x="1468898" y="4377275"/>
            <a:ext cx="6303502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loud 10"/>
          <p:cNvSpPr/>
          <p:nvPr/>
        </p:nvSpPr>
        <p:spPr bwMode="auto">
          <a:xfrm>
            <a:off x="2159000" y="3987795"/>
            <a:ext cx="1389196" cy="725156"/>
          </a:xfrm>
          <a:prstGeom prst="cloud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53733" y="4165707"/>
            <a:ext cx="90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access</a:t>
            </a:r>
            <a:endParaRPr lang="en-US" dirty="0">
              <a:latin typeface="+mj-lt"/>
            </a:endParaRPr>
          </a:p>
        </p:txBody>
      </p:sp>
      <p:sp>
        <p:nvSpPr>
          <p:cNvPr id="82" name="Cloud 81"/>
          <p:cNvSpPr/>
          <p:nvPr/>
        </p:nvSpPr>
        <p:spPr bwMode="auto">
          <a:xfrm>
            <a:off x="3750733" y="3987795"/>
            <a:ext cx="1389196" cy="725156"/>
          </a:xfrm>
          <a:prstGeom prst="cloud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83" name="Cloud 82"/>
          <p:cNvSpPr/>
          <p:nvPr/>
        </p:nvSpPr>
        <p:spPr bwMode="auto">
          <a:xfrm>
            <a:off x="5342466" y="3987795"/>
            <a:ext cx="1389196" cy="725156"/>
          </a:xfrm>
          <a:prstGeom prst="cloud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08284" y="4165707"/>
            <a:ext cx="100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regional</a:t>
            </a:r>
            <a:endParaRPr lang="en-US" dirty="0"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88268" y="4165707"/>
            <a:ext cx="63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core</a:t>
            </a:r>
            <a:endParaRPr lang="en-US" dirty="0">
              <a:latin typeface="+mj-lt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1452027" y="2952526"/>
            <a:ext cx="6298651" cy="45719"/>
          </a:xfrm>
          <a:custGeom>
            <a:avLst/>
            <a:gdLst>
              <a:gd name="connsiteX0" fmla="*/ 0 w 2763079"/>
              <a:gd name="connsiteY0" fmla="*/ 0 h 0"/>
              <a:gd name="connsiteX1" fmla="*/ 2763079 w 276307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3079">
                <a:moveTo>
                  <a:pt x="0" y="0"/>
                </a:moveTo>
                <a:lnTo>
                  <a:pt x="2763079" y="0"/>
                </a:lnTo>
              </a:path>
            </a:pathLst>
          </a:custGeom>
          <a:noFill/>
          <a:ln w="38100" cmpd="sng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2" name="Cloud 11"/>
          <p:cNvSpPr/>
          <p:nvPr/>
        </p:nvSpPr>
        <p:spPr bwMode="auto">
          <a:xfrm>
            <a:off x="2508526" y="2671232"/>
            <a:ext cx="1843341" cy="706967"/>
          </a:xfrm>
          <a:prstGeom prst="cloud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6" name="Can 5"/>
          <p:cNvSpPr/>
          <p:nvPr/>
        </p:nvSpPr>
        <p:spPr>
          <a:xfrm>
            <a:off x="2743198" y="2789760"/>
            <a:ext cx="279400" cy="224367"/>
          </a:xfrm>
          <a:prstGeom prst="can">
            <a:avLst/>
          </a:prstGeom>
          <a:solidFill>
            <a:srgbClr val="3366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Can 75"/>
          <p:cNvSpPr/>
          <p:nvPr/>
        </p:nvSpPr>
        <p:spPr>
          <a:xfrm>
            <a:off x="3323166" y="3115729"/>
            <a:ext cx="279400" cy="224367"/>
          </a:xfrm>
          <a:prstGeom prst="can">
            <a:avLst/>
          </a:prstGeom>
          <a:solidFill>
            <a:srgbClr val="3366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an 76"/>
          <p:cNvSpPr/>
          <p:nvPr/>
        </p:nvSpPr>
        <p:spPr>
          <a:xfrm>
            <a:off x="3898899" y="2785529"/>
            <a:ext cx="279400" cy="224367"/>
          </a:xfrm>
          <a:prstGeom prst="can">
            <a:avLst/>
          </a:prstGeom>
          <a:solidFill>
            <a:srgbClr val="3366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779561" y="2985065"/>
            <a:ext cx="63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core</a:t>
            </a:r>
            <a:endParaRPr lang="en-US" dirty="0">
              <a:latin typeface="+mj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120857" y="2732862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edge</a:t>
            </a:r>
            <a:endParaRPr lang="en-US" dirty="0">
              <a:latin typeface="+mj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390929" y="4645224"/>
            <a:ext cx="582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UNI</a:t>
            </a:r>
            <a:endParaRPr lang="en-US" dirty="0">
              <a:latin typeface="+mj-lt"/>
            </a:endParaRPr>
          </a:p>
        </p:txBody>
      </p:sp>
      <p:sp>
        <p:nvSpPr>
          <p:cNvPr id="92" name="Right Brace 91"/>
          <p:cNvSpPr/>
          <p:nvPr/>
        </p:nvSpPr>
        <p:spPr>
          <a:xfrm rot="16200000">
            <a:off x="6020858" y="1726140"/>
            <a:ext cx="209551" cy="1659467"/>
          </a:xfrm>
          <a:prstGeom prst="rightBrace">
            <a:avLst>
              <a:gd name="adj1" fmla="val 5000"/>
              <a:gd name="adj2" fmla="val 49737"/>
            </a:avLst>
          </a:prstGeom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3" name="Right Brace 92"/>
          <p:cNvSpPr/>
          <p:nvPr/>
        </p:nvSpPr>
        <p:spPr>
          <a:xfrm rot="16200000">
            <a:off x="3366558" y="1719790"/>
            <a:ext cx="209551" cy="1659467"/>
          </a:xfrm>
          <a:prstGeom prst="rightBrace">
            <a:avLst>
              <a:gd name="adj1" fmla="val 5000"/>
              <a:gd name="adj2" fmla="val 49737"/>
            </a:avLst>
          </a:prstGeom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279927" y="5004593"/>
            <a:ext cx="91616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Logical</a:t>
            </a:r>
          </a:p>
        </p:txBody>
      </p:sp>
    </p:spTree>
    <p:extLst>
      <p:ext uri="{BB962C8B-B14F-4D97-AF65-F5344CB8AC3E}">
        <p14:creationId xmlns:p14="http://schemas.microsoft.com/office/powerpoint/2010/main" val="9975451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84275"/>
            <a:ext cx="9437688" cy="5099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661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6700"/>
            <a:ext cx="8382000" cy="9906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Typical Cable MSO HFC Architecture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6612" name="Text Box 7"/>
          <p:cNvSpPr txBox="1">
            <a:spLocks noChangeArrowheads="1"/>
          </p:cNvSpPr>
          <p:nvPr/>
        </p:nvSpPr>
        <p:spPr bwMode="auto">
          <a:xfrm>
            <a:off x="746125" y="6361113"/>
            <a:ext cx="45989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 Narrow" charset="0"/>
                <a:ea typeface="Arial" charset="0"/>
                <a:cs typeface="Arial" charset="0"/>
              </a:rPr>
              <a:t>Source:  http://www.cedmagazine.com/contents/pdf/1105-fiber-topo.pdf</a:t>
            </a:r>
          </a:p>
        </p:txBody>
      </p:sp>
      <p:sp>
        <p:nvSpPr>
          <p:cNvPr id="196613" name="Text Box 9"/>
          <p:cNvSpPr txBox="1">
            <a:spLocks noChangeArrowheads="1"/>
          </p:cNvSpPr>
          <p:nvPr/>
        </p:nvSpPr>
        <p:spPr bwMode="auto">
          <a:xfrm>
            <a:off x="933450" y="2859088"/>
            <a:ext cx="804863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  <a:ea typeface="Arial" charset="0"/>
                <a:cs typeface="Arial" charset="0"/>
              </a:rPr>
              <a:t>Master</a:t>
            </a:r>
          </a:p>
          <a:p>
            <a:pPr algn="ctr" eaLnBrk="0" hangingPunct="0"/>
            <a:r>
              <a:rPr lang="en-US" sz="1600">
                <a:solidFill>
                  <a:srgbClr val="000000"/>
                </a:solidFill>
                <a:ea typeface="Arial" charset="0"/>
                <a:cs typeface="Arial" charset="0"/>
              </a:rPr>
              <a:t>Hub</a:t>
            </a:r>
          </a:p>
        </p:txBody>
      </p:sp>
      <p:sp>
        <p:nvSpPr>
          <p:cNvPr id="196614" name="Line 10"/>
          <p:cNvSpPr>
            <a:spLocks noChangeShapeType="1"/>
          </p:cNvSpPr>
          <p:nvPr/>
        </p:nvSpPr>
        <p:spPr bwMode="auto">
          <a:xfrm>
            <a:off x="1320800" y="3975100"/>
            <a:ext cx="0" cy="342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Arial Narrow" charset="0"/>
              <a:ea typeface="Arial" charset="0"/>
              <a:cs typeface="Arial" charset="0"/>
            </a:endParaRPr>
          </a:p>
        </p:txBody>
      </p:sp>
      <p:sp>
        <p:nvSpPr>
          <p:cNvPr id="196615" name="Line 11"/>
          <p:cNvSpPr>
            <a:spLocks noChangeShapeType="1"/>
          </p:cNvSpPr>
          <p:nvPr/>
        </p:nvSpPr>
        <p:spPr bwMode="auto">
          <a:xfrm flipH="1">
            <a:off x="787400" y="4318000"/>
            <a:ext cx="5207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Arial Narrow" charset="0"/>
              <a:ea typeface="Arial" charset="0"/>
              <a:cs typeface="Arial" charset="0"/>
            </a:endParaRPr>
          </a:p>
        </p:txBody>
      </p:sp>
      <p:sp>
        <p:nvSpPr>
          <p:cNvPr id="196616" name="Text Box 12"/>
          <p:cNvSpPr txBox="1">
            <a:spLocks noChangeArrowheads="1"/>
          </p:cNvSpPr>
          <p:nvPr/>
        </p:nvSpPr>
        <p:spPr bwMode="auto">
          <a:xfrm>
            <a:off x="0" y="4065588"/>
            <a:ext cx="1044575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ea typeface="Arial" charset="0"/>
                <a:cs typeface="Arial" charset="0"/>
              </a:rPr>
              <a:t>Local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ea typeface="Arial" charset="0"/>
                <a:cs typeface="Arial" charset="0"/>
              </a:rPr>
              <a:t>Origination</a:t>
            </a:r>
          </a:p>
        </p:txBody>
      </p:sp>
    </p:spTree>
    <p:extLst>
      <p:ext uri="{BB962C8B-B14F-4D97-AF65-F5344CB8AC3E}">
        <p14:creationId xmlns:p14="http://schemas.microsoft.com/office/powerpoint/2010/main" val="1178930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DOCSIS </a:t>
            </a:r>
            <a:r>
              <a:rPr lang="en-US" dirty="0" err="1" smtClean="0"/>
              <a:t>vs</a:t>
            </a:r>
            <a:r>
              <a:rPr lang="en-US" dirty="0" smtClean="0"/>
              <a:t> Generic Logical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62" name="Content Placeholder 5"/>
          <p:cNvPicPr>
            <a:picLocks noChangeAspect="1"/>
          </p:cNvPicPr>
          <p:nvPr/>
        </p:nvPicPr>
        <p:blipFill>
          <a:blip r:embed="rId2"/>
          <a:srcRect t="-37716" b="-37716"/>
          <a:stretch>
            <a:fillRect/>
          </a:stretch>
        </p:blipFill>
        <p:spPr bwMode="auto">
          <a:xfrm>
            <a:off x="497840" y="1117600"/>
            <a:ext cx="82296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62"/>
          <p:cNvSpPr/>
          <p:nvPr/>
        </p:nvSpPr>
        <p:spPr>
          <a:xfrm>
            <a:off x="3068320" y="2153920"/>
            <a:ext cx="3474720" cy="528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CMTS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794000" y="2326640"/>
            <a:ext cx="3952240" cy="172720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14240"/>
            <a:ext cx="8229600" cy="1573848"/>
          </a:xfrm>
        </p:spPr>
        <p:txBody>
          <a:bodyPr/>
          <a:lstStyle/>
          <a:p>
            <a:r>
              <a:rPr lang="en-US" dirty="0" smtClean="0"/>
              <a:t>In today’s DOCSIS the Access Node (Cable Modem Termination System –CMTS) is also the Broadband Network Gateway (router)</a:t>
            </a:r>
          </a:p>
          <a:p>
            <a:pPr lvl="1"/>
            <a:r>
              <a:rPr lang="en-US" dirty="0" smtClean="0"/>
              <a:t>No Ethernet aggregation network</a:t>
            </a:r>
          </a:p>
          <a:p>
            <a:r>
              <a:rPr lang="en-US" dirty="0" smtClean="0"/>
              <a:t>Future cable architectures may separate router and access node functionality (</a:t>
            </a:r>
            <a:r>
              <a:rPr lang="en-US" dirty="0"/>
              <a:t>d</a:t>
            </a:r>
            <a:r>
              <a:rPr lang="en-US" dirty="0" smtClean="0"/>
              <a:t>istributed Converged Cable Access Platform—CCAP)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752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Flows in DOCSIS 3.0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2963"/>
            <a:ext cx="8229600" cy="39719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</a:t>
            </a:r>
            <a:r>
              <a:rPr lang="en-US" dirty="0"/>
              <a:t>The MAC Domain classifies downstream packets into downstream "</a:t>
            </a:r>
            <a:r>
              <a:rPr lang="en-US" b="1" dirty="0"/>
              <a:t>service flows</a:t>
            </a:r>
            <a:r>
              <a:rPr lang="en-US" dirty="0"/>
              <a:t>" based on layer 2, 3, and </a:t>
            </a:r>
            <a:r>
              <a:rPr lang="en-US" dirty="0" smtClean="0"/>
              <a:t>4 information </a:t>
            </a:r>
            <a:r>
              <a:rPr lang="en-US" dirty="0"/>
              <a:t>in the packets. The MAC Domain schedules the packets for each downstream service flow to </a:t>
            </a:r>
            <a:r>
              <a:rPr lang="en-US" dirty="0" smtClean="0"/>
              <a:t>be transmitted </a:t>
            </a:r>
            <a:r>
              <a:rPr lang="en-US" dirty="0"/>
              <a:t>on its set of downstream channels</a:t>
            </a:r>
            <a:r>
              <a:rPr lang="en-US" dirty="0" smtClean="0"/>
              <a:t>.” [emphasis added]</a:t>
            </a:r>
          </a:p>
          <a:p>
            <a:r>
              <a:rPr lang="en-US" dirty="0" smtClean="0"/>
              <a:t>“</a:t>
            </a:r>
            <a:r>
              <a:rPr lang="en-US" dirty="0"/>
              <a:t>The principal mechanism for providing </a:t>
            </a:r>
            <a:r>
              <a:rPr lang="en-US" dirty="0" err="1"/>
              <a:t>QoS</a:t>
            </a:r>
            <a:r>
              <a:rPr lang="en-US" dirty="0"/>
              <a:t> is to classify packets traversing the DOCSIS RF interface into </a:t>
            </a:r>
            <a:r>
              <a:rPr lang="en-US" dirty="0" smtClean="0"/>
              <a:t>a Service </a:t>
            </a:r>
            <a:r>
              <a:rPr lang="en-US" dirty="0"/>
              <a:t>Flow and then to schedule those Service Flows according to a set of </a:t>
            </a:r>
            <a:r>
              <a:rPr lang="en-US" dirty="0" err="1"/>
              <a:t>QoS</a:t>
            </a:r>
            <a:r>
              <a:rPr lang="en-US" dirty="0"/>
              <a:t> parameters</a:t>
            </a:r>
            <a:r>
              <a:rPr lang="en-US" dirty="0" smtClean="0"/>
              <a:t>.”</a:t>
            </a:r>
          </a:p>
          <a:p>
            <a:r>
              <a:rPr lang="en-US" dirty="0" err="1" smtClean="0"/>
              <a:t>QoS</a:t>
            </a:r>
            <a:r>
              <a:rPr lang="en-US" dirty="0" smtClean="0"/>
              <a:t> parameters include:</a:t>
            </a:r>
          </a:p>
          <a:p>
            <a:pPr lvl="1"/>
            <a:r>
              <a:rPr lang="en-US" dirty="0"/>
              <a:t>Traffic Priority</a:t>
            </a:r>
          </a:p>
          <a:p>
            <a:pPr lvl="1"/>
            <a:r>
              <a:rPr lang="en-US" dirty="0" smtClean="0"/>
              <a:t>Token </a:t>
            </a:r>
            <a:r>
              <a:rPr lang="en-US" dirty="0"/>
              <a:t>Bucket Rate Shaping/Limiting</a:t>
            </a:r>
          </a:p>
          <a:p>
            <a:pPr lvl="1"/>
            <a:r>
              <a:rPr lang="en-US" dirty="0" smtClean="0"/>
              <a:t>Reserved </a:t>
            </a:r>
            <a:r>
              <a:rPr lang="en-US" dirty="0"/>
              <a:t>(Guaranteed) Data Rate</a:t>
            </a:r>
          </a:p>
          <a:p>
            <a:pPr lvl="1"/>
            <a:r>
              <a:rPr lang="en-US" dirty="0" smtClean="0"/>
              <a:t>Latency </a:t>
            </a:r>
            <a:r>
              <a:rPr lang="en-US" dirty="0"/>
              <a:t>and Jitter Guarantees</a:t>
            </a:r>
          </a:p>
          <a:p>
            <a:pPr lvl="1"/>
            <a:r>
              <a:rPr lang="en-US" dirty="0" smtClean="0"/>
              <a:t>Both </a:t>
            </a:r>
            <a:r>
              <a:rPr lang="en-US" dirty="0"/>
              <a:t>Static and Dynamic </a:t>
            </a:r>
            <a:r>
              <a:rPr lang="en-US" dirty="0" err="1"/>
              <a:t>QoS</a:t>
            </a:r>
            <a:r>
              <a:rPr lang="en-US" dirty="0"/>
              <a:t> Establishment</a:t>
            </a:r>
          </a:p>
          <a:p>
            <a:pPr lvl="1"/>
            <a:r>
              <a:rPr lang="en-US" dirty="0" smtClean="0"/>
              <a:t>Two</a:t>
            </a:r>
            <a:r>
              <a:rPr lang="en-US" dirty="0"/>
              <a:t>-Phase Activation Model for Dynamic </a:t>
            </a:r>
            <a:r>
              <a:rPr lang="en-US" dirty="0" err="1"/>
              <a:t>QoS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6700" y="5994400"/>
            <a:ext cx="64427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www.cablelabs.com</a:t>
            </a:r>
            <a:r>
              <a:rPr lang="en-US" sz="1200" dirty="0"/>
              <a:t>/</a:t>
            </a:r>
            <a:r>
              <a:rPr lang="en-US" sz="1200" dirty="0" err="1"/>
              <a:t>wp</a:t>
            </a:r>
            <a:r>
              <a:rPr lang="en-US" sz="1200" dirty="0"/>
              <a:t>-content/uploads/</a:t>
            </a:r>
            <a:r>
              <a:rPr lang="en-US" sz="1200" dirty="0" err="1"/>
              <a:t>specdocs</a:t>
            </a:r>
            <a:r>
              <a:rPr lang="en-US" sz="1200" dirty="0"/>
              <a:t>/CM-SP-MULPIv3.0-I24-140403.pdf</a:t>
            </a:r>
          </a:p>
        </p:txBody>
      </p:sp>
    </p:spTree>
    <p:extLst>
      <p:ext uri="{BB962C8B-B14F-4D97-AF65-F5344CB8AC3E}">
        <p14:creationId xmlns:p14="http://schemas.microsoft.com/office/powerpoint/2010/main" val="1393254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Flow classification in DOCSIS 3.0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9054" r="-9054"/>
          <a:stretch>
            <a:fillRect/>
          </a:stretch>
        </p:blipFill>
        <p:spPr>
          <a:xfrm>
            <a:off x="393700" y="1973263"/>
            <a:ext cx="8229600" cy="39719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" y="5994400"/>
            <a:ext cx="64427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www.cablelabs.com</a:t>
            </a:r>
            <a:r>
              <a:rPr lang="en-US" sz="1200" dirty="0"/>
              <a:t>/</a:t>
            </a:r>
            <a:r>
              <a:rPr lang="en-US" sz="1200" dirty="0" err="1"/>
              <a:t>wp</a:t>
            </a:r>
            <a:r>
              <a:rPr lang="en-US" sz="1200" dirty="0"/>
              <a:t>-content/uploads/</a:t>
            </a:r>
            <a:r>
              <a:rPr lang="en-US" sz="1200" dirty="0" err="1"/>
              <a:t>specdocs</a:t>
            </a:r>
            <a:r>
              <a:rPr lang="en-US" sz="1200" dirty="0"/>
              <a:t>/CM-SP-MULPIv3.0-I24-140403.pdf</a:t>
            </a:r>
          </a:p>
        </p:txBody>
      </p:sp>
    </p:spTree>
    <p:extLst>
      <p:ext uri="{BB962C8B-B14F-4D97-AF65-F5344CB8AC3E}">
        <p14:creationId xmlns:p14="http://schemas.microsoft.com/office/powerpoint/2010/main" val="1103380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LTE is the emerging dominant standard for mobile</a:t>
            </a:r>
          </a:p>
          <a:p>
            <a:r>
              <a:rPr lang="en-US" dirty="0" smtClean="0"/>
              <a:t>Designed to support voice as VoIP (e.g. packet </a:t>
            </a:r>
            <a:r>
              <a:rPr lang="en-US" dirty="0" err="1" smtClean="0"/>
              <a:t>VoLTE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Service flows in LTE are referred to as “Bearers”</a:t>
            </a:r>
          </a:p>
          <a:p>
            <a:pPr lvl="1"/>
            <a:r>
              <a:rPr lang="en-US" dirty="0" smtClean="0"/>
              <a:t>A handset may have multiple bearers for </a:t>
            </a:r>
            <a:r>
              <a:rPr lang="en-US" i="1" dirty="0" smtClean="0"/>
              <a:t>e.g.</a:t>
            </a:r>
            <a:r>
              <a:rPr lang="en-US" dirty="0" smtClean="0"/>
              <a:t> signaling, </a:t>
            </a:r>
            <a:r>
              <a:rPr lang="en-US" dirty="0" err="1" smtClean="0"/>
              <a:t>VoLTE</a:t>
            </a:r>
            <a:r>
              <a:rPr lang="en-US" dirty="0" smtClean="0"/>
              <a:t>, Internet access</a:t>
            </a:r>
          </a:p>
          <a:p>
            <a:r>
              <a:rPr lang="en-US" dirty="0" smtClean="0"/>
              <a:t>Handset may support multiple “contexts”—each with its own endpoint IP address and supporting  traffic via unique bearers to different core IP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04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LTE Physical Architecture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2983346" cy="7739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Physical network</a:t>
            </a:r>
          </a:p>
          <a:p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3636819" y="1535113"/>
            <a:ext cx="5049982" cy="6397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80290" y="2394238"/>
            <a:ext cx="2983346" cy="386339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Radio link</a:t>
            </a:r>
          </a:p>
          <a:p>
            <a:r>
              <a:rPr lang="en-US" dirty="0" smtClean="0"/>
              <a:t>Backhaul</a:t>
            </a:r>
          </a:p>
          <a:p>
            <a:pPr lvl="1"/>
            <a:r>
              <a:rPr lang="en-US" dirty="0" smtClean="0"/>
              <a:t>Fiber</a:t>
            </a:r>
          </a:p>
          <a:p>
            <a:pPr lvl="1"/>
            <a:r>
              <a:rPr lang="en-US" dirty="0" smtClean="0"/>
              <a:t>P2P or P2MP wireless</a:t>
            </a:r>
          </a:p>
          <a:p>
            <a:r>
              <a:rPr lang="en-US" dirty="0" smtClean="0"/>
              <a:t>Increasing use of small cells</a:t>
            </a:r>
            <a:r>
              <a:rPr lang="en-US" dirty="0" smtClean="0">
                <a:sym typeface="Wingdings"/>
              </a:rPr>
              <a:t> need for fiber deeper into neighborhoods</a:t>
            </a:r>
          </a:p>
          <a:p>
            <a:r>
              <a:rPr lang="en-US" dirty="0" err="1" smtClean="0">
                <a:sym typeface="Wingdings"/>
              </a:rPr>
              <a:t>Femtocells</a:t>
            </a:r>
            <a:r>
              <a:rPr lang="en-US" dirty="0" smtClean="0">
                <a:sym typeface="Wingdings"/>
              </a:rPr>
              <a:t> that use wired broadband to the home for backhaul</a:t>
            </a:r>
            <a:endParaRPr lang="en-US" dirty="0"/>
          </a:p>
        </p:txBody>
      </p:sp>
      <p:pic>
        <p:nvPicPr>
          <p:cNvPr id="11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-30528" b="-30528"/>
          <a:stretch>
            <a:fillRect/>
          </a:stretch>
        </p:blipFill>
        <p:spPr>
          <a:xfrm>
            <a:off x="3636819" y="2174875"/>
            <a:ext cx="5049982" cy="3951288"/>
          </a:xfrm>
        </p:spPr>
      </p:pic>
      <p:sp>
        <p:nvSpPr>
          <p:cNvPr id="12" name="TextBox 11"/>
          <p:cNvSpPr txBox="1"/>
          <p:nvPr/>
        </p:nvSpPr>
        <p:spPr>
          <a:xfrm>
            <a:off x="4387273" y="5599545"/>
            <a:ext cx="3467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 http://</a:t>
            </a:r>
            <a:r>
              <a:rPr lang="en-US" sz="1400" dirty="0" err="1"/>
              <a:t>www.ttmi.info</a:t>
            </a:r>
            <a:r>
              <a:rPr lang="en-US" sz="1400" dirty="0"/>
              <a:t>/</a:t>
            </a:r>
            <a:r>
              <a:rPr lang="en-US" sz="1400" dirty="0" err="1"/>
              <a:t>services.php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881114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LTE</a:t>
            </a:r>
            <a:endParaRPr lang="en-US" dirty="0"/>
          </a:p>
        </p:txBody>
      </p:sp>
      <p:sp>
        <p:nvSpPr>
          <p:cNvPr id="561" name="Content Placeholder 560"/>
          <p:cNvSpPr>
            <a:spLocks noGrp="1"/>
          </p:cNvSpPr>
          <p:nvPr>
            <p:ph idx="1"/>
          </p:nvPr>
        </p:nvSpPr>
        <p:spPr>
          <a:xfrm>
            <a:off x="142240" y="2915920"/>
            <a:ext cx="1899920" cy="3372168"/>
          </a:xfrm>
        </p:spPr>
        <p:txBody>
          <a:bodyPr/>
          <a:lstStyle/>
          <a:p>
            <a:r>
              <a:rPr lang="en-US" dirty="0" smtClean="0"/>
              <a:t>PGW:  Packet Data Network Gateway</a:t>
            </a:r>
          </a:p>
          <a:p>
            <a:r>
              <a:rPr lang="en-US" dirty="0" smtClean="0"/>
              <a:t>SGW:  Serving Gateway</a:t>
            </a:r>
          </a:p>
          <a:p>
            <a:r>
              <a:rPr lang="en-US" dirty="0" smtClean="0"/>
              <a:t>MME:  Mobility Management Entity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375" name="Cloud"/>
          <p:cNvSpPr>
            <a:spLocks noChangeAspect="1" noEditPoints="1" noChangeArrowheads="1"/>
          </p:cNvSpPr>
          <p:nvPr/>
        </p:nvSpPr>
        <p:spPr bwMode="auto">
          <a:xfrm>
            <a:off x="2278116" y="3458140"/>
            <a:ext cx="4916310" cy="178123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EBE8E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76" name="Freeform 4"/>
          <p:cNvSpPr>
            <a:spLocks/>
          </p:cNvSpPr>
          <p:nvPr/>
        </p:nvSpPr>
        <p:spPr bwMode="auto">
          <a:xfrm>
            <a:off x="2430755" y="5357502"/>
            <a:ext cx="204404" cy="735323"/>
          </a:xfrm>
          <a:custGeom>
            <a:avLst/>
            <a:gdLst>
              <a:gd name="T0" fmla="*/ 91 w 181"/>
              <a:gd name="T1" fmla="*/ 0 h 771"/>
              <a:gd name="T2" fmla="*/ 0 w 181"/>
              <a:gd name="T3" fmla="*/ 453 h 771"/>
              <a:gd name="T4" fmla="*/ 181 w 181"/>
              <a:gd name="T5" fmla="*/ 317 h 771"/>
              <a:gd name="T6" fmla="*/ 91 w 181"/>
              <a:gd name="T7" fmla="*/ 771 h 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1" h="771">
                <a:moveTo>
                  <a:pt x="91" y="0"/>
                </a:moveTo>
                <a:lnTo>
                  <a:pt x="0" y="453"/>
                </a:lnTo>
                <a:lnTo>
                  <a:pt x="181" y="317"/>
                </a:lnTo>
                <a:lnTo>
                  <a:pt x="91" y="771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7" name="Rectangle 5"/>
          <p:cNvSpPr>
            <a:spLocks noChangeArrowheads="1"/>
          </p:cNvSpPr>
          <p:nvPr/>
        </p:nvSpPr>
        <p:spPr bwMode="auto">
          <a:xfrm>
            <a:off x="2329880" y="4019586"/>
            <a:ext cx="4711906" cy="77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8" name="Picture 6" descr="MCj03968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136" y="5654817"/>
            <a:ext cx="309261" cy="41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" name="Line 7"/>
          <p:cNvSpPr>
            <a:spLocks noChangeShapeType="1"/>
          </p:cNvSpPr>
          <p:nvPr/>
        </p:nvSpPr>
        <p:spPr bwMode="auto">
          <a:xfrm>
            <a:off x="2892655" y="4537232"/>
            <a:ext cx="564102" cy="60392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" name="Line 8"/>
          <p:cNvSpPr>
            <a:spLocks noChangeShapeType="1"/>
          </p:cNvSpPr>
          <p:nvPr/>
        </p:nvSpPr>
        <p:spPr bwMode="auto">
          <a:xfrm>
            <a:off x="3424901" y="5356175"/>
            <a:ext cx="0" cy="29864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1" name="Line 9"/>
          <p:cNvSpPr>
            <a:spLocks noChangeShapeType="1"/>
          </p:cNvSpPr>
          <p:nvPr/>
        </p:nvSpPr>
        <p:spPr bwMode="auto">
          <a:xfrm>
            <a:off x="3474011" y="5356175"/>
            <a:ext cx="2655" cy="298641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2" name="Line 10"/>
          <p:cNvSpPr>
            <a:spLocks noChangeShapeType="1"/>
          </p:cNvSpPr>
          <p:nvPr/>
        </p:nvSpPr>
        <p:spPr bwMode="auto">
          <a:xfrm flipV="1">
            <a:off x="3505866" y="4329544"/>
            <a:ext cx="1389407" cy="81160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83" name="Group 11"/>
          <p:cNvGrpSpPr>
            <a:grpSpLocks/>
          </p:cNvGrpSpPr>
          <p:nvPr/>
        </p:nvGrpSpPr>
        <p:grpSpPr bwMode="auto">
          <a:xfrm>
            <a:off x="2117513" y="4887639"/>
            <a:ext cx="659667" cy="473846"/>
            <a:chOff x="1302" y="2885"/>
            <a:chExt cx="358" cy="241"/>
          </a:xfrm>
        </p:grpSpPr>
        <p:sp>
          <p:nvSpPr>
            <p:cNvPr id="384" name="Oval 12"/>
            <p:cNvSpPr>
              <a:spLocks noChangeArrowheads="1"/>
            </p:cNvSpPr>
            <p:nvPr/>
          </p:nvSpPr>
          <p:spPr bwMode="auto">
            <a:xfrm>
              <a:off x="1302" y="3031"/>
              <a:ext cx="358" cy="9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5" name="Group 13"/>
            <p:cNvGrpSpPr>
              <a:grpSpLocks/>
            </p:cNvGrpSpPr>
            <p:nvPr/>
          </p:nvGrpSpPr>
          <p:grpSpPr bwMode="auto">
            <a:xfrm>
              <a:off x="1394" y="2885"/>
              <a:ext cx="162" cy="217"/>
              <a:chOff x="3630" y="2718"/>
              <a:chExt cx="240" cy="342"/>
            </a:xfrm>
          </p:grpSpPr>
          <p:sp>
            <p:nvSpPr>
              <p:cNvPr id="386" name="Freeform 14"/>
              <p:cNvSpPr>
                <a:spLocks/>
              </p:cNvSpPr>
              <p:nvPr/>
            </p:nvSpPr>
            <p:spPr bwMode="auto">
              <a:xfrm>
                <a:off x="3630" y="2747"/>
                <a:ext cx="80" cy="308"/>
              </a:xfrm>
              <a:custGeom>
                <a:avLst/>
                <a:gdLst>
                  <a:gd name="T0" fmla="*/ 130 w 130"/>
                  <a:gd name="T1" fmla="*/ 4 h 503"/>
                  <a:gd name="T2" fmla="*/ 111 w 130"/>
                  <a:gd name="T3" fmla="*/ 0 h 503"/>
                  <a:gd name="T4" fmla="*/ 0 w 130"/>
                  <a:gd name="T5" fmla="*/ 498 h 503"/>
                  <a:gd name="T6" fmla="*/ 19 w 130"/>
                  <a:gd name="T7" fmla="*/ 503 h 503"/>
                  <a:gd name="T8" fmla="*/ 130 w 130"/>
                  <a:gd name="T9" fmla="*/ 4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503">
                    <a:moveTo>
                      <a:pt x="130" y="4"/>
                    </a:moveTo>
                    <a:lnTo>
                      <a:pt x="111" y="0"/>
                    </a:lnTo>
                    <a:lnTo>
                      <a:pt x="0" y="498"/>
                    </a:lnTo>
                    <a:lnTo>
                      <a:pt x="19" y="503"/>
                    </a:lnTo>
                    <a:lnTo>
                      <a:pt x="13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Freeform 15"/>
              <p:cNvSpPr>
                <a:spLocks/>
              </p:cNvSpPr>
              <p:nvPr/>
            </p:nvSpPr>
            <p:spPr bwMode="auto">
              <a:xfrm>
                <a:off x="3698" y="2747"/>
                <a:ext cx="80" cy="308"/>
              </a:xfrm>
              <a:custGeom>
                <a:avLst/>
                <a:gdLst>
                  <a:gd name="T0" fmla="*/ 19 w 129"/>
                  <a:gd name="T1" fmla="*/ 0 h 503"/>
                  <a:gd name="T2" fmla="*/ 0 w 129"/>
                  <a:gd name="T3" fmla="*/ 4 h 503"/>
                  <a:gd name="T4" fmla="*/ 109 w 129"/>
                  <a:gd name="T5" fmla="*/ 503 h 503"/>
                  <a:gd name="T6" fmla="*/ 129 w 129"/>
                  <a:gd name="T7" fmla="*/ 498 h 503"/>
                  <a:gd name="T8" fmla="*/ 19 w 129"/>
                  <a:gd name="T9" fmla="*/ 0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503">
                    <a:moveTo>
                      <a:pt x="19" y="0"/>
                    </a:moveTo>
                    <a:lnTo>
                      <a:pt x="0" y="4"/>
                    </a:lnTo>
                    <a:lnTo>
                      <a:pt x="109" y="503"/>
                    </a:lnTo>
                    <a:lnTo>
                      <a:pt x="129" y="49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88" name="Group 16"/>
              <p:cNvGrpSpPr>
                <a:grpSpLocks/>
              </p:cNvGrpSpPr>
              <p:nvPr/>
            </p:nvGrpSpPr>
            <p:grpSpPr bwMode="auto">
              <a:xfrm>
                <a:off x="3654" y="2887"/>
                <a:ext cx="92" cy="79"/>
                <a:chOff x="7690" y="10760"/>
                <a:chExt cx="149" cy="128"/>
              </a:xfrm>
            </p:grpSpPr>
            <p:sp>
              <p:nvSpPr>
                <p:cNvPr id="414" name="Freeform 17"/>
                <p:cNvSpPr>
                  <a:spLocks/>
                </p:cNvSpPr>
                <p:nvPr/>
              </p:nvSpPr>
              <p:spPr bwMode="auto">
                <a:xfrm>
                  <a:off x="7712" y="10760"/>
                  <a:ext cx="125" cy="74"/>
                </a:xfrm>
                <a:custGeom>
                  <a:avLst/>
                  <a:gdLst>
                    <a:gd name="T0" fmla="*/ 117 w 125"/>
                    <a:gd name="T1" fmla="*/ 74 h 74"/>
                    <a:gd name="T2" fmla="*/ 125 w 125"/>
                    <a:gd name="T3" fmla="*/ 54 h 74"/>
                    <a:gd name="T4" fmla="*/ 9 w 125"/>
                    <a:gd name="T5" fmla="*/ 0 h 74"/>
                    <a:gd name="T6" fmla="*/ 0 w 125"/>
                    <a:gd name="T7" fmla="*/ 20 h 74"/>
                    <a:gd name="T8" fmla="*/ 117 w 125"/>
                    <a:gd name="T9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5" h="74">
                      <a:moveTo>
                        <a:pt x="117" y="74"/>
                      </a:moveTo>
                      <a:lnTo>
                        <a:pt x="125" y="54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117" y="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" name="Freeform 18"/>
                <p:cNvSpPr>
                  <a:spLocks/>
                </p:cNvSpPr>
                <p:nvPr/>
              </p:nvSpPr>
              <p:spPr bwMode="auto">
                <a:xfrm>
                  <a:off x="7690" y="10814"/>
                  <a:ext cx="149" cy="74"/>
                </a:xfrm>
                <a:custGeom>
                  <a:avLst/>
                  <a:gdLst>
                    <a:gd name="T0" fmla="*/ 149 w 149"/>
                    <a:gd name="T1" fmla="*/ 20 h 74"/>
                    <a:gd name="T2" fmla="*/ 142 w 149"/>
                    <a:gd name="T3" fmla="*/ 0 h 74"/>
                    <a:gd name="T4" fmla="*/ 0 w 149"/>
                    <a:gd name="T5" fmla="*/ 54 h 74"/>
                    <a:gd name="T6" fmla="*/ 7 w 149"/>
                    <a:gd name="T7" fmla="*/ 74 h 74"/>
                    <a:gd name="T8" fmla="*/ 149 w 149"/>
                    <a:gd name="T9" fmla="*/ 2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74">
                      <a:moveTo>
                        <a:pt x="149" y="20"/>
                      </a:moveTo>
                      <a:lnTo>
                        <a:pt x="142" y="0"/>
                      </a:lnTo>
                      <a:lnTo>
                        <a:pt x="0" y="54"/>
                      </a:lnTo>
                      <a:lnTo>
                        <a:pt x="7" y="74"/>
                      </a:lnTo>
                      <a:lnTo>
                        <a:pt x="149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9" name="Group 19"/>
              <p:cNvGrpSpPr>
                <a:grpSpLocks/>
              </p:cNvGrpSpPr>
              <p:nvPr/>
            </p:nvGrpSpPr>
            <p:grpSpPr bwMode="auto">
              <a:xfrm>
                <a:off x="3669" y="2841"/>
                <a:ext cx="63" cy="57"/>
                <a:chOff x="7715" y="10684"/>
                <a:chExt cx="102" cy="94"/>
              </a:xfrm>
            </p:grpSpPr>
            <p:sp>
              <p:nvSpPr>
                <p:cNvPr id="412" name="Freeform 20"/>
                <p:cNvSpPr>
                  <a:spLocks/>
                </p:cNvSpPr>
                <p:nvPr/>
              </p:nvSpPr>
              <p:spPr bwMode="auto">
                <a:xfrm>
                  <a:off x="7732" y="10684"/>
                  <a:ext cx="85" cy="57"/>
                </a:xfrm>
                <a:custGeom>
                  <a:avLst/>
                  <a:gdLst>
                    <a:gd name="T0" fmla="*/ 76 w 85"/>
                    <a:gd name="T1" fmla="*/ 57 h 57"/>
                    <a:gd name="T2" fmla="*/ 85 w 85"/>
                    <a:gd name="T3" fmla="*/ 37 h 57"/>
                    <a:gd name="T4" fmla="*/ 9 w 85"/>
                    <a:gd name="T5" fmla="*/ 0 h 57"/>
                    <a:gd name="T6" fmla="*/ 0 w 85"/>
                    <a:gd name="T7" fmla="*/ 20 h 57"/>
                    <a:gd name="T8" fmla="*/ 76 w 85"/>
                    <a:gd name="T9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57">
                      <a:moveTo>
                        <a:pt x="76" y="57"/>
                      </a:moveTo>
                      <a:lnTo>
                        <a:pt x="85" y="37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76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" name="Freeform 21"/>
                <p:cNvSpPr>
                  <a:spLocks/>
                </p:cNvSpPr>
                <p:nvPr/>
              </p:nvSpPr>
              <p:spPr bwMode="auto">
                <a:xfrm>
                  <a:off x="7715" y="10721"/>
                  <a:ext cx="102" cy="57"/>
                </a:xfrm>
                <a:custGeom>
                  <a:avLst/>
                  <a:gdLst>
                    <a:gd name="T0" fmla="*/ 102 w 102"/>
                    <a:gd name="T1" fmla="*/ 20 h 57"/>
                    <a:gd name="T2" fmla="*/ 94 w 102"/>
                    <a:gd name="T3" fmla="*/ 0 h 57"/>
                    <a:gd name="T4" fmla="*/ 0 w 102"/>
                    <a:gd name="T5" fmla="*/ 37 h 57"/>
                    <a:gd name="T6" fmla="*/ 7 w 102"/>
                    <a:gd name="T7" fmla="*/ 57 h 57"/>
                    <a:gd name="T8" fmla="*/ 102 w 102"/>
                    <a:gd name="T9" fmla="*/ 2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57">
                      <a:moveTo>
                        <a:pt x="102" y="20"/>
                      </a:moveTo>
                      <a:lnTo>
                        <a:pt x="94" y="0"/>
                      </a:lnTo>
                      <a:lnTo>
                        <a:pt x="0" y="37"/>
                      </a:lnTo>
                      <a:lnTo>
                        <a:pt x="7" y="57"/>
                      </a:lnTo>
                      <a:lnTo>
                        <a:pt x="102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0" name="Group 22"/>
              <p:cNvGrpSpPr>
                <a:grpSpLocks/>
              </p:cNvGrpSpPr>
              <p:nvPr/>
            </p:nvGrpSpPr>
            <p:grpSpPr bwMode="auto">
              <a:xfrm>
                <a:off x="3679" y="2808"/>
                <a:ext cx="44" cy="44"/>
                <a:chOff x="7731" y="10630"/>
                <a:chExt cx="72" cy="72"/>
              </a:xfrm>
            </p:grpSpPr>
            <p:sp>
              <p:nvSpPr>
                <p:cNvPr id="410" name="Freeform 23"/>
                <p:cNvSpPr>
                  <a:spLocks/>
                </p:cNvSpPr>
                <p:nvPr/>
              </p:nvSpPr>
              <p:spPr bwMode="auto">
                <a:xfrm>
                  <a:off x="7741" y="10630"/>
                  <a:ext cx="62" cy="46"/>
                </a:xfrm>
                <a:custGeom>
                  <a:avLst/>
                  <a:gdLst>
                    <a:gd name="T0" fmla="*/ 54 w 62"/>
                    <a:gd name="T1" fmla="*/ 46 h 46"/>
                    <a:gd name="T2" fmla="*/ 62 w 62"/>
                    <a:gd name="T3" fmla="*/ 26 h 46"/>
                    <a:gd name="T4" fmla="*/ 9 w 62"/>
                    <a:gd name="T5" fmla="*/ 0 h 46"/>
                    <a:gd name="T6" fmla="*/ 0 w 62"/>
                    <a:gd name="T7" fmla="*/ 20 h 46"/>
                    <a:gd name="T8" fmla="*/ 54 w 62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46">
                      <a:moveTo>
                        <a:pt x="54" y="46"/>
                      </a:moveTo>
                      <a:lnTo>
                        <a:pt x="62" y="26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54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" name="Freeform 24"/>
                <p:cNvSpPr>
                  <a:spLocks/>
                </p:cNvSpPr>
                <p:nvPr/>
              </p:nvSpPr>
              <p:spPr bwMode="auto">
                <a:xfrm>
                  <a:off x="7731" y="10656"/>
                  <a:ext cx="72" cy="46"/>
                </a:xfrm>
                <a:custGeom>
                  <a:avLst/>
                  <a:gdLst>
                    <a:gd name="T0" fmla="*/ 72 w 72"/>
                    <a:gd name="T1" fmla="*/ 20 h 46"/>
                    <a:gd name="T2" fmla="*/ 65 w 72"/>
                    <a:gd name="T3" fmla="*/ 0 h 46"/>
                    <a:gd name="T4" fmla="*/ 0 w 72"/>
                    <a:gd name="T5" fmla="*/ 26 h 46"/>
                    <a:gd name="T6" fmla="*/ 7 w 72"/>
                    <a:gd name="T7" fmla="*/ 46 h 46"/>
                    <a:gd name="T8" fmla="*/ 72 w 72"/>
                    <a:gd name="T9" fmla="*/ 2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46">
                      <a:moveTo>
                        <a:pt x="72" y="20"/>
                      </a:moveTo>
                      <a:lnTo>
                        <a:pt x="65" y="0"/>
                      </a:lnTo>
                      <a:lnTo>
                        <a:pt x="0" y="26"/>
                      </a:lnTo>
                      <a:lnTo>
                        <a:pt x="7" y="46"/>
                      </a:lnTo>
                      <a:lnTo>
                        <a:pt x="72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1" name="Group 25"/>
              <p:cNvGrpSpPr>
                <a:grpSpLocks/>
              </p:cNvGrpSpPr>
              <p:nvPr/>
            </p:nvGrpSpPr>
            <p:grpSpPr bwMode="auto">
              <a:xfrm>
                <a:off x="3687" y="2787"/>
                <a:ext cx="32" cy="34"/>
                <a:chOff x="7744" y="10596"/>
                <a:chExt cx="52" cy="55"/>
              </a:xfrm>
            </p:grpSpPr>
            <p:sp>
              <p:nvSpPr>
                <p:cNvPr id="408" name="Freeform 26"/>
                <p:cNvSpPr>
                  <a:spLocks/>
                </p:cNvSpPr>
                <p:nvPr/>
              </p:nvSpPr>
              <p:spPr bwMode="auto">
                <a:xfrm>
                  <a:off x="7750" y="10596"/>
                  <a:ext cx="46" cy="38"/>
                </a:xfrm>
                <a:custGeom>
                  <a:avLst/>
                  <a:gdLst>
                    <a:gd name="T0" fmla="*/ 37 w 46"/>
                    <a:gd name="T1" fmla="*/ 38 h 38"/>
                    <a:gd name="T2" fmla="*/ 46 w 46"/>
                    <a:gd name="T3" fmla="*/ 18 h 38"/>
                    <a:gd name="T4" fmla="*/ 9 w 46"/>
                    <a:gd name="T5" fmla="*/ 0 h 38"/>
                    <a:gd name="T6" fmla="*/ 0 w 46"/>
                    <a:gd name="T7" fmla="*/ 20 h 38"/>
                    <a:gd name="T8" fmla="*/ 37 w 46"/>
                    <a:gd name="T9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8">
                      <a:moveTo>
                        <a:pt x="37" y="38"/>
                      </a:moveTo>
                      <a:lnTo>
                        <a:pt x="46" y="18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37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" name="Freeform 27"/>
                <p:cNvSpPr>
                  <a:spLocks/>
                </p:cNvSpPr>
                <p:nvPr/>
              </p:nvSpPr>
              <p:spPr bwMode="auto">
                <a:xfrm>
                  <a:off x="7744" y="10614"/>
                  <a:ext cx="52" cy="37"/>
                </a:xfrm>
                <a:custGeom>
                  <a:avLst/>
                  <a:gdLst>
                    <a:gd name="T0" fmla="*/ 52 w 52"/>
                    <a:gd name="T1" fmla="*/ 20 h 37"/>
                    <a:gd name="T2" fmla="*/ 45 w 52"/>
                    <a:gd name="T3" fmla="*/ 0 h 37"/>
                    <a:gd name="T4" fmla="*/ 0 w 52"/>
                    <a:gd name="T5" fmla="*/ 17 h 37"/>
                    <a:gd name="T6" fmla="*/ 8 w 52"/>
                    <a:gd name="T7" fmla="*/ 37 h 37"/>
                    <a:gd name="T8" fmla="*/ 52 w 52"/>
                    <a:gd name="T9" fmla="*/ 2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37">
                      <a:moveTo>
                        <a:pt x="52" y="20"/>
                      </a:moveTo>
                      <a:lnTo>
                        <a:pt x="45" y="0"/>
                      </a:lnTo>
                      <a:lnTo>
                        <a:pt x="0" y="17"/>
                      </a:lnTo>
                      <a:lnTo>
                        <a:pt x="8" y="37"/>
                      </a:lnTo>
                      <a:lnTo>
                        <a:pt x="52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2" name="Group 28"/>
              <p:cNvGrpSpPr>
                <a:grpSpLocks/>
              </p:cNvGrpSpPr>
              <p:nvPr/>
            </p:nvGrpSpPr>
            <p:grpSpPr bwMode="auto">
              <a:xfrm>
                <a:off x="3634" y="2954"/>
                <a:ext cx="128" cy="106"/>
                <a:chOff x="7657" y="10868"/>
                <a:chExt cx="209" cy="174"/>
              </a:xfrm>
            </p:grpSpPr>
            <p:sp>
              <p:nvSpPr>
                <p:cNvPr id="406" name="Freeform 29"/>
                <p:cNvSpPr>
                  <a:spLocks/>
                </p:cNvSpPr>
                <p:nvPr/>
              </p:nvSpPr>
              <p:spPr bwMode="auto">
                <a:xfrm>
                  <a:off x="7691" y="10868"/>
                  <a:ext cx="175" cy="98"/>
                </a:xfrm>
                <a:custGeom>
                  <a:avLst/>
                  <a:gdLst>
                    <a:gd name="T0" fmla="*/ 166 w 175"/>
                    <a:gd name="T1" fmla="*/ 98 h 98"/>
                    <a:gd name="T2" fmla="*/ 175 w 175"/>
                    <a:gd name="T3" fmla="*/ 78 h 98"/>
                    <a:gd name="T4" fmla="*/ 9 w 175"/>
                    <a:gd name="T5" fmla="*/ 0 h 98"/>
                    <a:gd name="T6" fmla="*/ 0 w 175"/>
                    <a:gd name="T7" fmla="*/ 20 h 98"/>
                    <a:gd name="T8" fmla="*/ 166 w 175"/>
                    <a:gd name="T9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5" h="98">
                      <a:moveTo>
                        <a:pt x="166" y="98"/>
                      </a:moveTo>
                      <a:lnTo>
                        <a:pt x="175" y="78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166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" name="Freeform 30"/>
                <p:cNvSpPr>
                  <a:spLocks/>
                </p:cNvSpPr>
                <p:nvPr/>
              </p:nvSpPr>
              <p:spPr bwMode="auto">
                <a:xfrm>
                  <a:off x="7657" y="10946"/>
                  <a:ext cx="207" cy="96"/>
                </a:xfrm>
                <a:custGeom>
                  <a:avLst/>
                  <a:gdLst>
                    <a:gd name="T0" fmla="*/ 207 w 207"/>
                    <a:gd name="T1" fmla="*/ 20 h 96"/>
                    <a:gd name="T2" fmla="*/ 200 w 207"/>
                    <a:gd name="T3" fmla="*/ 0 h 96"/>
                    <a:gd name="T4" fmla="*/ 0 w 207"/>
                    <a:gd name="T5" fmla="*/ 75 h 96"/>
                    <a:gd name="T6" fmla="*/ 7 w 207"/>
                    <a:gd name="T7" fmla="*/ 96 h 96"/>
                    <a:gd name="T8" fmla="*/ 207 w 207"/>
                    <a:gd name="T9" fmla="*/ 2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96">
                      <a:moveTo>
                        <a:pt x="207" y="20"/>
                      </a:moveTo>
                      <a:lnTo>
                        <a:pt x="200" y="0"/>
                      </a:lnTo>
                      <a:lnTo>
                        <a:pt x="0" y="75"/>
                      </a:lnTo>
                      <a:lnTo>
                        <a:pt x="7" y="96"/>
                      </a:lnTo>
                      <a:lnTo>
                        <a:pt x="207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3" name="Line 31"/>
              <p:cNvSpPr>
                <a:spLocks noChangeShapeType="1"/>
              </p:cNvSpPr>
              <p:nvPr/>
            </p:nvSpPr>
            <p:spPr bwMode="auto">
              <a:xfrm>
                <a:off x="3668" y="2748"/>
                <a:ext cx="70" cy="1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Line 32"/>
              <p:cNvSpPr>
                <a:spLocks noChangeShapeType="1"/>
              </p:cNvSpPr>
              <p:nvPr/>
            </p:nvSpPr>
            <p:spPr bwMode="auto">
              <a:xfrm>
                <a:off x="3738" y="2737"/>
                <a:ext cx="1" cy="3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Line 33"/>
              <p:cNvSpPr>
                <a:spLocks noChangeShapeType="1"/>
              </p:cNvSpPr>
              <p:nvPr/>
            </p:nvSpPr>
            <p:spPr bwMode="auto">
              <a:xfrm>
                <a:off x="3668" y="2737"/>
                <a:ext cx="1" cy="3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Line 34"/>
              <p:cNvSpPr>
                <a:spLocks noChangeShapeType="1"/>
              </p:cNvSpPr>
              <p:nvPr/>
            </p:nvSpPr>
            <p:spPr bwMode="auto">
              <a:xfrm>
                <a:off x="3704" y="2718"/>
                <a:ext cx="2" cy="27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7" name="Group 35"/>
              <p:cNvGrpSpPr>
                <a:grpSpLocks/>
              </p:cNvGrpSpPr>
              <p:nvPr/>
            </p:nvGrpSpPr>
            <p:grpSpPr bwMode="auto">
              <a:xfrm>
                <a:off x="3774" y="2964"/>
                <a:ext cx="96" cy="96"/>
                <a:chOff x="1680" y="1152"/>
                <a:chExt cx="576" cy="1248"/>
              </a:xfrm>
            </p:grpSpPr>
            <p:grpSp>
              <p:nvGrpSpPr>
                <p:cNvPr id="398" name="Group 36"/>
                <p:cNvGrpSpPr>
                  <a:grpSpLocks/>
                </p:cNvGrpSpPr>
                <p:nvPr/>
              </p:nvGrpSpPr>
              <p:grpSpPr bwMode="auto">
                <a:xfrm>
                  <a:off x="1680" y="1152"/>
                  <a:ext cx="576" cy="1248"/>
                  <a:chOff x="1680" y="1152"/>
                  <a:chExt cx="576" cy="1248"/>
                </a:xfrm>
              </p:grpSpPr>
              <p:sp>
                <p:nvSpPr>
                  <p:cNvPr id="400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1248"/>
                    <a:ext cx="480" cy="11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DDDDDD"/>
                      </a:gs>
                    </a:gsLst>
                    <a:path path="rect">
                      <a:fillToRect l="100000" t="10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1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1248"/>
                    <a:ext cx="0" cy="1152"/>
                  </a:xfrm>
                  <a:prstGeom prst="line">
                    <a:avLst/>
                  </a:prstGeom>
                  <a:noFill/>
                  <a:ln w="38100" cmpd="dbl">
                    <a:solidFill>
                      <a:srgbClr val="777777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2" name="AutoShape 3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680" y="1152"/>
                    <a:ext cx="576" cy="96"/>
                  </a:xfrm>
                  <a:prstGeom prst="parallelogram">
                    <a:avLst>
                      <a:gd name="adj" fmla="val 91667"/>
                    </a:avLst>
                  </a:prstGeom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DDDDDD"/>
                      </a:gs>
                    </a:gsLst>
                    <a:path path="rect">
                      <a:fillToRect r="100000" b="10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3" name="AutoShape 4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104" y="1728"/>
                    <a:ext cx="1248" cy="96"/>
                  </a:xfrm>
                  <a:prstGeom prst="parallelogram">
                    <a:avLst>
                      <a:gd name="adj" fmla="val 98944"/>
                    </a:avLst>
                  </a:prstGeom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DDDDDD"/>
                      </a:gs>
                    </a:gsLst>
                    <a:path path="rect">
                      <a:fillToRect t="100000" r="10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4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2016"/>
                    <a:ext cx="4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777777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5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1632"/>
                    <a:ext cx="4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777777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99" name="Rectangle 43"/>
                <p:cNvSpPr>
                  <a:spLocks noChangeArrowheads="1"/>
                </p:cNvSpPr>
                <p:nvPr/>
              </p:nvSpPr>
              <p:spPr bwMode="auto">
                <a:xfrm>
                  <a:off x="1776" y="1248"/>
                  <a:ext cx="480" cy="115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16" name="Group 44"/>
          <p:cNvGrpSpPr>
            <a:grpSpLocks/>
          </p:cNvGrpSpPr>
          <p:nvPr/>
        </p:nvGrpSpPr>
        <p:grpSpPr bwMode="auto">
          <a:xfrm>
            <a:off x="3131568" y="4888967"/>
            <a:ext cx="660994" cy="473845"/>
            <a:chOff x="1302" y="2885"/>
            <a:chExt cx="358" cy="241"/>
          </a:xfrm>
        </p:grpSpPr>
        <p:sp>
          <p:nvSpPr>
            <p:cNvPr id="417" name="Oval 45"/>
            <p:cNvSpPr>
              <a:spLocks noChangeArrowheads="1"/>
            </p:cNvSpPr>
            <p:nvPr/>
          </p:nvSpPr>
          <p:spPr bwMode="auto">
            <a:xfrm>
              <a:off x="1302" y="3031"/>
              <a:ext cx="358" cy="9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8" name="Group 46"/>
            <p:cNvGrpSpPr>
              <a:grpSpLocks/>
            </p:cNvGrpSpPr>
            <p:nvPr/>
          </p:nvGrpSpPr>
          <p:grpSpPr bwMode="auto">
            <a:xfrm>
              <a:off x="1394" y="2885"/>
              <a:ext cx="162" cy="217"/>
              <a:chOff x="3630" y="2718"/>
              <a:chExt cx="240" cy="342"/>
            </a:xfrm>
          </p:grpSpPr>
          <p:sp>
            <p:nvSpPr>
              <p:cNvPr id="419" name="Freeform 47"/>
              <p:cNvSpPr>
                <a:spLocks/>
              </p:cNvSpPr>
              <p:nvPr/>
            </p:nvSpPr>
            <p:spPr bwMode="auto">
              <a:xfrm>
                <a:off x="3630" y="2747"/>
                <a:ext cx="80" cy="308"/>
              </a:xfrm>
              <a:custGeom>
                <a:avLst/>
                <a:gdLst>
                  <a:gd name="T0" fmla="*/ 130 w 130"/>
                  <a:gd name="T1" fmla="*/ 4 h 503"/>
                  <a:gd name="T2" fmla="*/ 111 w 130"/>
                  <a:gd name="T3" fmla="*/ 0 h 503"/>
                  <a:gd name="T4" fmla="*/ 0 w 130"/>
                  <a:gd name="T5" fmla="*/ 498 h 503"/>
                  <a:gd name="T6" fmla="*/ 19 w 130"/>
                  <a:gd name="T7" fmla="*/ 503 h 503"/>
                  <a:gd name="T8" fmla="*/ 130 w 130"/>
                  <a:gd name="T9" fmla="*/ 4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503">
                    <a:moveTo>
                      <a:pt x="130" y="4"/>
                    </a:moveTo>
                    <a:lnTo>
                      <a:pt x="111" y="0"/>
                    </a:lnTo>
                    <a:lnTo>
                      <a:pt x="0" y="498"/>
                    </a:lnTo>
                    <a:lnTo>
                      <a:pt x="19" y="503"/>
                    </a:lnTo>
                    <a:lnTo>
                      <a:pt x="13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Freeform 48"/>
              <p:cNvSpPr>
                <a:spLocks/>
              </p:cNvSpPr>
              <p:nvPr/>
            </p:nvSpPr>
            <p:spPr bwMode="auto">
              <a:xfrm>
                <a:off x="3698" y="2747"/>
                <a:ext cx="80" cy="308"/>
              </a:xfrm>
              <a:custGeom>
                <a:avLst/>
                <a:gdLst>
                  <a:gd name="T0" fmla="*/ 19 w 129"/>
                  <a:gd name="T1" fmla="*/ 0 h 503"/>
                  <a:gd name="T2" fmla="*/ 0 w 129"/>
                  <a:gd name="T3" fmla="*/ 4 h 503"/>
                  <a:gd name="T4" fmla="*/ 109 w 129"/>
                  <a:gd name="T5" fmla="*/ 503 h 503"/>
                  <a:gd name="T6" fmla="*/ 129 w 129"/>
                  <a:gd name="T7" fmla="*/ 498 h 503"/>
                  <a:gd name="T8" fmla="*/ 19 w 129"/>
                  <a:gd name="T9" fmla="*/ 0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503">
                    <a:moveTo>
                      <a:pt x="19" y="0"/>
                    </a:moveTo>
                    <a:lnTo>
                      <a:pt x="0" y="4"/>
                    </a:lnTo>
                    <a:lnTo>
                      <a:pt x="109" y="503"/>
                    </a:lnTo>
                    <a:lnTo>
                      <a:pt x="129" y="49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21" name="Group 49"/>
              <p:cNvGrpSpPr>
                <a:grpSpLocks/>
              </p:cNvGrpSpPr>
              <p:nvPr/>
            </p:nvGrpSpPr>
            <p:grpSpPr bwMode="auto">
              <a:xfrm>
                <a:off x="3654" y="2887"/>
                <a:ext cx="92" cy="79"/>
                <a:chOff x="7690" y="10760"/>
                <a:chExt cx="149" cy="128"/>
              </a:xfrm>
            </p:grpSpPr>
            <p:sp>
              <p:nvSpPr>
                <p:cNvPr id="447" name="Freeform 50"/>
                <p:cNvSpPr>
                  <a:spLocks/>
                </p:cNvSpPr>
                <p:nvPr/>
              </p:nvSpPr>
              <p:spPr bwMode="auto">
                <a:xfrm>
                  <a:off x="7712" y="10760"/>
                  <a:ext cx="125" cy="74"/>
                </a:xfrm>
                <a:custGeom>
                  <a:avLst/>
                  <a:gdLst>
                    <a:gd name="T0" fmla="*/ 117 w 125"/>
                    <a:gd name="T1" fmla="*/ 74 h 74"/>
                    <a:gd name="T2" fmla="*/ 125 w 125"/>
                    <a:gd name="T3" fmla="*/ 54 h 74"/>
                    <a:gd name="T4" fmla="*/ 9 w 125"/>
                    <a:gd name="T5" fmla="*/ 0 h 74"/>
                    <a:gd name="T6" fmla="*/ 0 w 125"/>
                    <a:gd name="T7" fmla="*/ 20 h 74"/>
                    <a:gd name="T8" fmla="*/ 117 w 125"/>
                    <a:gd name="T9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5" h="74">
                      <a:moveTo>
                        <a:pt x="117" y="74"/>
                      </a:moveTo>
                      <a:lnTo>
                        <a:pt x="125" y="54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117" y="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" name="Freeform 51"/>
                <p:cNvSpPr>
                  <a:spLocks/>
                </p:cNvSpPr>
                <p:nvPr/>
              </p:nvSpPr>
              <p:spPr bwMode="auto">
                <a:xfrm>
                  <a:off x="7690" y="10814"/>
                  <a:ext cx="149" cy="74"/>
                </a:xfrm>
                <a:custGeom>
                  <a:avLst/>
                  <a:gdLst>
                    <a:gd name="T0" fmla="*/ 149 w 149"/>
                    <a:gd name="T1" fmla="*/ 20 h 74"/>
                    <a:gd name="T2" fmla="*/ 142 w 149"/>
                    <a:gd name="T3" fmla="*/ 0 h 74"/>
                    <a:gd name="T4" fmla="*/ 0 w 149"/>
                    <a:gd name="T5" fmla="*/ 54 h 74"/>
                    <a:gd name="T6" fmla="*/ 7 w 149"/>
                    <a:gd name="T7" fmla="*/ 74 h 74"/>
                    <a:gd name="T8" fmla="*/ 149 w 149"/>
                    <a:gd name="T9" fmla="*/ 2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74">
                      <a:moveTo>
                        <a:pt x="149" y="20"/>
                      </a:moveTo>
                      <a:lnTo>
                        <a:pt x="142" y="0"/>
                      </a:lnTo>
                      <a:lnTo>
                        <a:pt x="0" y="54"/>
                      </a:lnTo>
                      <a:lnTo>
                        <a:pt x="7" y="74"/>
                      </a:lnTo>
                      <a:lnTo>
                        <a:pt x="149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2" name="Group 52"/>
              <p:cNvGrpSpPr>
                <a:grpSpLocks/>
              </p:cNvGrpSpPr>
              <p:nvPr/>
            </p:nvGrpSpPr>
            <p:grpSpPr bwMode="auto">
              <a:xfrm>
                <a:off x="3669" y="2841"/>
                <a:ext cx="63" cy="57"/>
                <a:chOff x="7715" y="10684"/>
                <a:chExt cx="102" cy="94"/>
              </a:xfrm>
            </p:grpSpPr>
            <p:sp>
              <p:nvSpPr>
                <p:cNvPr id="445" name="Freeform 53"/>
                <p:cNvSpPr>
                  <a:spLocks/>
                </p:cNvSpPr>
                <p:nvPr/>
              </p:nvSpPr>
              <p:spPr bwMode="auto">
                <a:xfrm>
                  <a:off x="7732" y="10684"/>
                  <a:ext cx="85" cy="57"/>
                </a:xfrm>
                <a:custGeom>
                  <a:avLst/>
                  <a:gdLst>
                    <a:gd name="T0" fmla="*/ 76 w 85"/>
                    <a:gd name="T1" fmla="*/ 57 h 57"/>
                    <a:gd name="T2" fmla="*/ 85 w 85"/>
                    <a:gd name="T3" fmla="*/ 37 h 57"/>
                    <a:gd name="T4" fmla="*/ 9 w 85"/>
                    <a:gd name="T5" fmla="*/ 0 h 57"/>
                    <a:gd name="T6" fmla="*/ 0 w 85"/>
                    <a:gd name="T7" fmla="*/ 20 h 57"/>
                    <a:gd name="T8" fmla="*/ 76 w 85"/>
                    <a:gd name="T9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57">
                      <a:moveTo>
                        <a:pt x="76" y="57"/>
                      </a:moveTo>
                      <a:lnTo>
                        <a:pt x="85" y="37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76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" name="Freeform 54"/>
                <p:cNvSpPr>
                  <a:spLocks/>
                </p:cNvSpPr>
                <p:nvPr/>
              </p:nvSpPr>
              <p:spPr bwMode="auto">
                <a:xfrm>
                  <a:off x="7715" y="10721"/>
                  <a:ext cx="102" cy="57"/>
                </a:xfrm>
                <a:custGeom>
                  <a:avLst/>
                  <a:gdLst>
                    <a:gd name="T0" fmla="*/ 102 w 102"/>
                    <a:gd name="T1" fmla="*/ 20 h 57"/>
                    <a:gd name="T2" fmla="*/ 94 w 102"/>
                    <a:gd name="T3" fmla="*/ 0 h 57"/>
                    <a:gd name="T4" fmla="*/ 0 w 102"/>
                    <a:gd name="T5" fmla="*/ 37 h 57"/>
                    <a:gd name="T6" fmla="*/ 7 w 102"/>
                    <a:gd name="T7" fmla="*/ 57 h 57"/>
                    <a:gd name="T8" fmla="*/ 102 w 102"/>
                    <a:gd name="T9" fmla="*/ 2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57">
                      <a:moveTo>
                        <a:pt x="102" y="20"/>
                      </a:moveTo>
                      <a:lnTo>
                        <a:pt x="94" y="0"/>
                      </a:lnTo>
                      <a:lnTo>
                        <a:pt x="0" y="37"/>
                      </a:lnTo>
                      <a:lnTo>
                        <a:pt x="7" y="57"/>
                      </a:lnTo>
                      <a:lnTo>
                        <a:pt x="102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3" name="Group 55"/>
              <p:cNvGrpSpPr>
                <a:grpSpLocks/>
              </p:cNvGrpSpPr>
              <p:nvPr/>
            </p:nvGrpSpPr>
            <p:grpSpPr bwMode="auto">
              <a:xfrm>
                <a:off x="3679" y="2808"/>
                <a:ext cx="44" cy="44"/>
                <a:chOff x="7731" y="10630"/>
                <a:chExt cx="72" cy="72"/>
              </a:xfrm>
            </p:grpSpPr>
            <p:sp>
              <p:nvSpPr>
                <p:cNvPr id="443" name="Freeform 56"/>
                <p:cNvSpPr>
                  <a:spLocks/>
                </p:cNvSpPr>
                <p:nvPr/>
              </p:nvSpPr>
              <p:spPr bwMode="auto">
                <a:xfrm>
                  <a:off x="7741" y="10630"/>
                  <a:ext cx="62" cy="46"/>
                </a:xfrm>
                <a:custGeom>
                  <a:avLst/>
                  <a:gdLst>
                    <a:gd name="T0" fmla="*/ 54 w 62"/>
                    <a:gd name="T1" fmla="*/ 46 h 46"/>
                    <a:gd name="T2" fmla="*/ 62 w 62"/>
                    <a:gd name="T3" fmla="*/ 26 h 46"/>
                    <a:gd name="T4" fmla="*/ 9 w 62"/>
                    <a:gd name="T5" fmla="*/ 0 h 46"/>
                    <a:gd name="T6" fmla="*/ 0 w 62"/>
                    <a:gd name="T7" fmla="*/ 20 h 46"/>
                    <a:gd name="T8" fmla="*/ 54 w 62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46">
                      <a:moveTo>
                        <a:pt x="54" y="46"/>
                      </a:moveTo>
                      <a:lnTo>
                        <a:pt x="62" y="26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54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" name="Freeform 57"/>
                <p:cNvSpPr>
                  <a:spLocks/>
                </p:cNvSpPr>
                <p:nvPr/>
              </p:nvSpPr>
              <p:spPr bwMode="auto">
                <a:xfrm>
                  <a:off x="7731" y="10656"/>
                  <a:ext cx="72" cy="46"/>
                </a:xfrm>
                <a:custGeom>
                  <a:avLst/>
                  <a:gdLst>
                    <a:gd name="T0" fmla="*/ 72 w 72"/>
                    <a:gd name="T1" fmla="*/ 20 h 46"/>
                    <a:gd name="T2" fmla="*/ 65 w 72"/>
                    <a:gd name="T3" fmla="*/ 0 h 46"/>
                    <a:gd name="T4" fmla="*/ 0 w 72"/>
                    <a:gd name="T5" fmla="*/ 26 h 46"/>
                    <a:gd name="T6" fmla="*/ 7 w 72"/>
                    <a:gd name="T7" fmla="*/ 46 h 46"/>
                    <a:gd name="T8" fmla="*/ 72 w 72"/>
                    <a:gd name="T9" fmla="*/ 2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46">
                      <a:moveTo>
                        <a:pt x="72" y="20"/>
                      </a:moveTo>
                      <a:lnTo>
                        <a:pt x="65" y="0"/>
                      </a:lnTo>
                      <a:lnTo>
                        <a:pt x="0" y="26"/>
                      </a:lnTo>
                      <a:lnTo>
                        <a:pt x="7" y="46"/>
                      </a:lnTo>
                      <a:lnTo>
                        <a:pt x="72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4" name="Group 58"/>
              <p:cNvGrpSpPr>
                <a:grpSpLocks/>
              </p:cNvGrpSpPr>
              <p:nvPr/>
            </p:nvGrpSpPr>
            <p:grpSpPr bwMode="auto">
              <a:xfrm>
                <a:off x="3687" y="2787"/>
                <a:ext cx="32" cy="34"/>
                <a:chOff x="7744" y="10596"/>
                <a:chExt cx="52" cy="55"/>
              </a:xfrm>
            </p:grpSpPr>
            <p:sp>
              <p:nvSpPr>
                <p:cNvPr id="441" name="Freeform 59"/>
                <p:cNvSpPr>
                  <a:spLocks/>
                </p:cNvSpPr>
                <p:nvPr/>
              </p:nvSpPr>
              <p:spPr bwMode="auto">
                <a:xfrm>
                  <a:off x="7750" y="10596"/>
                  <a:ext cx="46" cy="38"/>
                </a:xfrm>
                <a:custGeom>
                  <a:avLst/>
                  <a:gdLst>
                    <a:gd name="T0" fmla="*/ 37 w 46"/>
                    <a:gd name="T1" fmla="*/ 38 h 38"/>
                    <a:gd name="T2" fmla="*/ 46 w 46"/>
                    <a:gd name="T3" fmla="*/ 18 h 38"/>
                    <a:gd name="T4" fmla="*/ 9 w 46"/>
                    <a:gd name="T5" fmla="*/ 0 h 38"/>
                    <a:gd name="T6" fmla="*/ 0 w 46"/>
                    <a:gd name="T7" fmla="*/ 20 h 38"/>
                    <a:gd name="T8" fmla="*/ 37 w 46"/>
                    <a:gd name="T9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8">
                      <a:moveTo>
                        <a:pt x="37" y="38"/>
                      </a:moveTo>
                      <a:lnTo>
                        <a:pt x="46" y="18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37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" name="Freeform 60"/>
                <p:cNvSpPr>
                  <a:spLocks/>
                </p:cNvSpPr>
                <p:nvPr/>
              </p:nvSpPr>
              <p:spPr bwMode="auto">
                <a:xfrm>
                  <a:off x="7744" y="10614"/>
                  <a:ext cx="52" cy="37"/>
                </a:xfrm>
                <a:custGeom>
                  <a:avLst/>
                  <a:gdLst>
                    <a:gd name="T0" fmla="*/ 52 w 52"/>
                    <a:gd name="T1" fmla="*/ 20 h 37"/>
                    <a:gd name="T2" fmla="*/ 45 w 52"/>
                    <a:gd name="T3" fmla="*/ 0 h 37"/>
                    <a:gd name="T4" fmla="*/ 0 w 52"/>
                    <a:gd name="T5" fmla="*/ 17 h 37"/>
                    <a:gd name="T6" fmla="*/ 8 w 52"/>
                    <a:gd name="T7" fmla="*/ 37 h 37"/>
                    <a:gd name="T8" fmla="*/ 52 w 52"/>
                    <a:gd name="T9" fmla="*/ 2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37">
                      <a:moveTo>
                        <a:pt x="52" y="20"/>
                      </a:moveTo>
                      <a:lnTo>
                        <a:pt x="45" y="0"/>
                      </a:lnTo>
                      <a:lnTo>
                        <a:pt x="0" y="17"/>
                      </a:lnTo>
                      <a:lnTo>
                        <a:pt x="8" y="37"/>
                      </a:lnTo>
                      <a:lnTo>
                        <a:pt x="52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5" name="Group 61"/>
              <p:cNvGrpSpPr>
                <a:grpSpLocks/>
              </p:cNvGrpSpPr>
              <p:nvPr/>
            </p:nvGrpSpPr>
            <p:grpSpPr bwMode="auto">
              <a:xfrm>
                <a:off x="3634" y="2954"/>
                <a:ext cx="128" cy="106"/>
                <a:chOff x="7657" y="10868"/>
                <a:chExt cx="209" cy="174"/>
              </a:xfrm>
            </p:grpSpPr>
            <p:sp>
              <p:nvSpPr>
                <p:cNvPr id="439" name="Freeform 62"/>
                <p:cNvSpPr>
                  <a:spLocks/>
                </p:cNvSpPr>
                <p:nvPr/>
              </p:nvSpPr>
              <p:spPr bwMode="auto">
                <a:xfrm>
                  <a:off x="7691" y="10868"/>
                  <a:ext cx="175" cy="98"/>
                </a:xfrm>
                <a:custGeom>
                  <a:avLst/>
                  <a:gdLst>
                    <a:gd name="T0" fmla="*/ 166 w 175"/>
                    <a:gd name="T1" fmla="*/ 98 h 98"/>
                    <a:gd name="T2" fmla="*/ 175 w 175"/>
                    <a:gd name="T3" fmla="*/ 78 h 98"/>
                    <a:gd name="T4" fmla="*/ 9 w 175"/>
                    <a:gd name="T5" fmla="*/ 0 h 98"/>
                    <a:gd name="T6" fmla="*/ 0 w 175"/>
                    <a:gd name="T7" fmla="*/ 20 h 98"/>
                    <a:gd name="T8" fmla="*/ 166 w 175"/>
                    <a:gd name="T9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5" h="98">
                      <a:moveTo>
                        <a:pt x="166" y="98"/>
                      </a:moveTo>
                      <a:lnTo>
                        <a:pt x="175" y="78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166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" name="Freeform 63"/>
                <p:cNvSpPr>
                  <a:spLocks/>
                </p:cNvSpPr>
                <p:nvPr/>
              </p:nvSpPr>
              <p:spPr bwMode="auto">
                <a:xfrm>
                  <a:off x="7657" y="10946"/>
                  <a:ext cx="207" cy="96"/>
                </a:xfrm>
                <a:custGeom>
                  <a:avLst/>
                  <a:gdLst>
                    <a:gd name="T0" fmla="*/ 207 w 207"/>
                    <a:gd name="T1" fmla="*/ 20 h 96"/>
                    <a:gd name="T2" fmla="*/ 200 w 207"/>
                    <a:gd name="T3" fmla="*/ 0 h 96"/>
                    <a:gd name="T4" fmla="*/ 0 w 207"/>
                    <a:gd name="T5" fmla="*/ 75 h 96"/>
                    <a:gd name="T6" fmla="*/ 7 w 207"/>
                    <a:gd name="T7" fmla="*/ 96 h 96"/>
                    <a:gd name="T8" fmla="*/ 207 w 207"/>
                    <a:gd name="T9" fmla="*/ 2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96">
                      <a:moveTo>
                        <a:pt x="207" y="20"/>
                      </a:moveTo>
                      <a:lnTo>
                        <a:pt x="200" y="0"/>
                      </a:lnTo>
                      <a:lnTo>
                        <a:pt x="0" y="75"/>
                      </a:lnTo>
                      <a:lnTo>
                        <a:pt x="7" y="96"/>
                      </a:lnTo>
                      <a:lnTo>
                        <a:pt x="207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6" name="Line 64"/>
              <p:cNvSpPr>
                <a:spLocks noChangeShapeType="1"/>
              </p:cNvSpPr>
              <p:nvPr/>
            </p:nvSpPr>
            <p:spPr bwMode="auto">
              <a:xfrm>
                <a:off x="3668" y="2748"/>
                <a:ext cx="70" cy="1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Line 65"/>
              <p:cNvSpPr>
                <a:spLocks noChangeShapeType="1"/>
              </p:cNvSpPr>
              <p:nvPr/>
            </p:nvSpPr>
            <p:spPr bwMode="auto">
              <a:xfrm>
                <a:off x="3738" y="2737"/>
                <a:ext cx="1" cy="3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Line 66"/>
              <p:cNvSpPr>
                <a:spLocks noChangeShapeType="1"/>
              </p:cNvSpPr>
              <p:nvPr/>
            </p:nvSpPr>
            <p:spPr bwMode="auto">
              <a:xfrm>
                <a:off x="3668" y="2737"/>
                <a:ext cx="1" cy="3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Line 67"/>
              <p:cNvSpPr>
                <a:spLocks noChangeShapeType="1"/>
              </p:cNvSpPr>
              <p:nvPr/>
            </p:nvSpPr>
            <p:spPr bwMode="auto">
              <a:xfrm>
                <a:off x="3704" y="2718"/>
                <a:ext cx="2" cy="27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30" name="Group 68"/>
              <p:cNvGrpSpPr>
                <a:grpSpLocks/>
              </p:cNvGrpSpPr>
              <p:nvPr/>
            </p:nvGrpSpPr>
            <p:grpSpPr bwMode="auto">
              <a:xfrm>
                <a:off x="3774" y="2964"/>
                <a:ext cx="96" cy="96"/>
                <a:chOff x="1680" y="1152"/>
                <a:chExt cx="576" cy="1248"/>
              </a:xfrm>
            </p:grpSpPr>
            <p:grpSp>
              <p:nvGrpSpPr>
                <p:cNvPr id="431" name="Group 69"/>
                <p:cNvGrpSpPr>
                  <a:grpSpLocks/>
                </p:cNvGrpSpPr>
                <p:nvPr/>
              </p:nvGrpSpPr>
              <p:grpSpPr bwMode="auto">
                <a:xfrm>
                  <a:off x="1680" y="1152"/>
                  <a:ext cx="576" cy="1248"/>
                  <a:chOff x="1680" y="1152"/>
                  <a:chExt cx="576" cy="1248"/>
                </a:xfrm>
              </p:grpSpPr>
              <p:sp>
                <p:nvSpPr>
                  <p:cNvPr id="433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1248"/>
                    <a:ext cx="480" cy="11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DDDDDD"/>
                      </a:gs>
                    </a:gsLst>
                    <a:path path="rect">
                      <a:fillToRect l="100000" t="10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4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1248"/>
                    <a:ext cx="0" cy="1152"/>
                  </a:xfrm>
                  <a:prstGeom prst="line">
                    <a:avLst/>
                  </a:prstGeom>
                  <a:noFill/>
                  <a:ln w="38100" cmpd="dbl">
                    <a:solidFill>
                      <a:srgbClr val="777777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5" name="AutoShape 7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680" y="1152"/>
                    <a:ext cx="576" cy="96"/>
                  </a:xfrm>
                  <a:prstGeom prst="parallelogram">
                    <a:avLst>
                      <a:gd name="adj" fmla="val 91667"/>
                    </a:avLst>
                  </a:prstGeom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DDDDDD"/>
                      </a:gs>
                    </a:gsLst>
                    <a:path path="rect">
                      <a:fillToRect r="100000" b="10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6" name="AutoShape 7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104" y="1728"/>
                    <a:ext cx="1248" cy="96"/>
                  </a:xfrm>
                  <a:prstGeom prst="parallelogram">
                    <a:avLst>
                      <a:gd name="adj" fmla="val 98944"/>
                    </a:avLst>
                  </a:prstGeom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DDDDDD"/>
                      </a:gs>
                    </a:gsLst>
                    <a:path path="rect">
                      <a:fillToRect t="100000" r="10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7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2016"/>
                    <a:ext cx="4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777777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8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1632"/>
                    <a:ext cx="4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777777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32" name="Rectangle 76"/>
                <p:cNvSpPr>
                  <a:spLocks noChangeArrowheads="1"/>
                </p:cNvSpPr>
                <p:nvPr/>
              </p:nvSpPr>
              <p:spPr bwMode="auto">
                <a:xfrm>
                  <a:off x="1776" y="1248"/>
                  <a:ext cx="480" cy="115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49" name="Group 77"/>
          <p:cNvGrpSpPr>
            <a:grpSpLocks/>
          </p:cNvGrpSpPr>
          <p:nvPr/>
        </p:nvGrpSpPr>
        <p:grpSpPr bwMode="auto">
          <a:xfrm>
            <a:off x="4112441" y="4891621"/>
            <a:ext cx="660994" cy="473845"/>
            <a:chOff x="1302" y="2885"/>
            <a:chExt cx="358" cy="241"/>
          </a:xfrm>
        </p:grpSpPr>
        <p:sp>
          <p:nvSpPr>
            <p:cNvPr id="450" name="Oval 78"/>
            <p:cNvSpPr>
              <a:spLocks noChangeArrowheads="1"/>
            </p:cNvSpPr>
            <p:nvPr/>
          </p:nvSpPr>
          <p:spPr bwMode="auto">
            <a:xfrm>
              <a:off x="1302" y="3031"/>
              <a:ext cx="358" cy="9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1" name="Group 79"/>
            <p:cNvGrpSpPr>
              <a:grpSpLocks/>
            </p:cNvGrpSpPr>
            <p:nvPr/>
          </p:nvGrpSpPr>
          <p:grpSpPr bwMode="auto">
            <a:xfrm>
              <a:off x="1394" y="2885"/>
              <a:ext cx="162" cy="217"/>
              <a:chOff x="3630" y="2718"/>
              <a:chExt cx="240" cy="342"/>
            </a:xfrm>
          </p:grpSpPr>
          <p:sp>
            <p:nvSpPr>
              <p:cNvPr id="452" name="Freeform 80"/>
              <p:cNvSpPr>
                <a:spLocks/>
              </p:cNvSpPr>
              <p:nvPr/>
            </p:nvSpPr>
            <p:spPr bwMode="auto">
              <a:xfrm>
                <a:off x="3630" y="2747"/>
                <a:ext cx="80" cy="308"/>
              </a:xfrm>
              <a:custGeom>
                <a:avLst/>
                <a:gdLst>
                  <a:gd name="T0" fmla="*/ 130 w 130"/>
                  <a:gd name="T1" fmla="*/ 4 h 503"/>
                  <a:gd name="T2" fmla="*/ 111 w 130"/>
                  <a:gd name="T3" fmla="*/ 0 h 503"/>
                  <a:gd name="T4" fmla="*/ 0 w 130"/>
                  <a:gd name="T5" fmla="*/ 498 h 503"/>
                  <a:gd name="T6" fmla="*/ 19 w 130"/>
                  <a:gd name="T7" fmla="*/ 503 h 503"/>
                  <a:gd name="T8" fmla="*/ 130 w 130"/>
                  <a:gd name="T9" fmla="*/ 4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503">
                    <a:moveTo>
                      <a:pt x="130" y="4"/>
                    </a:moveTo>
                    <a:lnTo>
                      <a:pt x="111" y="0"/>
                    </a:lnTo>
                    <a:lnTo>
                      <a:pt x="0" y="498"/>
                    </a:lnTo>
                    <a:lnTo>
                      <a:pt x="19" y="503"/>
                    </a:lnTo>
                    <a:lnTo>
                      <a:pt x="13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Freeform 81"/>
              <p:cNvSpPr>
                <a:spLocks/>
              </p:cNvSpPr>
              <p:nvPr/>
            </p:nvSpPr>
            <p:spPr bwMode="auto">
              <a:xfrm>
                <a:off x="3698" y="2747"/>
                <a:ext cx="80" cy="308"/>
              </a:xfrm>
              <a:custGeom>
                <a:avLst/>
                <a:gdLst>
                  <a:gd name="T0" fmla="*/ 19 w 129"/>
                  <a:gd name="T1" fmla="*/ 0 h 503"/>
                  <a:gd name="T2" fmla="*/ 0 w 129"/>
                  <a:gd name="T3" fmla="*/ 4 h 503"/>
                  <a:gd name="T4" fmla="*/ 109 w 129"/>
                  <a:gd name="T5" fmla="*/ 503 h 503"/>
                  <a:gd name="T6" fmla="*/ 129 w 129"/>
                  <a:gd name="T7" fmla="*/ 498 h 503"/>
                  <a:gd name="T8" fmla="*/ 19 w 129"/>
                  <a:gd name="T9" fmla="*/ 0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503">
                    <a:moveTo>
                      <a:pt x="19" y="0"/>
                    </a:moveTo>
                    <a:lnTo>
                      <a:pt x="0" y="4"/>
                    </a:lnTo>
                    <a:lnTo>
                      <a:pt x="109" y="503"/>
                    </a:lnTo>
                    <a:lnTo>
                      <a:pt x="129" y="49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54" name="Group 82"/>
              <p:cNvGrpSpPr>
                <a:grpSpLocks/>
              </p:cNvGrpSpPr>
              <p:nvPr/>
            </p:nvGrpSpPr>
            <p:grpSpPr bwMode="auto">
              <a:xfrm>
                <a:off x="3654" y="2887"/>
                <a:ext cx="92" cy="79"/>
                <a:chOff x="7690" y="10760"/>
                <a:chExt cx="149" cy="128"/>
              </a:xfrm>
            </p:grpSpPr>
            <p:sp>
              <p:nvSpPr>
                <p:cNvPr id="480" name="Freeform 83"/>
                <p:cNvSpPr>
                  <a:spLocks/>
                </p:cNvSpPr>
                <p:nvPr/>
              </p:nvSpPr>
              <p:spPr bwMode="auto">
                <a:xfrm>
                  <a:off x="7712" y="10760"/>
                  <a:ext cx="125" cy="74"/>
                </a:xfrm>
                <a:custGeom>
                  <a:avLst/>
                  <a:gdLst>
                    <a:gd name="T0" fmla="*/ 117 w 125"/>
                    <a:gd name="T1" fmla="*/ 74 h 74"/>
                    <a:gd name="T2" fmla="*/ 125 w 125"/>
                    <a:gd name="T3" fmla="*/ 54 h 74"/>
                    <a:gd name="T4" fmla="*/ 9 w 125"/>
                    <a:gd name="T5" fmla="*/ 0 h 74"/>
                    <a:gd name="T6" fmla="*/ 0 w 125"/>
                    <a:gd name="T7" fmla="*/ 20 h 74"/>
                    <a:gd name="T8" fmla="*/ 117 w 125"/>
                    <a:gd name="T9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5" h="74">
                      <a:moveTo>
                        <a:pt x="117" y="74"/>
                      </a:moveTo>
                      <a:lnTo>
                        <a:pt x="125" y="54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117" y="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" name="Freeform 84"/>
                <p:cNvSpPr>
                  <a:spLocks/>
                </p:cNvSpPr>
                <p:nvPr/>
              </p:nvSpPr>
              <p:spPr bwMode="auto">
                <a:xfrm>
                  <a:off x="7690" y="10814"/>
                  <a:ext cx="149" cy="74"/>
                </a:xfrm>
                <a:custGeom>
                  <a:avLst/>
                  <a:gdLst>
                    <a:gd name="T0" fmla="*/ 149 w 149"/>
                    <a:gd name="T1" fmla="*/ 20 h 74"/>
                    <a:gd name="T2" fmla="*/ 142 w 149"/>
                    <a:gd name="T3" fmla="*/ 0 h 74"/>
                    <a:gd name="T4" fmla="*/ 0 w 149"/>
                    <a:gd name="T5" fmla="*/ 54 h 74"/>
                    <a:gd name="T6" fmla="*/ 7 w 149"/>
                    <a:gd name="T7" fmla="*/ 74 h 74"/>
                    <a:gd name="T8" fmla="*/ 149 w 149"/>
                    <a:gd name="T9" fmla="*/ 2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74">
                      <a:moveTo>
                        <a:pt x="149" y="20"/>
                      </a:moveTo>
                      <a:lnTo>
                        <a:pt x="142" y="0"/>
                      </a:lnTo>
                      <a:lnTo>
                        <a:pt x="0" y="54"/>
                      </a:lnTo>
                      <a:lnTo>
                        <a:pt x="7" y="74"/>
                      </a:lnTo>
                      <a:lnTo>
                        <a:pt x="149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55" name="Group 85"/>
              <p:cNvGrpSpPr>
                <a:grpSpLocks/>
              </p:cNvGrpSpPr>
              <p:nvPr/>
            </p:nvGrpSpPr>
            <p:grpSpPr bwMode="auto">
              <a:xfrm>
                <a:off x="3669" y="2841"/>
                <a:ext cx="63" cy="57"/>
                <a:chOff x="7715" y="10684"/>
                <a:chExt cx="102" cy="94"/>
              </a:xfrm>
            </p:grpSpPr>
            <p:sp>
              <p:nvSpPr>
                <p:cNvPr id="478" name="Freeform 86"/>
                <p:cNvSpPr>
                  <a:spLocks/>
                </p:cNvSpPr>
                <p:nvPr/>
              </p:nvSpPr>
              <p:spPr bwMode="auto">
                <a:xfrm>
                  <a:off x="7732" y="10684"/>
                  <a:ext cx="85" cy="57"/>
                </a:xfrm>
                <a:custGeom>
                  <a:avLst/>
                  <a:gdLst>
                    <a:gd name="T0" fmla="*/ 76 w 85"/>
                    <a:gd name="T1" fmla="*/ 57 h 57"/>
                    <a:gd name="T2" fmla="*/ 85 w 85"/>
                    <a:gd name="T3" fmla="*/ 37 h 57"/>
                    <a:gd name="T4" fmla="*/ 9 w 85"/>
                    <a:gd name="T5" fmla="*/ 0 h 57"/>
                    <a:gd name="T6" fmla="*/ 0 w 85"/>
                    <a:gd name="T7" fmla="*/ 20 h 57"/>
                    <a:gd name="T8" fmla="*/ 76 w 85"/>
                    <a:gd name="T9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57">
                      <a:moveTo>
                        <a:pt x="76" y="57"/>
                      </a:moveTo>
                      <a:lnTo>
                        <a:pt x="85" y="37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76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9" name="Freeform 87"/>
                <p:cNvSpPr>
                  <a:spLocks/>
                </p:cNvSpPr>
                <p:nvPr/>
              </p:nvSpPr>
              <p:spPr bwMode="auto">
                <a:xfrm>
                  <a:off x="7715" y="10721"/>
                  <a:ext cx="102" cy="57"/>
                </a:xfrm>
                <a:custGeom>
                  <a:avLst/>
                  <a:gdLst>
                    <a:gd name="T0" fmla="*/ 102 w 102"/>
                    <a:gd name="T1" fmla="*/ 20 h 57"/>
                    <a:gd name="T2" fmla="*/ 94 w 102"/>
                    <a:gd name="T3" fmla="*/ 0 h 57"/>
                    <a:gd name="T4" fmla="*/ 0 w 102"/>
                    <a:gd name="T5" fmla="*/ 37 h 57"/>
                    <a:gd name="T6" fmla="*/ 7 w 102"/>
                    <a:gd name="T7" fmla="*/ 57 h 57"/>
                    <a:gd name="T8" fmla="*/ 102 w 102"/>
                    <a:gd name="T9" fmla="*/ 2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57">
                      <a:moveTo>
                        <a:pt x="102" y="20"/>
                      </a:moveTo>
                      <a:lnTo>
                        <a:pt x="94" y="0"/>
                      </a:lnTo>
                      <a:lnTo>
                        <a:pt x="0" y="37"/>
                      </a:lnTo>
                      <a:lnTo>
                        <a:pt x="7" y="57"/>
                      </a:lnTo>
                      <a:lnTo>
                        <a:pt x="102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56" name="Group 88"/>
              <p:cNvGrpSpPr>
                <a:grpSpLocks/>
              </p:cNvGrpSpPr>
              <p:nvPr/>
            </p:nvGrpSpPr>
            <p:grpSpPr bwMode="auto">
              <a:xfrm>
                <a:off x="3679" y="2808"/>
                <a:ext cx="44" cy="44"/>
                <a:chOff x="7731" y="10630"/>
                <a:chExt cx="72" cy="72"/>
              </a:xfrm>
            </p:grpSpPr>
            <p:sp>
              <p:nvSpPr>
                <p:cNvPr id="476" name="Freeform 89"/>
                <p:cNvSpPr>
                  <a:spLocks/>
                </p:cNvSpPr>
                <p:nvPr/>
              </p:nvSpPr>
              <p:spPr bwMode="auto">
                <a:xfrm>
                  <a:off x="7741" y="10630"/>
                  <a:ext cx="62" cy="46"/>
                </a:xfrm>
                <a:custGeom>
                  <a:avLst/>
                  <a:gdLst>
                    <a:gd name="T0" fmla="*/ 54 w 62"/>
                    <a:gd name="T1" fmla="*/ 46 h 46"/>
                    <a:gd name="T2" fmla="*/ 62 w 62"/>
                    <a:gd name="T3" fmla="*/ 26 h 46"/>
                    <a:gd name="T4" fmla="*/ 9 w 62"/>
                    <a:gd name="T5" fmla="*/ 0 h 46"/>
                    <a:gd name="T6" fmla="*/ 0 w 62"/>
                    <a:gd name="T7" fmla="*/ 20 h 46"/>
                    <a:gd name="T8" fmla="*/ 54 w 62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46">
                      <a:moveTo>
                        <a:pt x="54" y="46"/>
                      </a:moveTo>
                      <a:lnTo>
                        <a:pt x="62" y="26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54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7" name="Freeform 90"/>
                <p:cNvSpPr>
                  <a:spLocks/>
                </p:cNvSpPr>
                <p:nvPr/>
              </p:nvSpPr>
              <p:spPr bwMode="auto">
                <a:xfrm>
                  <a:off x="7731" y="10656"/>
                  <a:ext cx="72" cy="46"/>
                </a:xfrm>
                <a:custGeom>
                  <a:avLst/>
                  <a:gdLst>
                    <a:gd name="T0" fmla="*/ 72 w 72"/>
                    <a:gd name="T1" fmla="*/ 20 h 46"/>
                    <a:gd name="T2" fmla="*/ 65 w 72"/>
                    <a:gd name="T3" fmla="*/ 0 h 46"/>
                    <a:gd name="T4" fmla="*/ 0 w 72"/>
                    <a:gd name="T5" fmla="*/ 26 h 46"/>
                    <a:gd name="T6" fmla="*/ 7 w 72"/>
                    <a:gd name="T7" fmla="*/ 46 h 46"/>
                    <a:gd name="T8" fmla="*/ 72 w 72"/>
                    <a:gd name="T9" fmla="*/ 2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46">
                      <a:moveTo>
                        <a:pt x="72" y="20"/>
                      </a:moveTo>
                      <a:lnTo>
                        <a:pt x="65" y="0"/>
                      </a:lnTo>
                      <a:lnTo>
                        <a:pt x="0" y="26"/>
                      </a:lnTo>
                      <a:lnTo>
                        <a:pt x="7" y="46"/>
                      </a:lnTo>
                      <a:lnTo>
                        <a:pt x="72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57" name="Group 91"/>
              <p:cNvGrpSpPr>
                <a:grpSpLocks/>
              </p:cNvGrpSpPr>
              <p:nvPr/>
            </p:nvGrpSpPr>
            <p:grpSpPr bwMode="auto">
              <a:xfrm>
                <a:off x="3687" y="2787"/>
                <a:ext cx="32" cy="34"/>
                <a:chOff x="7744" y="10596"/>
                <a:chExt cx="52" cy="55"/>
              </a:xfrm>
            </p:grpSpPr>
            <p:sp>
              <p:nvSpPr>
                <p:cNvPr id="474" name="Freeform 92"/>
                <p:cNvSpPr>
                  <a:spLocks/>
                </p:cNvSpPr>
                <p:nvPr/>
              </p:nvSpPr>
              <p:spPr bwMode="auto">
                <a:xfrm>
                  <a:off x="7750" y="10596"/>
                  <a:ext cx="46" cy="38"/>
                </a:xfrm>
                <a:custGeom>
                  <a:avLst/>
                  <a:gdLst>
                    <a:gd name="T0" fmla="*/ 37 w 46"/>
                    <a:gd name="T1" fmla="*/ 38 h 38"/>
                    <a:gd name="T2" fmla="*/ 46 w 46"/>
                    <a:gd name="T3" fmla="*/ 18 h 38"/>
                    <a:gd name="T4" fmla="*/ 9 w 46"/>
                    <a:gd name="T5" fmla="*/ 0 h 38"/>
                    <a:gd name="T6" fmla="*/ 0 w 46"/>
                    <a:gd name="T7" fmla="*/ 20 h 38"/>
                    <a:gd name="T8" fmla="*/ 37 w 46"/>
                    <a:gd name="T9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8">
                      <a:moveTo>
                        <a:pt x="37" y="38"/>
                      </a:moveTo>
                      <a:lnTo>
                        <a:pt x="46" y="18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37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" name="Freeform 93"/>
                <p:cNvSpPr>
                  <a:spLocks/>
                </p:cNvSpPr>
                <p:nvPr/>
              </p:nvSpPr>
              <p:spPr bwMode="auto">
                <a:xfrm>
                  <a:off x="7744" y="10614"/>
                  <a:ext cx="52" cy="37"/>
                </a:xfrm>
                <a:custGeom>
                  <a:avLst/>
                  <a:gdLst>
                    <a:gd name="T0" fmla="*/ 52 w 52"/>
                    <a:gd name="T1" fmla="*/ 20 h 37"/>
                    <a:gd name="T2" fmla="*/ 45 w 52"/>
                    <a:gd name="T3" fmla="*/ 0 h 37"/>
                    <a:gd name="T4" fmla="*/ 0 w 52"/>
                    <a:gd name="T5" fmla="*/ 17 h 37"/>
                    <a:gd name="T6" fmla="*/ 8 w 52"/>
                    <a:gd name="T7" fmla="*/ 37 h 37"/>
                    <a:gd name="T8" fmla="*/ 52 w 52"/>
                    <a:gd name="T9" fmla="*/ 2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37">
                      <a:moveTo>
                        <a:pt x="52" y="20"/>
                      </a:moveTo>
                      <a:lnTo>
                        <a:pt x="45" y="0"/>
                      </a:lnTo>
                      <a:lnTo>
                        <a:pt x="0" y="17"/>
                      </a:lnTo>
                      <a:lnTo>
                        <a:pt x="8" y="37"/>
                      </a:lnTo>
                      <a:lnTo>
                        <a:pt x="52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58" name="Group 94"/>
              <p:cNvGrpSpPr>
                <a:grpSpLocks/>
              </p:cNvGrpSpPr>
              <p:nvPr/>
            </p:nvGrpSpPr>
            <p:grpSpPr bwMode="auto">
              <a:xfrm>
                <a:off x="3634" y="2954"/>
                <a:ext cx="128" cy="106"/>
                <a:chOff x="7657" y="10868"/>
                <a:chExt cx="209" cy="174"/>
              </a:xfrm>
            </p:grpSpPr>
            <p:sp>
              <p:nvSpPr>
                <p:cNvPr id="472" name="Freeform 95"/>
                <p:cNvSpPr>
                  <a:spLocks/>
                </p:cNvSpPr>
                <p:nvPr/>
              </p:nvSpPr>
              <p:spPr bwMode="auto">
                <a:xfrm>
                  <a:off x="7691" y="10868"/>
                  <a:ext cx="175" cy="98"/>
                </a:xfrm>
                <a:custGeom>
                  <a:avLst/>
                  <a:gdLst>
                    <a:gd name="T0" fmla="*/ 166 w 175"/>
                    <a:gd name="T1" fmla="*/ 98 h 98"/>
                    <a:gd name="T2" fmla="*/ 175 w 175"/>
                    <a:gd name="T3" fmla="*/ 78 h 98"/>
                    <a:gd name="T4" fmla="*/ 9 w 175"/>
                    <a:gd name="T5" fmla="*/ 0 h 98"/>
                    <a:gd name="T6" fmla="*/ 0 w 175"/>
                    <a:gd name="T7" fmla="*/ 20 h 98"/>
                    <a:gd name="T8" fmla="*/ 166 w 175"/>
                    <a:gd name="T9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5" h="98">
                      <a:moveTo>
                        <a:pt x="166" y="98"/>
                      </a:moveTo>
                      <a:lnTo>
                        <a:pt x="175" y="78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166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" name="Freeform 96"/>
                <p:cNvSpPr>
                  <a:spLocks/>
                </p:cNvSpPr>
                <p:nvPr/>
              </p:nvSpPr>
              <p:spPr bwMode="auto">
                <a:xfrm>
                  <a:off x="7657" y="10946"/>
                  <a:ext cx="207" cy="96"/>
                </a:xfrm>
                <a:custGeom>
                  <a:avLst/>
                  <a:gdLst>
                    <a:gd name="T0" fmla="*/ 207 w 207"/>
                    <a:gd name="T1" fmla="*/ 20 h 96"/>
                    <a:gd name="T2" fmla="*/ 200 w 207"/>
                    <a:gd name="T3" fmla="*/ 0 h 96"/>
                    <a:gd name="T4" fmla="*/ 0 w 207"/>
                    <a:gd name="T5" fmla="*/ 75 h 96"/>
                    <a:gd name="T6" fmla="*/ 7 w 207"/>
                    <a:gd name="T7" fmla="*/ 96 h 96"/>
                    <a:gd name="T8" fmla="*/ 207 w 207"/>
                    <a:gd name="T9" fmla="*/ 2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96">
                      <a:moveTo>
                        <a:pt x="207" y="20"/>
                      </a:moveTo>
                      <a:lnTo>
                        <a:pt x="200" y="0"/>
                      </a:lnTo>
                      <a:lnTo>
                        <a:pt x="0" y="75"/>
                      </a:lnTo>
                      <a:lnTo>
                        <a:pt x="7" y="96"/>
                      </a:lnTo>
                      <a:lnTo>
                        <a:pt x="207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59" name="Line 97"/>
              <p:cNvSpPr>
                <a:spLocks noChangeShapeType="1"/>
              </p:cNvSpPr>
              <p:nvPr/>
            </p:nvSpPr>
            <p:spPr bwMode="auto">
              <a:xfrm>
                <a:off x="3668" y="2748"/>
                <a:ext cx="70" cy="1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Line 98"/>
              <p:cNvSpPr>
                <a:spLocks noChangeShapeType="1"/>
              </p:cNvSpPr>
              <p:nvPr/>
            </p:nvSpPr>
            <p:spPr bwMode="auto">
              <a:xfrm>
                <a:off x="3738" y="2737"/>
                <a:ext cx="1" cy="3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Line 99"/>
              <p:cNvSpPr>
                <a:spLocks noChangeShapeType="1"/>
              </p:cNvSpPr>
              <p:nvPr/>
            </p:nvSpPr>
            <p:spPr bwMode="auto">
              <a:xfrm>
                <a:off x="3668" y="2737"/>
                <a:ext cx="1" cy="3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Line 100"/>
              <p:cNvSpPr>
                <a:spLocks noChangeShapeType="1"/>
              </p:cNvSpPr>
              <p:nvPr/>
            </p:nvSpPr>
            <p:spPr bwMode="auto">
              <a:xfrm>
                <a:off x="3704" y="2718"/>
                <a:ext cx="2" cy="27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63" name="Group 101"/>
              <p:cNvGrpSpPr>
                <a:grpSpLocks/>
              </p:cNvGrpSpPr>
              <p:nvPr/>
            </p:nvGrpSpPr>
            <p:grpSpPr bwMode="auto">
              <a:xfrm>
                <a:off x="3774" y="2964"/>
                <a:ext cx="96" cy="96"/>
                <a:chOff x="1680" y="1152"/>
                <a:chExt cx="576" cy="1248"/>
              </a:xfrm>
            </p:grpSpPr>
            <p:grpSp>
              <p:nvGrpSpPr>
                <p:cNvPr id="464" name="Group 102"/>
                <p:cNvGrpSpPr>
                  <a:grpSpLocks/>
                </p:cNvGrpSpPr>
                <p:nvPr/>
              </p:nvGrpSpPr>
              <p:grpSpPr bwMode="auto">
                <a:xfrm>
                  <a:off x="1680" y="1152"/>
                  <a:ext cx="576" cy="1248"/>
                  <a:chOff x="1680" y="1152"/>
                  <a:chExt cx="576" cy="1248"/>
                </a:xfrm>
              </p:grpSpPr>
              <p:sp>
                <p:nvSpPr>
                  <p:cNvPr id="466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1248"/>
                    <a:ext cx="480" cy="11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DDDDDD"/>
                      </a:gs>
                    </a:gsLst>
                    <a:path path="rect">
                      <a:fillToRect l="100000" t="10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67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1248"/>
                    <a:ext cx="0" cy="1152"/>
                  </a:xfrm>
                  <a:prstGeom prst="line">
                    <a:avLst/>
                  </a:prstGeom>
                  <a:noFill/>
                  <a:ln w="38100" cmpd="dbl">
                    <a:solidFill>
                      <a:srgbClr val="777777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8" name="AutoShape 10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680" y="1152"/>
                    <a:ext cx="576" cy="96"/>
                  </a:xfrm>
                  <a:prstGeom prst="parallelogram">
                    <a:avLst>
                      <a:gd name="adj" fmla="val 91667"/>
                    </a:avLst>
                  </a:prstGeom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DDDDDD"/>
                      </a:gs>
                    </a:gsLst>
                    <a:path path="rect">
                      <a:fillToRect r="100000" b="10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69" name="AutoShape 10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104" y="1728"/>
                    <a:ext cx="1248" cy="96"/>
                  </a:xfrm>
                  <a:prstGeom prst="parallelogram">
                    <a:avLst>
                      <a:gd name="adj" fmla="val 98944"/>
                    </a:avLst>
                  </a:prstGeom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DDDDDD"/>
                      </a:gs>
                    </a:gsLst>
                    <a:path path="rect">
                      <a:fillToRect t="100000" r="10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0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2016"/>
                    <a:ext cx="4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777777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1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1632"/>
                    <a:ext cx="4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777777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65" name="Rectangle 109"/>
                <p:cNvSpPr>
                  <a:spLocks noChangeArrowheads="1"/>
                </p:cNvSpPr>
                <p:nvPr/>
              </p:nvSpPr>
              <p:spPr bwMode="auto">
                <a:xfrm>
                  <a:off x="1776" y="1248"/>
                  <a:ext cx="480" cy="115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82" name="Group 110"/>
          <p:cNvGrpSpPr>
            <a:grpSpLocks/>
          </p:cNvGrpSpPr>
          <p:nvPr/>
        </p:nvGrpSpPr>
        <p:grpSpPr bwMode="auto">
          <a:xfrm>
            <a:off x="5227371" y="4892948"/>
            <a:ext cx="659666" cy="473846"/>
            <a:chOff x="1302" y="2885"/>
            <a:chExt cx="358" cy="241"/>
          </a:xfrm>
        </p:grpSpPr>
        <p:sp>
          <p:nvSpPr>
            <p:cNvPr id="483" name="Oval 111"/>
            <p:cNvSpPr>
              <a:spLocks noChangeArrowheads="1"/>
            </p:cNvSpPr>
            <p:nvPr/>
          </p:nvSpPr>
          <p:spPr bwMode="auto">
            <a:xfrm>
              <a:off x="1302" y="3031"/>
              <a:ext cx="358" cy="9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4" name="Group 112"/>
            <p:cNvGrpSpPr>
              <a:grpSpLocks/>
            </p:cNvGrpSpPr>
            <p:nvPr/>
          </p:nvGrpSpPr>
          <p:grpSpPr bwMode="auto">
            <a:xfrm>
              <a:off x="1394" y="2885"/>
              <a:ext cx="162" cy="217"/>
              <a:chOff x="3630" y="2718"/>
              <a:chExt cx="240" cy="342"/>
            </a:xfrm>
          </p:grpSpPr>
          <p:sp>
            <p:nvSpPr>
              <p:cNvPr id="485" name="Freeform 113"/>
              <p:cNvSpPr>
                <a:spLocks/>
              </p:cNvSpPr>
              <p:nvPr/>
            </p:nvSpPr>
            <p:spPr bwMode="auto">
              <a:xfrm>
                <a:off x="3630" y="2747"/>
                <a:ext cx="80" cy="308"/>
              </a:xfrm>
              <a:custGeom>
                <a:avLst/>
                <a:gdLst>
                  <a:gd name="T0" fmla="*/ 130 w 130"/>
                  <a:gd name="T1" fmla="*/ 4 h 503"/>
                  <a:gd name="T2" fmla="*/ 111 w 130"/>
                  <a:gd name="T3" fmla="*/ 0 h 503"/>
                  <a:gd name="T4" fmla="*/ 0 w 130"/>
                  <a:gd name="T5" fmla="*/ 498 h 503"/>
                  <a:gd name="T6" fmla="*/ 19 w 130"/>
                  <a:gd name="T7" fmla="*/ 503 h 503"/>
                  <a:gd name="T8" fmla="*/ 130 w 130"/>
                  <a:gd name="T9" fmla="*/ 4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503">
                    <a:moveTo>
                      <a:pt x="130" y="4"/>
                    </a:moveTo>
                    <a:lnTo>
                      <a:pt x="111" y="0"/>
                    </a:lnTo>
                    <a:lnTo>
                      <a:pt x="0" y="498"/>
                    </a:lnTo>
                    <a:lnTo>
                      <a:pt x="19" y="503"/>
                    </a:lnTo>
                    <a:lnTo>
                      <a:pt x="13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Freeform 114"/>
              <p:cNvSpPr>
                <a:spLocks/>
              </p:cNvSpPr>
              <p:nvPr/>
            </p:nvSpPr>
            <p:spPr bwMode="auto">
              <a:xfrm>
                <a:off x="3698" y="2747"/>
                <a:ext cx="80" cy="308"/>
              </a:xfrm>
              <a:custGeom>
                <a:avLst/>
                <a:gdLst>
                  <a:gd name="T0" fmla="*/ 19 w 129"/>
                  <a:gd name="T1" fmla="*/ 0 h 503"/>
                  <a:gd name="T2" fmla="*/ 0 w 129"/>
                  <a:gd name="T3" fmla="*/ 4 h 503"/>
                  <a:gd name="T4" fmla="*/ 109 w 129"/>
                  <a:gd name="T5" fmla="*/ 503 h 503"/>
                  <a:gd name="T6" fmla="*/ 129 w 129"/>
                  <a:gd name="T7" fmla="*/ 498 h 503"/>
                  <a:gd name="T8" fmla="*/ 19 w 129"/>
                  <a:gd name="T9" fmla="*/ 0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503">
                    <a:moveTo>
                      <a:pt x="19" y="0"/>
                    </a:moveTo>
                    <a:lnTo>
                      <a:pt x="0" y="4"/>
                    </a:lnTo>
                    <a:lnTo>
                      <a:pt x="109" y="503"/>
                    </a:lnTo>
                    <a:lnTo>
                      <a:pt x="129" y="49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7" name="Group 115"/>
              <p:cNvGrpSpPr>
                <a:grpSpLocks/>
              </p:cNvGrpSpPr>
              <p:nvPr/>
            </p:nvGrpSpPr>
            <p:grpSpPr bwMode="auto">
              <a:xfrm>
                <a:off x="3654" y="2887"/>
                <a:ext cx="92" cy="79"/>
                <a:chOff x="7690" y="10760"/>
                <a:chExt cx="149" cy="128"/>
              </a:xfrm>
            </p:grpSpPr>
            <p:sp>
              <p:nvSpPr>
                <p:cNvPr id="513" name="Freeform 116"/>
                <p:cNvSpPr>
                  <a:spLocks/>
                </p:cNvSpPr>
                <p:nvPr/>
              </p:nvSpPr>
              <p:spPr bwMode="auto">
                <a:xfrm>
                  <a:off x="7712" y="10760"/>
                  <a:ext cx="125" cy="74"/>
                </a:xfrm>
                <a:custGeom>
                  <a:avLst/>
                  <a:gdLst>
                    <a:gd name="T0" fmla="*/ 117 w 125"/>
                    <a:gd name="T1" fmla="*/ 74 h 74"/>
                    <a:gd name="T2" fmla="*/ 125 w 125"/>
                    <a:gd name="T3" fmla="*/ 54 h 74"/>
                    <a:gd name="T4" fmla="*/ 9 w 125"/>
                    <a:gd name="T5" fmla="*/ 0 h 74"/>
                    <a:gd name="T6" fmla="*/ 0 w 125"/>
                    <a:gd name="T7" fmla="*/ 20 h 74"/>
                    <a:gd name="T8" fmla="*/ 117 w 125"/>
                    <a:gd name="T9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5" h="74">
                      <a:moveTo>
                        <a:pt x="117" y="74"/>
                      </a:moveTo>
                      <a:lnTo>
                        <a:pt x="125" y="54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117" y="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" name="Freeform 117"/>
                <p:cNvSpPr>
                  <a:spLocks/>
                </p:cNvSpPr>
                <p:nvPr/>
              </p:nvSpPr>
              <p:spPr bwMode="auto">
                <a:xfrm>
                  <a:off x="7690" y="10814"/>
                  <a:ext cx="149" cy="74"/>
                </a:xfrm>
                <a:custGeom>
                  <a:avLst/>
                  <a:gdLst>
                    <a:gd name="T0" fmla="*/ 149 w 149"/>
                    <a:gd name="T1" fmla="*/ 20 h 74"/>
                    <a:gd name="T2" fmla="*/ 142 w 149"/>
                    <a:gd name="T3" fmla="*/ 0 h 74"/>
                    <a:gd name="T4" fmla="*/ 0 w 149"/>
                    <a:gd name="T5" fmla="*/ 54 h 74"/>
                    <a:gd name="T6" fmla="*/ 7 w 149"/>
                    <a:gd name="T7" fmla="*/ 74 h 74"/>
                    <a:gd name="T8" fmla="*/ 149 w 149"/>
                    <a:gd name="T9" fmla="*/ 2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74">
                      <a:moveTo>
                        <a:pt x="149" y="20"/>
                      </a:moveTo>
                      <a:lnTo>
                        <a:pt x="142" y="0"/>
                      </a:lnTo>
                      <a:lnTo>
                        <a:pt x="0" y="54"/>
                      </a:lnTo>
                      <a:lnTo>
                        <a:pt x="7" y="74"/>
                      </a:lnTo>
                      <a:lnTo>
                        <a:pt x="149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88" name="Group 118"/>
              <p:cNvGrpSpPr>
                <a:grpSpLocks/>
              </p:cNvGrpSpPr>
              <p:nvPr/>
            </p:nvGrpSpPr>
            <p:grpSpPr bwMode="auto">
              <a:xfrm>
                <a:off x="3669" y="2841"/>
                <a:ext cx="63" cy="57"/>
                <a:chOff x="7715" y="10684"/>
                <a:chExt cx="102" cy="94"/>
              </a:xfrm>
            </p:grpSpPr>
            <p:sp>
              <p:nvSpPr>
                <p:cNvPr id="511" name="Freeform 119"/>
                <p:cNvSpPr>
                  <a:spLocks/>
                </p:cNvSpPr>
                <p:nvPr/>
              </p:nvSpPr>
              <p:spPr bwMode="auto">
                <a:xfrm>
                  <a:off x="7732" y="10684"/>
                  <a:ext cx="85" cy="57"/>
                </a:xfrm>
                <a:custGeom>
                  <a:avLst/>
                  <a:gdLst>
                    <a:gd name="T0" fmla="*/ 76 w 85"/>
                    <a:gd name="T1" fmla="*/ 57 h 57"/>
                    <a:gd name="T2" fmla="*/ 85 w 85"/>
                    <a:gd name="T3" fmla="*/ 37 h 57"/>
                    <a:gd name="T4" fmla="*/ 9 w 85"/>
                    <a:gd name="T5" fmla="*/ 0 h 57"/>
                    <a:gd name="T6" fmla="*/ 0 w 85"/>
                    <a:gd name="T7" fmla="*/ 20 h 57"/>
                    <a:gd name="T8" fmla="*/ 76 w 85"/>
                    <a:gd name="T9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57">
                      <a:moveTo>
                        <a:pt x="76" y="57"/>
                      </a:moveTo>
                      <a:lnTo>
                        <a:pt x="85" y="37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76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" name="Freeform 120"/>
                <p:cNvSpPr>
                  <a:spLocks/>
                </p:cNvSpPr>
                <p:nvPr/>
              </p:nvSpPr>
              <p:spPr bwMode="auto">
                <a:xfrm>
                  <a:off x="7715" y="10721"/>
                  <a:ext cx="102" cy="57"/>
                </a:xfrm>
                <a:custGeom>
                  <a:avLst/>
                  <a:gdLst>
                    <a:gd name="T0" fmla="*/ 102 w 102"/>
                    <a:gd name="T1" fmla="*/ 20 h 57"/>
                    <a:gd name="T2" fmla="*/ 94 w 102"/>
                    <a:gd name="T3" fmla="*/ 0 h 57"/>
                    <a:gd name="T4" fmla="*/ 0 w 102"/>
                    <a:gd name="T5" fmla="*/ 37 h 57"/>
                    <a:gd name="T6" fmla="*/ 7 w 102"/>
                    <a:gd name="T7" fmla="*/ 57 h 57"/>
                    <a:gd name="T8" fmla="*/ 102 w 102"/>
                    <a:gd name="T9" fmla="*/ 2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57">
                      <a:moveTo>
                        <a:pt x="102" y="20"/>
                      </a:moveTo>
                      <a:lnTo>
                        <a:pt x="94" y="0"/>
                      </a:lnTo>
                      <a:lnTo>
                        <a:pt x="0" y="37"/>
                      </a:lnTo>
                      <a:lnTo>
                        <a:pt x="7" y="57"/>
                      </a:lnTo>
                      <a:lnTo>
                        <a:pt x="102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89" name="Group 121"/>
              <p:cNvGrpSpPr>
                <a:grpSpLocks/>
              </p:cNvGrpSpPr>
              <p:nvPr/>
            </p:nvGrpSpPr>
            <p:grpSpPr bwMode="auto">
              <a:xfrm>
                <a:off x="3679" y="2808"/>
                <a:ext cx="44" cy="44"/>
                <a:chOff x="7731" y="10630"/>
                <a:chExt cx="72" cy="72"/>
              </a:xfrm>
            </p:grpSpPr>
            <p:sp>
              <p:nvSpPr>
                <p:cNvPr id="509" name="Freeform 122"/>
                <p:cNvSpPr>
                  <a:spLocks/>
                </p:cNvSpPr>
                <p:nvPr/>
              </p:nvSpPr>
              <p:spPr bwMode="auto">
                <a:xfrm>
                  <a:off x="7741" y="10630"/>
                  <a:ext cx="62" cy="46"/>
                </a:xfrm>
                <a:custGeom>
                  <a:avLst/>
                  <a:gdLst>
                    <a:gd name="T0" fmla="*/ 54 w 62"/>
                    <a:gd name="T1" fmla="*/ 46 h 46"/>
                    <a:gd name="T2" fmla="*/ 62 w 62"/>
                    <a:gd name="T3" fmla="*/ 26 h 46"/>
                    <a:gd name="T4" fmla="*/ 9 w 62"/>
                    <a:gd name="T5" fmla="*/ 0 h 46"/>
                    <a:gd name="T6" fmla="*/ 0 w 62"/>
                    <a:gd name="T7" fmla="*/ 20 h 46"/>
                    <a:gd name="T8" fmla="*/ 54 w 62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46">
                      <a:moveTo>
                        <a:pt x="54" y="46"/>
                      </a:moveTo>
                      <a:lnTo>
                        <a:pt x="62" y="26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54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0" name="Freeform 123"/>
                <p:cNvSpPr>
                  <a:spLocks/>
                </p:cNvSpPr>
                <p:nvPr/>
              </p:nvSpPr>
              <p:spPr bwMode="auto">
                <a:xfrm>
                  <a:off x="7731" y="10656"/>
                  <a:ext cx="72" cy="46"/>
                </a:xfrm>
                <a:custGeom>
                  <a:avLst/>
                  <a:gdLst>
                    <a:gd name="T0" fmla="*/ 72 w 72"/>
                    <a:gd name="T1" fmla="*/ 20 h 46"/>
                    <a:gd name="T2" fmla="*/ 65 w 72"/>
                    <a:gd name="T3" fmla="*/ 0 h 46"/>
                    <a:gd name="T4" fmla="*/ 0 w 72"/>
                    <a:gd name="T5" fmla="*/ 26 h 46"/>
                    <a:gd name="T6" fmla="*/ 7 w 72"/>
                    <a:gd name="T7" fmla="*/ 46 h 46"/>
                    <a:gd name="T8" fmla="*/ 72 w 72"/>
                    <a:gd name="T9" fmla="*/ 2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46">
                      <a:moveTo>
                        <a:pt x="72" y="20"/>
                      </a:moveTo>
                      <a:lnTo>
                        <a:pt x="65" y="0"/>
                      </a:lnTo>
                      <a:lnTo>
                        <a:pt x="0" y="26"/>
                      </a:lnTo>
                      <a:lnTo>
                        <a:pt x="7" y="46"/>
                      </a:lnTo>
                      <a:lnTo>
                        <a:pt x="72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90" name="Group 124"/>
              <p:cNvGrpSpPr>
                <a:grpSpLocks/>
              </p:cNvGrpSpPr>
              <p:nvPr/>
            </p:nvGrpSpPr>
            <p:grpSpPr bwMode="auto">
              <a:xfrm>
                <a:off x="3687" y="2787"/>
                <a:ext cx="32" cy="34"/>
                <a:chOff x="7744" y="10596"/>
                <a:chExt cx="52" cy="55"/>
              </a:xfrm>
            </p:grpSpPr>
            <p:sp>
              <p:nvSpPr>
                <p:cNvPr id="507" name="Freeform 125"/>
                <p:cNvSpPr>
                  <a:spLocks/>
                </p:cNvSpPr>
                <p:nvPr/>
              </p:nvSpPr>
              <p:spPr bwMode="auto">
                <a:xfrm>
                  <a:off x="7750" y="10596"/>
                  <a:ext cx="46" cy="38"/>
                </a:xfrm>
                <a:custGeom>
                  <a:avLst/>
                  <a:gdLst>
                    <a:gd name="T0" fmla="*/ 37 w 46"/>
                    <a:gd name="T1" fmla="*/ 38 h 38"/>
                    <a:gd name="T2" fmla="*/ 46 w 46"/>
                    <a:gd name="T3" fmla="*/ 18 h 38"/>
                    <a:gd name="T4" fmla="*/ 9 w 46"/>
                    <a:gd name="T5" fmla="*/ 0 h 38"/>
                    <a:gd name="T6" fmla="*/ 0 w 46"/>
                    <a:gd name="T7" fmla="*/ 20 h 38"/>
                    <a:gd name="T8" fmla="*/ 37 w 46"/>
                    <a:gd name="T9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8">
                      <a:moveTo>
                        <a:pt x="37" y="38"/>
                      </a:moveTo>
                      <a:lnTo>
                        <a:pt x="46" y="18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37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8" name="Freeform 126"/>
                <p:cNvSpPr>
                  <a:spLocks/>
                </p:cNvSpPr>
                <p:nvPr/>
              </p:nvSpPr>
              <p:spPr bwMode="auto">
                <a:xfrm>
                  <a:off x="7744" y="10614"/>
                  <a:ext cx="52" cy="37"/>
                </a:xfrm>
                <a:custGeom>
                  <a:avLst/>
                  <a:gdLst>
                    <a:gd name="T0" fmla="*/ 52 w 52"/>
                    <a:gd name="T1" fmla="*/ 20 h 37"/>
                    <a:gd name="T2" fmla="*/ 45 w 52"/>
                    <a:gd name="T3" fmla="*/ 0 h 37"/>
                    <a:gd name="T4" fmla="*/ 0 w 52"/>
                    <a:gd name="T5" fmla="*/ 17 h 37"/>
                    <a:gd name="T6" fmla="*/ 8 w 52"/>
                    <a:gd name="T7" fmla="*/ 37 h 37"/>
                    <a:gd name="T8" fmla="*/ 52 w 52"/>
                    <a:gd name="T9" fmla="*/ 2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37">
                      <a:moveTo>
                        <a:pt x="52" y="20"/>
                      </a:moveTo>
                      <a:lnTo>
                        <a:pt x="45" y="0"/>
                      </a:lnTo>
                      <a:lnTo>
                        <a:pt x="0" y="17"/>
                      </a:lnTo>
                      <a:lnTo>
                        <a:pt x="8" y="37"/>
                      </a:lnTo>
                      <a:lnTo>
                        <a:pt x="52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91" name="Group 127"/>
              <p:cNvGrpSpPr>
                <a:grpSpLocks/>
              </p:cNvGrpSpPr>
              <p:nvPr/>
            </p:nvGrpSpPr>
            <p:grpSpPr bwMode="auto">
              <a:xfrm>
                <a:off x="3634" y="2954"/>
                <a:ext cx="128" cy="106"/>
                <a:chOff x="7657" y="10868"/>
                <a:chExt cx="209" cy="174"/>
              </a:xfrm>
            </p:grpSpPr>
            <p:sp>
              <p:nvSpPr>
                <p:cNvPr id="505" name="Freeform 128"/>
                <p:cNvSpPr>
                  <a:spLocks/>
                </p:cNvSpPr>
                <p:nvPr/>
              </p:nvSpPr>
              <p:spPr bwMode="auto">
                <a:xfrm>
                  <a:off x="7691" y="10868"/>
                  <a:ext cx="175" cy="98"/>
                </a:xfrm>
                <a:custGeom>
                  <a:avLst/>
                  <a:gdLst>
                    <a:gd name="T0" fmla="*/ 166 w 175"/>
                    <a:gd name="T1" fmla="*/ 98 h 98"/>
                    <a:gd name="T2" fmla="*/ 175 w 175"/>
                    <a:gd name="T3" fmla="*/ 78 h 98"/>
                    <a:gd name="T4" fmla="*/ 9 w 175"/>
                    <a:gd name="T5" fmla="*/ 0 h 98"/>
                    <a:gd name="T6" fmla="*/ 0 w 175"/>
                    <a:gd name="T7" fmla="*/ 20 h 98"/>
                    <a:gd name="T8" fmla="*/ 166 w 175"/>
                    <a:gd name="T9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5" h="98">
                      <a:moveTo>
                        <a:pt x="166" y="98"/>
                      </a:moveTo>
                      <a:lnTo>
                        <a:pt x="175" y="78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166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6" name="Freeform 129"/>
                <p:cNvSpPr>
                  <a:spLocks/>
                </p:cNvSpPr>
                <p:nvPr/>
              </p:nvSpPr>
              <p:spPr bwMode="auto">
                <a:xfrm>
                  <a:off x="7657" y="10946"/>
                  <a:ext cx="207" cy="96"/>
                </a:xfrm>
                <a:custGeom>
                  <a:avLst/>
                  <a:gdLst>
                    <a:gd name="T0" fmla="*/ 207 w 207"/>
                    <a:gd name="T1" fmla="*/ 20 h 96"/>
                    <a:gd name="T2" fmla="*/ 200 w 207"/>
                    <a:gd name="T3" fmla="*/ 0 h 96"/>
                    <a:gd name="T4" fmla="*/ 0 w 207"/>
                    <a:gd name="T5" fmla="*/ 75 h 96"/>
                    <a:gd name="T6" fmla="*/ 7 w 207"/>
                    <a:gd name="T7" fmla="*/ 96 h 96"/>
                    <a:gd name="T8" fmla="*/ 207 w 207"/>
                    <a:gd name="T9" fmla="*/ 2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96">
                      <a:moveTo>
                        <a:pt x="207" y="20"/>
                      </a:moveTo>
                      <a:lnTo>
                        <a:pt x="200" y="0"/>
                      </a:lnTo>
                      <a:lnTo>
                        <a:pt x="0" y="75"/>
                      </a:lnTo>
                      <a:lnTo>
                        <a:pt x="7" y="96"/>
                      </a:lnTo>
                      <a:lnTo>
                        <a:pt x="207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2" name="Line 130"/>
              <p:cNvSpPr>
                <a:spLocks noChangeShapeType="1"/>
              </p:cNvSpPr>
              <p:nvPr/>
            </p:nvSpPr>
            <p:spPr bwMode="auto">
              <a:xfrm>
                <a:off x="3668" y="2748"/>
                <a:ext cx="70" cy="1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Line 131"/>
              <p:cNvSpPr>
                <a:spLocks noChangeShapeType="1"/>
              </p:cNvSpPr>
              <p:nvPr/>
            </p:nvSpPr>
            <p:spPr bwMode="auto">
              <a:xfrm>
                <a:off x="3738" y="2737"/>
                <a:ext cx="1" cy="3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" name="Line 132"/>
              <p:cNvSpPr>
                <a:spLocks noChangeShapeType="1"/>
              </p:cNvSpPr>
              <p:nvPr/>
            </p:nvSpPr>
            <p:spPr bwMode="auto">
              <a:xfrm>
                <a:off x="3668" y="2737"/>
                <a:ext cx="1" cy="3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" name="Line 133"/>
              <p:cNvSpPr>
                <a:spLocks noChangeShapeType="1"/>
              </p:cNvSpPr>
              <p:nvPr/>
            </p:nvSpPr>
            <p:spPr bwMode="auto">
              <a:xfrm>
                <a:off x="3704" y="2718"/>
                <a:ext cx="2" cy="27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6" name="Group 134"/>
              <p:cNvGrpSpPr>
                <a:grpSpLocks/>
              </p:cNvGrpSpPr>
              <p:nvPr/>
            </p:nvGrpSpPr>
            <p:grpSpPr bwMode="auto">
              <a:xfrm>
                <a:off x="3774" y="2964"/>
                <a:ext cx="96" cy="96"/>
                <a:chOff x="1680" y="1152"/>
                <a:chExt cx="576" cy="1248"/>
              </a:xfrm>
            </p:grpSpPr>
            <p:grpSp>
              <p:nvGrpSpPr>
                <p:cNvPr id="497" name="Group 135"/>
                <p:cNvGrpSpPr>
                  <a:grpSpLocks/>
                </p:cNvGrpSpPr>
                <p:nvPr/>
              </p:nvGrpSpPr>
              <p:grpSpPr bwMode="auto">
                <a:xfrm>
                  <a:off x="1680" y="1152"/>
                  <a:ext cx="576" cy="1248"/>
                  <a:chOff x="1680" y="1152"/>
                  <a:chExt cx="576" cy="1248"/>
                </a:xfrm>
              </p:grpSpPr>
              <p:sp>
                <p:nvSpPr>
                  <p:cNvPr id="499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1248"/>
                    <a:ext cx="480" cy="11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DDDDDD"/>
                      </a:gs>
                    </a:gsLst>
                    <a:path path="rect">
                      <a:fillToRect l="100000" t="10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0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1248"/>
                    <a:ext cx="0" cy="1152"/>
                  </a:xfrm>
                  <a:prstGeom prst="line">
                    <a:avLst/>
                  </a:prstGeom>
                  <a:noFill/>
                  <a:ln w="38100" cmpd="dbl">
                    <a:solidFill>
                      <a:srgbClr val="777777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1" name="AutoShape 13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680" y="1152"/>
                    <a:ext cx="576" cy="96"/>
                  </a:xfrm>
                  <a:prstGeom prst="parallelogram">
                    <a:avLst>
                      <a:gd name="adj" fmla="val 91667"/>
                    </a:avLst>
                  </a:prstGeom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DDDDDD"/>
                      </a:gs>
                    </a:gsLst>
                    <a:path path="rect">
                      <a:fillToRect r="100000" b="10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" name="AutoShape 13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104" y="1728"/>
                    <a:ext cx="1248" cy="96"/>
                  </a:xfrm>
                  <a:prstGeom prst="parallelogram">
                    <a:avLst>
                      <a:gd name="adj" fmla="val 98944"/>
                    </a:avLst>
                  </a:prstGeom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DDDDDD"/>
                      </a:gs>
                    </a:gsLst>
                    <a:path path="rect">
                      <a:fillToRect t="100000" r="10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3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2016"/>
                    <a:ext cx="4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777777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4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1632"/>
                    <a:ext cx="4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777777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98" name="Rectangle 142"/>
                <p:cNvSpPr>
                  <a:spLocks noChangeArrowheads="1"/>
                </p:cNvSpPr>
                <p:nvPr/>
              </p:nvSpPr>
              <p:spPr bwMode="auto">
                <a:xfrm>
                  <a:off x="1776" y="1248"/>
                  <a:ext cx="480" cy="115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15" name="Group 143"/>
          <p:cNvGrpSpPr>
            <a:grpSpLocks/>
          </p:cNvGrpSpPr>
          <p:nvPr/>
        </p:nvGrpSpPr>
        <p:grpSpPr bwMode="auto">
          <a:xfrm>
            <a:off x="6123296" y="4892948"/>
            <a:ext cx="660994" cy="473846"/>
            <a:chOff x="1302" y="2885"/>
            <a:chExt cx="358" cy="241"/>
          </a:xfrm>
        </p:grpSpPr>
        <p:sp>
          <p:nvSpPr>
            <p:cNvPr id="516" name="Oval 144"/>
            <p:cNvSpPr>
              <a:spLocks noChangeArrowheads="1"/>
            </p:cNvSpPr>
            <p:nvPr/>
          </p:nvSpPr>
          <p:spPr bwMode="auto">
            <a:xfrm>
              <a:off x="1302" y="3031"/>
              <a:ext cx="358" cy="9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7" name="Group 145"/>
            <p:cNvGrpSpPr>
              <a:grpSpLocks/>
            </p:cNvGrpSpPr>
            <p:nvPr/>
          </p:nvGrpSpPr>
          <p:grpSpPr bwMode="auto">
            <a:xfrm>
              <a:off x="1394" y="2885"/>
              <a:ext cx="162" cy="217"/>
              <a:chOff x="3630" y="2718"/>
              <a:chExt cx="240" cy="342"/>
            </a:xfrm>
          </p:grpSpPr>
          <p:sp>
            <p:nvSpPr>
              <p:cNvPr id="518" name="Freeform 146"/>
              <p:cNvSpPr>
                <a:spLocks/>
              </p:cNvSpPr>
              <p:nvPr/>
            </p:nvSpPr>
            <p:spPr bwMode="auto">
              <a:xfrm>
                <a:off x="3630" y="2747"/>
                <a:ext cx="80" cy="308"/>
              </a:xfrm>
              <a:custGeom>
                <a:avLst/>
                <a:gdLst>
                  <a:gd name="T0" fmla="*/ 130 w 130"/>
                  <a:gd name="T1" fmla="*/ 4 h 503"/>
                  <a:gd name="T2" fmla="*/ 111 w 130"/>
                  <a:gd name="T3" fmla="*/ 0 h 503"/>
                  <a:gd name="T4" fmla="*/ 0 w 130"/>
                  <a:gd name="T5" fmla="*/ 498 h 503"/>
                  <a:gd name="T6" fmla="*/ 19 w 130"/>
                  <a:gd name="T7" fmla="*/ 503 h 503"/>
                  <a:gd name="T8" fmla="*/ 130 w 130"/>
                  <a:gd name="T9" fmla="*/ 4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503">
                    <a:moveTo>
                      <a:pt x="130" y="4"/>
                    </a:moveTo>
                    <a:lnTo>
                      <a:pt x="111" y="0"/>
                    </a:lnTo>
                    <a:lnTo>
                      <a:pt x="0" y="498"/>
                    </a:lnTo>
                    <a:lnTo>
                      <a:pt x="19" y="503"/>
                    </a:lnTo>
                    <a:lnTo>
                      <a:pt x="13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Freeform 147"/>
              <p:cNvSpPr>
                <a:spLocks/>
              </p:cNvSpPr>
              <p:nvPr/>
            </p:nvSpPr>
            <p:spPr bwMode="auto">
              <a:xfrm>
                <a:off x="3698" y="2747"/>
                <a:ext cx="80" cy="308"/>
              </a:xfrm>
              <a:custGeom>
                <a:avLst/>
                <a:gdLst>
                  <a:gd name="T0" fmla="*/ 19 w 129"/>
                  <a:gd name="T1" fmla="*/ 0 h 503"/>
                  <a:gd name="T2" fmla="*/ 0 w 129"/>
                  <a:gd name="T3" fmla="*/ 4 h 503"/>
                  <a:gd name="T4" fmla="*/ 109 w 129"/>
                  <a:gd name="T5" fmla="*/ 503 h 503"/>
                  <a:gd name="T6" fmla="*/ 129 w 129"/>
                  <a:gd name="T7" fmla="*/ 498 h 503"/>
                  <a:gd name="T8" fmla="*/ 19 w 129"/>
                  <a:gd name="T9" fmla="*/ 0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503">
                    <a:moveTo>
                      <a:pt x="19" y="0"/>
                    </a:moveTo>
                    <a:lnTo>
                      <a:pt x="0" y="4"/>
                    </a:lnTo>
                    <a:lnTo>
                      <a:pt x="109" y="503"/>
                    </a:lnTo>
                    <a:lnTo>
                      <a:pt x="129" y="49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20" name="Group 148"/>
              <p:cNvGrpSpPr>
                <a:grpSpLocks/>
              </p:cNvGrpSpPr>
              <p:nvPr/>
            </p:nvGrpSpPr>
            <p:grpSpPr bwMode="auto">
              <a:xfrm>
                <a:off x="3654" y="2887"/>
                <a:ext cx="92" cy="79"/>
                <a:chOff x="7690" y="10760"/>
                <a:chExt cx="149" cy="128"/>
              </a:xfrm>
            </p:grpSpPr>
            <p:sp>
              <p:nvSpPr>
                <p:cNvPr id="546" name="Freeform 149"/>
                <p:cNvSpPr>
                  <a:spLocks/>
                </p:cNvSpPr>
                <p:nvPr/>
              </p:nvSpPr>
              <p:spPr bwMode="auto">
                <a:xfrm>
                  <a:off x="7712" y="10760"/>
                  <a:ext cx="125" cy="74"/>
                </a:xfrm>
                <a:custGeom>
                  <a:avLst/>
                  <a:gdLst>
                    <a:gd name="T0" fmla="*/ 117 w 125"/>
                    <a:gd name="T1" fmla="*/ 74 h 74"/>
                    <a:gd name="T2" fmla="*/ 125 w 125"/>
                    <a:gd name="T3" fmla="*/ 54 h 74"/>
                    <a:gd name="T4" fmla="*/ 9 w 125"/>
                    <a:gd name="T5" fmla="*/ 0 h 74"/>
                    <a:gd name="T6" fmla="*/ 0 w 125"/>
                    <a:gd name="T7" fmla="*/ 20 h 74"/>
                    <a:gd name="T8" fmla="*/ 117 w 125"/>
                    <a:gd name="T9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5" h="74">
                      <a:moveTo>
                        <a:pt x="117" y="74"/>
                      </a:moveTo>
                      <a:lnTo>
                        <a:pt x="125" y="54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117" y="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7" name="Freeform 150"/>
                <p:cNvSpPr>
                  <a:spLocks/>
                </p:cNvSpPr>
                <p:nvPr/>
              </p:nvSpPr>
              <p:spPr bwMode="auto">
                <a:xfrm>
                  <a:off x="7690" y="10814"/>
                  <a:ext cx="149" cy="74"/>
                </a:xfrm>
                <a:custGeom>
                  <a:avLst/>
                  <a:gdLst>
                    <a:gd name="T0" fmla="*/ 149 w 149"/>
                    <a:gd name="T1" fmla="*/ 20 h 74"/>
                    <a:gd name="T2" fmla="*/ 142 w 149"/>
                    <a:gd name="T3" fmla="*/ 0 h 74"/>
                    <a:gd name="T4" fmla="*/ 0 w 149"/>
                    <a:gd name="T5" fmla="*/ 54 h 74"/>
                    <a:gd name="T6" fmla="*/ 7 w 149"/>
                    <a:gd name="T7" fmla="*/ 74 h 74"/>
                    <a:gd name="T8" fmla="*/ 149 w 149"/>
                    <a:gd name="T9" fmla="*/ 2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74">
                      <a:moveTo>
                        <a:pt x="149" y="20"/>
                      </a:moveTo>
                      <a:lnTo>
                        <a:pt x="142" y="0"/>
                      </a:lnTo>
                      <a:lnTo>
                        <a:pt x="0" y="54"/>
                      </a:lnTo>
                      <a:lnTo>
                        <a:pt x="7" y="74"/>
                      </a:lnTo>
                      <a:lnTo>
                        <a:pt x="149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1" name="Group 151"/>
              <p:cNvGrpSpPr>
                <a:grpSpLocks/>
              </p:cNvGrpSpPr>
              <p:nvPr/>
            </p:nvGrpSpPr>
            <p:grpSpPr bwMode="auto">
              <a:xfrm>
                <a:off x="3669" y="2841"/>
                <a:ext cx="63" cy="57"/>
                <a:chOff x="7715" y="10684"/>
                <a:chExt cx="102" cy="94"/>
              </a:xfrm>
            </p:grpSpPr>
            <p:sp>
              <p:nvSpPr>
                <p:cNvPr id="544" name="Freeform 152"/>
                <p:cNvSpPr>
                  <a:spLocks/>
                </p:cNvSpPr>
                <p:nvPr/>
              </p:nvSpPr>
              <p:spPr bwMode="auto">
                <a:xfrm>
                  <a:off x="7732" y="10684"/>
                  <a:ext cx="85" cy="57"/>
                </a:xfrm>
                <a:custGeom>
                  <a:avLst/>
                  <a:gdLst>
                    <a:gd name="T0" fmla="*/ 76 w 85"/>
                    <a:gd name="T1" fmla="*/ 57 h 57"/>
                    <a:gd name="T2" fmla="*/ 85 w 85"/>
                    <a:gd name="T3" fmla="*/ 37 h 57"/>
                    <a:gd name="T4" fmla="*/ 9 w 85"/>
                    <a:gd name="T5" fmla="*/ 0 h 57"/>
                    <a:gd name="T6" fmla="*/ 0 w 85"/>
                    <a:gd name="T7" fmla="*/ 20 h 57"/>
                    <a:gd name="T8" fmla="*/ 76 w 85"/>
                    <a:gd name="T9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57">
                      <a:moveTo>
                        <a:pt x="76" y="57"/>
                      </a:moveTo>
                      <a:lnTo>
                        <a:pt x="85" y="37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76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" name="Freeform 153"/>
                <p:cNvSpPr>
                  <a:spLocks/>
                </p:cNvSpPr>
                <p:nvPr/>
              </p:nvSpPr>
              <p:spPr bwMode="auto">
                <a:xfrm>
                  <a:off x="7715" y="10721"/>
                  <a:ext cx="102" cy="57"/>
                </a:xfrm>
                <a:custGeom>
                  <a:avLst/>
                  <a:gdLst>
                    <a:gd name="T0" fmla="*/ 102 w 102"/>
                    <a:gd name="T1" fmla="*/ 20 h 57"/>
                    <a:gd name="T2" fmla="*/ 94 w 102"/>
                    <a:gd name="T3" fmla="*/ 0 h 57"/>
                    <a:gd name="T4" fmla="*/ 0 w 102"/>
                    <a:gd name="T5" fmla="*/ 37 h 57"/>
                    <a:gd name="T6" fmla="*/ 7 w 102"/>
                    <a:gd name="T7" fmla="*/ 57 h 57"/>
                    <a:gd name="T8" fmla="*/ 102 w 102"/>
                    <a:gd name="T9" fmla="*/ 2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57">
                      <a:moveTo>
                        <a:pt x="102" y="20"/>
                      </a:moveTo>
                      <a:lnTo>
                        <a:pt x="94" y="0"/>
                      </a:lnTo>
                      <a:lnTo>
                        <a:pt x="0" y="37"/>
                      </a:lnTo>
                      <a:lnTo>
                        <a:pt x="7" y="57"/>
                      </a:lnTo>
                      <a:lnTo>
                        <a:pt x="102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2" name="Group 154"/>
              <p:cNvGrpSpPr>
                <a:grpSpLocks/>
              </p:cNvGrpSpPr>
              <p:nvPr/>
            </p:nvGrpSpPr>
            <p:grpSpPr bwMode="auto">
              <a:xfrm>
                <a:off x="3679" y="2808"/>
                <a:ext cx="44" cy="44"/>
                <a:chOff x="7731" y="10630"/>
                <a:chExt cx="72" cy="72"/>
              </a:xfrm>
            </p:grpSpPr>
            <p:sp>
              <p:nvSpPr>
                <p:cNvPr id="542" name="Freeform 155"/>
                <p:cNvSpPr>
                  <a:spLocks/>
                </p:cNvSpPr>
                <p:nvPr/>
              </p:nvSpPr>
              <p:spPr bwMode="auto">
                <a:xfrm>
                  <a:off x="7741" y="10630"/>
                  <a:ext cx="62" cy="46"/>
                </a:xfrm>
                <a:custGeom>
                  <a:avLst/>
                  <a:gdLst>
                    <a:gd name="T0" fmla="*/ 54 w 62"/>
                    <a:gd name="T1" fmla="*/ 46 h 46"/>
                    <a:gd name="T2" fmla="*/ 62 w 62"/>
                    <a:gd name="T3" fmla="*/ 26 h 46"/>
                    <a:gd name="T4" fmla="*/ 9 w 62"/>
                    <a:gd name="T5" fmla="*/ 0 h 46"/>
                    <a:gd name="T6" fmla="*/ 0 w 62"/>
                    <a:gd name="T7" fmla="*/ 20 h 46"/>
                    <a:gd name="T8" fmla="*/ 54 w 62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46">
                      <a:moveTo>
                        <a:pt x="54" y="46"/>
                      </a:moveTo>
                      <a:lnTo>
                        <a:pt x="62" y="26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54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" name="Freeform 156"/>
                <p:cNvSpPr>
                  <a:spLocks/>
                </p:cNvSpPr>
                <p:nvPr/>
              </p:nvSpPr>
              <p:spPr bwMode="auto">
                <a:xfrm>
                  <a:off x="7731" y="10656"/>
                  <a:ext cx="72" cy="46"/>
                </a:xfrm>
                <a:custGeom>
                  <a:avLst/>
                  <a:gdLst>
                    <a:gd name="T0" fmla="*/ 72 w 72"/>
                    <a:gd name="T1" fmla="*/ 20 h 46"/>
                    <a:gd name="T2" fmla="*/ 65 w 72"/>
                    <a:gd name="T3" fmla="*/ 0 h 46"/>
                    <a:gd name="T4" fmla="*/ 0 w 72"/>
                    <a:gd name="T5" fmla="*/ 26 h 46"/>
                    <a:gd name="T6" fmla="*/ 7 w 72"/>
                    <a:gd name="T7" fmla="*/ 46 h 46"/>
                    <a:gd name="T8" fmla="*/ 72 w 72"/>
                    <a:gd name="T9" fmla="*/ 2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46">
                      <a:moveTo>
                        <a:pt x="72" y="20"/>
                      </a:moveTo>
                      <a:lnTo>
                        <a:pt x="65" y="0"/>
                      </a:lnTo>
                      <a:lnTo>
                        <a:pt x="0" y="26"/>
                      </a:lnTo>
                      <a:lnTo>
                        <a:pt x="7" y="46"/>
                      </a:lnTo>
                      <a:lnTo>
                        <a:pt x="72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" name="Group 157"/>
              <p:cNvGrpSpPr>
                <a:grpSpLocks/>
              </p:cNvGrpSpPr>
              <p:nvPr/>
            </p:nvGrpSpPr>
            <p:grpSpPr bwMode="auto">
              <a:xfrm>
                <a:off x="3687" y="2787"/>
                <a:ext cx="32" cy="34"/>
                <a:chOff x="7744" y="10596"/>
                <a:chExt cx="52" cy="55"/>
              </a:xfrm>
            </p:grpSpPr>
            <p:sp>
              <p:nvSpPr>
                <p:cNvPr id="540" name="Freeform 158"/>
                <p:cNvSpPr>
                  <a:spLocks/>
                </p:cNvSpPr>
                <p:nvPr/>
              </p:nvSpPr>
              <p:spPr bwMode="auto">
                <a:xfrm>
                  <a:off x="7750" y="10596"/>
                  <a:ext cx="46" cy="38"/>
                </a:xfrm>
                <a:custGeom>
                  <a:avLst/>
                  <a:gdLst>
                    <a:gd name="T0" fmla="*/ 37 w 46"/>
                    <a:gd name="T1" fmla="*/ 38 h 38"/>
                    <a:gd name="T2" fmla="*/ 46 w 46"/>
                    <a:gd name="T3" fmla="*/ 18 h 38"/>
                    <a:gd name="T4" fmla="*/ 9 w 46"/>
                    <a:gd name="T5" fmla="*/ 0 h 38"/>
                    <a:gd name="T6" fmla="*/ 0 w 46"/>
                    <a:gd name="T7" fmla="*/ 20 h 38"/>
                    <a:gd name="T8" fmla="*/ 37 w 46"/>
                    <a:gd name="T9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8">
                      <a:moveTo>
                        <a:pt x="37" y="38"/>
                      </a:moveTo>
                      <a:lnTo>
                        <a:pt x="46" y="18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37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1" name="Freeform 159"/>
                <p:cNvSpPr>
                  <a:spLocks/>
                </p:cNvSpPr>
                <p:nvPr/>
              </p:nvSpPr>
              <p:spPr bwMode="auto">
                <a:xfrm>
                  <a:off x="7744" y="10614"/>
                  <a:ext cx="52" cy="37"/>
                </a:xfrm>
                <a:custGeom>
                  <a:avLst/>
                  <a:gdLst>
                    <a:gd name="T0" fmla="*/ 52 w 52"/>
                    <a:gd name="T1" fmla="*/ 20 h 37"/>
                    <a:gd name="T2" fmla="*/ 45 w 52"/>
                    <a:gd name="T3" fmla="*/ 0 h 37"/>
                    <a:gd name="T4" fmla="*/ 0 w 52"/>
                    <a:gd name="T5" fmla="*/ 17 h 37"/>
                    <a:gd name="T6" fmla="*/ 8 w 52"/>
                    <a:gd name="T7" fmla="*/ 37 h 37"/>
                    <a:gd name="T8" fmla="*/ 52 w 52"/>
                    <a:gd name="T9" fmla="*/ 2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37">
                      <a:moveTo>
                        <a:pt x="52" y="20"/>
                      </a:moveTo>
                      <a:lnTo>
                        <a:pt x="45" y="0"/>
                      </a:lnTo>
                      <a:lnTo>
                        <a:pt x="0" y="17"/>
                      </a:lnTo>
                      <a:lnTo>
                        <a:pt x="8" y="37"/>
                      </a:lnTo>
                      <a:lnTo>
                        <a:pt x="52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4" name="Group 160"/>
              <p:cNvGrpSpPr>
                <a:grpSpLocks/>
              </p:cNvGrpSpPr>
              <p:nvPr/>
            </p:nvGrpSpPr>
            <p:grpSpPr bwMode="auto">
              <a:xfrm>
                <a:off x="3634" y="2954"/>
                <a:ext cx="128" cy="106"/>
                <a:chOff x="7657" y="10868"/>
                <a:chExt cx="209" cy="174"/>
              </a:xfrm>
            </p:grpSpPr>
            <p:sp>
              <p:nvSpPr>
                <p:cNvPr id="538" name="Freeform 161"/>
                <p:cNvSpPr>
                  <a:spLocks/>
                </p:cNvSpPr>
                <p:nvPr/>
              </p:nvSpPr>
              <p:spPr bwMode="auto">
                <a:xfrm>
                  <a:off x="7691" y="10868"/>
                  <a:ext cx="175" cy="98"/>
                </a:xfrm>
                <a:custGeom>
                  <a:avLst/>
                  <a:gdLst>
                    <a:gd name="T0" fmla="*/ 166 w 175"/>
                    <a:gd name="T1" fmla="*/ 98 h 98"/>
                    <a:gd name="T2" fmla="*/ 175 w 175"/>
                    <a:gd name="T3" fmla="*/ 78 h 98"/>
                    <a:gd name="T4" fmla="*/ 9 w 175"/>
                    <a:gd name="T5" fmla="*/ 0 h 98"/>
                    <a:gd name="T6" fmla="*/ 0 w 175"/>
                    <a:gd name="T7" fmla="*/ 20 h 98"/>
                    <a:gd name="T8" fmla="*/ 166 w 175"/>
                    <a:gd name="T9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5" h="98">
                      <a:moveTo>
                        <a:pt x="166" y="98"/>
                      </a:moveTo>
                      <a:lnTo>
                        <a:pt x="175" y="78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166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" name="Freeform 162"/>
                <p:cNvSpPr>
                  <a:spLocks/>
                </p:cNvSpPr>
                <p:nvPr/>
              </p:nvSpPr>
              <p:spPr bwMode="auto">
                <a:xfrm>
                  <a:off x="7657" y="10946"/>
                  <a:ext cx="207" cy="96"/>
                </a:xfrm>
                <a:custGeom>
                  <a:avLst/>
                  <a:gdLst>
                    <a:gd name="T0" fmla="*/ 207 w 207"/>
                    <a:gd name="T1" fmla="*/ 20 h 96"/>
                    <a:gd name="T2" fmla="*/ 200 w 207"/>
                    <a:gd name="T3" fmla="*/ 0 h 96"/>
                    <a:gd name="T4" fmla="*/ 0 w 207"/>
                    <a:gd name="T5" fmla="*/ 75 h 96"/>
                    <a:gd name="T6" fmla="*/ 7 w 207"/>
                    <a:gd name="T7" fmla="*/ 96 h 96"/>
                    <a:gd name="T8" fmla="*/ 207 w 207"/>
                    <a:gd name="T9" fmla="*/ 2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96">
                      <a:moveTo>
                        <a:pt x="207" y="20"/>
                      </a:moveTo>
                      <a:lnTo>
                        <a:pt x="200" y="0"/>
                      </a:lnTo>
                      <a:lnTo>
                        <a:pt x="0" y="75"/>
                      </a:lnTo>
                      <a:lnTo>
                        <a:pt x="7" y="96"/>
                      </a:lnTo>
                      <a:lnTo>
                        <a:pt x="207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5" name="Line 163"/>
              <p:cNvSpPr>
                <a:spLocks noChangeShapeType="1"/>
              </p:cNvSpPr>
              <p:nvPr/>
            </p:nvSpPr>
            <p:spPr bwMode="auto">
              <a:xfrm>
                <a:off x="3668" y="2748"/>
                <a:ext cx="70" cy="1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" name="Line 164"/>
              <p:cNvSpPr>
                <a:spLocks noChangeShapeType="1"/>
              </p:cNvSpPr>
              <p:nvPr/>
            </p:nvSpPr>
            <p:spPr bwMode="auto">
              <a:xfrm>
                <a:off x="3738" y="2737"/>
                <a:ext cx="1" cy="3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Line 165"/>
              <p:cNvSpPr>
                <a:spLocks noChangeShapeType="1"/>
              </p:cNvSpPr>
              <p:nvPr/>
            </p:nvSpPr>
            <p:spPr bwMode="auto">
              <a:xfrm>
                <a:off x="3668" y="2737"/>
                <a:ext cx="1" cy="3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Line 166"/>
              <p:cNvSpPr>
                <a:spLocks noChangeShapeType="1"/>
              </p:cNvSpPr>
              <p:nvPr/>
            </p:nvSpPr>
            <p:spPr bwMode="auto">
              <a:xfrm>
                <a:off x="3704" y="2718"/>
                <a:ext cx="2" cy="27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29" name="Group 167"/>
              <p:cNvGrpSpPr>
                <a:grpSpLocks/>
              </p:cNvGrpSpPr>
              <p:nvPr/>
            </p:nvGrpSpPr>
            <p:grpSpPr bwMode="auto">
              <a:xfrm>
                <a:off x="3774" y="2964"/>
                <a:ext cx="96" cy="96"/>
                <a:chOff x="1680" y="1152"/>
                <a:chExt cx="576" cy="1248"/>
              </a:xfrm>
            </p:grpSpPr>
            <p:grpSp>
              <p:nvGrpSpPr>
                <p:cNvPr id="530" name="Group 168"/>
                <p:cNvGrpSpPr>
                  <a:grpSpLocks/>
                </p:cNvGrpSpPr>
                <p:nvPr/>
              </p:nvGrpSpPr>
              <p:grpSpPr bwMode="auto">
                <a:xfrm>
                  <a:off x="1680" y="1152"/>
                  <a:ext cx="576" cy="1248"/>
                  <a:chOff x="1680" y="1152"/>
                  <a:chExt cx="576" cy="1248"/>
                </a:xfrm>
              </p:grpSpPr>
              <p:sp>
                <p:nvSpPr>
                  <p:cNvPr id="532" name="Rectangle 169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1248"/>
                    <a:ext cx="480" cy="11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DDDDDD"/>
                      </a:gs>
                    </a:gsLst>
                    <a:path path="rect">
                      <a:fillToRect l="100000" t="10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3" name="Line 170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1248"/>
                    <a:ext cx="0" cy="1152"/>
                  </a:xfrm>
                  <a:prstGeom prst="line">
                    <a:avLst/>
                  </a:prstGeom>
                  <a:noFill/>
                  <a:ln w="38100" cmpd="dbl">
                    <a:solidFill>
                      <a:srgbClr val="777777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4" name="AutoShape 17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680" y="1152"/>
                    <a:ext cx="576" cy="96"/>
                  </a:xfrm>
                  <a:prstGeom prst="parallelogram">
                    <a:avLst>
                      <a:gd name="adj" fmla="val 91667"/>
                    </a:avLst>
                  </a:prstGeom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DDDDDD"/>
                      </a:gs>
                    </a:gsLst>
                    <a:path path="rect">
                      <a:fillToRect r="100000" b="10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" name="AutoShape 17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104" y="1728"/>
                    <a:ext cx="1248" cy="96"/>
                  </a:xfrm>
                  <a:prstGeom prst="parallelogram">
                    <a:avLst>
                      <a:gd name="adj" fmla="val 98944"/>
                    </a:avLst>
                  </a:prstGeom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DDDDDD"/>
                      </a:gs>
                    </a:gsLst>
                    <a:path path="rect">
                      <a:fillToRect t="100000" r="10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6" name="Line 173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2016"/>
                    <a:ext cx="4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777777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7" name="Line 174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1632"/>
                    <a:ext cx="4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777777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31" name="Rectangle 175"/>
                <p:cNvSpPr>
                  <a:spLocks noChangeArrowheads="1"/>
                </p:cNvSpPr>
                <p:nvPr/>
              </p:nvSpPr>
              <p:spPr bwMode="auto">
                <a:xfrm>
                  <a:off x="1776" y="1248"/>
                  <a:ext cx="480" cy="115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48" name="Group 176"/>
          <p:cNvGrpSpPr>
            <a:grpSpLocks/>
          </p:cNvGrpSpPr>
          <p:nvPr/>
        </p:nvGrpSpPr>
        <p:grpSpPr bwMode="auto">
          <a:xfrm>
            <a:off x="2491811" y="4206736"/>
            <a:ext cx="708777" cy="330497"/>
            <a:chOff x="3011" y="1464"/>
            <a:chExt cx="384" cy="168"/>
          </a:xfrm>
        </p:grpSpPr>
        <p:sp>
          <p:nvSpPr>
            <p:cNvPr id="549" name="Rectangle 177"/>
            <p:cNvSpPr>
              <a:spLocks noChangeArrowheads="1"/>
            </p:cNvSpPr>
            <p:nvPr/>
          </p:nvSpPr>
          <p:spPr bwMode="auto">
            <a:xfrm>
              <a:off x="3026" y="1478"/>
              <a:ext cx="369" cy="154"/>
            </a:xfrm>
            <a:prstGeom prst="rect">
              <a:avLst/>
            </a:prstGeom>
            <a:gradFill rotWithShape="1">
              <a:gsLst>
                <a:gs pos="0">
                  <a:srgbClr val="FF7D4D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 anchor="ctr"/>
            <a:lstStyle/>
            <a:p>
              <a:pPr algn="ctr" eaLnBrk="0" hangingPunct="0"/>
              <a:endParaRPr lang="en-US" altLang="en-US" sz="1600">
                <a:cs typeface="Arial" charset="0"/>
              </a:endParaRPr>
            </a:p>
          </p:txBody>
        </p:sp>
        <p:sp>
          <p:nvSpPr>
            <p:cNvPr id="550" name="Text Box 178"/>
            <p:cNvSpPr txBox="1">
              <a:spLocks noChangeArrowheads="1"/>
            </p:cNvSpPr>
            <p:nvPr/>
          </p:nvSpPr>
          <p:spPr bwMode="auto">
            <a:xfrm>
              <a:off x="3011" y="1464"/>
              <a:ext cx="384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0" rIns="18000" bIns="0">
              <a:spAutoFit/>
            </a:bodyPr>
            <a:lstStyle/>
            <a:p>
              <a:pPr algn="ctr" eaLnBrk="0" hangingPunct="0"/>
              <a:r>
                <a:rPr lang="sv-SE" altLang="en-US">
                  <a:cs typeface="Arial" charset="0"/>
                </a:rPr>
                <a:t>SGW</a:t>
              </a:r>
              <a:endParaRPr lang="en-US" altLang="en-US">
                <a:cs typeface="Arial" charset="0"/>
              </a:endParaRPr>
            </a:p>
          </p:txBody>
        </p:sp>
      </p:grpSp>
      <p:grpSp>
        <p:nvGrpSpPr>
          <p:cNvPr id="551" name="Group 179"/>
          <p:cNvGrpSpPr>
            <a:grpSpLocks/>
          </p:cNvGrpSpPr>
          <p:nvPr/>
        </p:nvGrpSpPr>
        <p:grpSpPr bwMode="auto">
          <a:xfrm>
            <a:off x="4897452" y="4019232"/>
            <a:ext cx="668958" cy="351733"/>
            <a:chOff x="2607" y="1033"/>
            <a:chExt cx="363" cy="179"/>
          </a:xfrm>
        </p:grpSpPr>
        <p:sp>
          <p:nvSpPr>
            <p:cNvPr id="552" name="Rectangle 180"/>
            <p:cNvSpPr>
              <a:spLocks noChangeArrowheads="1"/>
            </p:cNvSpPr>
            <p:nvPr/>
          </p:nvSpPr>
          <p:spPr bwMode="auto">
            <a:xfrm>
              <a:off x="2609" y="1043"/>
              <a:ext cx="361" cy="169"/>
            </a:xfrm>
            <a:prstGeom prst="rect">
              <a:avLst/>
            </a:prstGeom>
            <a:gradFill rotWithShape="1">
              <a:gsLst>
                <a:gs pos="0">
                  <a:srgbClr val="FF7D4D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2400">
                <a:cs typeface="Arial" charset="0"/>
              </a:endParaRPr>
            </a:p>
          </p:txBody>
        </p:sp>
        <p:sp>
          <p:nvSpPr>
            <p:cNvPr id="553" name="Text Box 181"/>
            <p:cNvSpPr txBox="1">
              <a:spLocks noChangeArrowheads="1"/>
            </p:cNvSpPr>
            <p:nvPr/>
          </p:nvSpPr>
          <p:spPr bwMode="auto">
            <a:xfrm>
              <a:off x="2607" y="1033"/>
              <a:ext cx="258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/>
            <a:p>
              <a:pPr eaLnBrk="0" hangingPunct="0"/>
              <a:r>
                <a:rPr lang="sv-SE" altLang="en-US">
                  <a:cs typeface="Arial" charset="0"/>
                </a:rPr>
                <a:t>MME</a:t>
              </a:r>
              <a:endParaRPr lang="en-US" altLang="en-US">
                <a:cs typeface="Arial" charset="0"/>
              </a:endParaRPr>
            </a:p>
          </p:txBody>
        </p:sp>
      </p:grpSp>
      <p:sp>
        <p:nvSpPr>
          <p:cNvPr id="554" name="Line 182"/>
          <p:cNvSpPr>
            <a:spLocks noChangeShapeType="1"/>
          </p:cNvSpPr>
          <p:nvPr/>
        </p:nvSpPr>
        <p:spPr bwMode="auto">
          <a:xfrm flipV="1">
            <a:off x="3193952" y="4202544"/>
            <a:ext cx="1689776" cy="1833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" name="Group 183"/>
          <p:cNvGrpSpPr>
            <a:grpSpLocks/>
          </p:cNvGrpSpPr>
          <p:nvPr/>
        </p:nvGrpSpPr>
        <p:grpSpPr bwMode="auto">
          <a:xfrm>
            <a:off x="2527648" y="2972349"/>
            <a:ext cx="707449" cy="330497"/>
            <a:chOff x="3011" y="1464"/>
            <a:chExt cx="384" cy="168"/>
          </a:xfrm>
        </p:grpSpPr>
        <p:sp>
          <p:nvSpPr>
            <p:cNvPr id="556" name="Rectangle 184"/>
            <p:cNvSpPr>
              <a:spLocks noChangeArrowheads="1"/>
            </p:cNvSpPr>
            <p:nvPr/>
          </p:nvSpPr>
          <p:spPr bwMode="auto">
            <a:xfrm>
              <a:off x="3026" y="1478"/>
              <a:ext cx="369" cy="154"/>
            </a:xfrm>
            <a:prstGeom prst="rect">
              <a:avLst/>
            </a:prstGeom>
            <a:gradFill rotWithShape="1">
              <a:gsLst>
                <a:gs pos="0">
                  <a:srgbClr val="FF7D4D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 anchor="ctr"/>
            <a:lstStyle/>
            <a:p>
              <a:pPr algn="ctr" eaLnBrk="0" hangingPunct="0"/>
              <a:endParaRPr lang="en-US" altLang="en-US" sz="1600">
                <a:cs typeface="Arial" charset="0"/>
              </a:endParaRPr>
            </a:p>
          </p:txBody>
        </p:sp>
        <p:sp>
          <p:nvSpPr>
            <p:cNvPr id="557" name="Text Box 185"/>
            <p:cNvSpPr txBox="1">
              <a:spLocks noChangeArrowheads="1"/>
            </p:cNvSpPr>
            <p:nvPr/>
          </p:nvSpPr>
          <p:spPr bwMode="auto">
            <a:xfrm>
              <a:off x="3011" y="1464"/>
              <a:ext cx="384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0" rIns="18000" bIns="0">
              <a:spAutoFit/>
            </a:bodyPr>
            <a:lstStyle/>
            <a:p>
              <a:pPr algn="ctr" eaLnBrk="0" hangingPunct="0"/>
              <a:r>
                <a:rPr lang="sv-SE" altLang="en-US">
                  <a:cs typeface="Arial" charset="0"/>
                </a:rPr>
                <a:t>PGW</a:t>
              </a:r>
              <a:endParaRPr lang="en-US" altLang="en-US">
                <a:cs typeface="Arial" charset="0"/>
              </a:endParaRPr>
            </a:p>
          </p:txBody>
        </p:sp>
      </p:grpSp>
      <p:sp>
        <p:nvSpPr>
          <p:cNvPr id="558" name="Cloud"/>
          <p:cNvSpPr>
            <a:spLocks noChangeAspect="1" noEditPoints="1" noChangeArrowheads="1"/>
          </p:cNvSpPr>
          <p:nvPr/>
        </p:nvSpPr>
        <p:spPr bwMode="auto">
          <a:xfrm>
            <a:off x="1107440" y="2056514"/>
            <a:ext cx="1701595" cy="61586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EBE8E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en-US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Packet Network</a:t>
            </a:r>
            <a:endParaRPr lang="en-US" altLang="en-US" sz="1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559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427673"/>
              </p:ext>
            </p:extLst>
          </p:nvPr>
        </p:nvGraphicFramePr>
        <p:xfrm>
          <a:off x="2377663" y="2740072"/>
          <a:ext cx="1118912" cy="2811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Visio" r:id="rId4" imgW="1337786" imgH="3680936" progId="Visio.Drawing.11">
                  <p:embed/>
                </p:oleObj>
              </mc:Choice>
              <mc:Fallback>
                <p:oleObj name="Visio" r:id="rId4" imgW="1337786" imgH="36809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7663" y="2740072"/>
                        <a:ext cx="1118912" cy="2811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75182" y="5414818"/>
            <a:ext cx="3282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LTE Radio Access Network (RAN)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890818" y="3694546"/>
            <a:ext cx="2716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Evolved Packet Core (EPC)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708727" y="3429001"/>
            <a:ext cx="1256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Bearer path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28637" y="3521364"/>
            <a:ext cx="161636" cy="115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98455" y="2967182"/>
            <a:ext cx="1507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Signaling Path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486727" y="3255818"/>
            <a:ext cx="484909" cy="10621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763818" y="3232727"/>
            <a:ext cx="288637" cy="16856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960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837" y="1893455"/>
            <a:ext cx="8229600" cy="44911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first router, defining the boundary between the access network and the EPC, may be located at the </a:t>
            </a:r>
            <a:r>
              <a:rPr lang="en-US" dirty="0" err="1"/>
              <a:t>ENodeB</a:t>
            </a:r>
            <a:r>
              <a:rPr lang="en-US" dirty="0"/>
              <a:t>, or at a backhaul concentration point serving several </a:t>
            </a:r>
            <a:r>
              <a:rPr lang="en-US" dirty="0" err="1"/>
              <a:t>ENodeBs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MME manages establishment of a bearer channel from the User Equipment (UE) to the Serving </a:t>
            </a:r>
            <a:r>
              <a:rPr lang="en-US" dirty="0" err="1" smtClean="0"/>
              <a:t>GateWay</a:t>
            </a:r>
            <a:r>
              <a:rPr lang="en-US" dirty="0" smtClean="0"/>
              <a:t> (SGW) </a:t>
            </a:r>
          </a:p>
          <a:p>
            <a:r>
              <a:rPr lang="en-US" dirty="0" smtClean="0"/>
              <a:t>Packet data network </a:t>
            </a:r>
            <a:r>
              <a:rPr lang="en-US" dirty="0" err="1" smtClean="0"/>
              <a:t>GateWay</a:t>
            </a:r>
            <a:r>
              <a:rPr lang="en-US" dirty="0" smtClean="0"/>
              <a:t> (PGW)</a:t>
            </a:r>
          </a:p>
          <a:p>
            <a:pPr lvl="1"/>
            <a:r>
              <a:rPr lang="en-US" dirty="0" smtClean="0"/>
              <a:t>enforces </a:t>
            </a:r>
            <a:r>
              <a:rPr lang="en-US" dirty="0" err="1" smtClean="0"/>
              <a:t>QoS</a:t>
            </a:r>
            <a:r>
              <a:rPr lang="en-US" dirty="0" smtClean="0"/>
              <a:t> policy as set by the Policy Rules and Charging Function Server (PCRF)</a:t>
            </a:r>
          </a:p>
          <a:p>
            <a:pPr lvl="1"/>
            <a:r>
              <a:rPr lang="en-US" dirty="0" smtClean="0"/>
              <a:t>Controls IP address allocation service</a:t>
            </a:r>
          </a:p>
          <a:p>
            <a:r>
              <a:rPr lang="en-US" dirty="0" smtClean="0"/>
              <a:t>Traffic may be tunneled using GPRS Tunneling Protocol (GTP) between </a:t>
            </a:r>
            <a:r>
              <a:rPr lang="en-US" dirty="0" err="1" smtClean="0"/>
              <a:t>eNodeB</a:t>
            </a:r>
            <a:r>
              <a:rPr lang="en-US" dirty="0" smtClean="0"/>
              <a:t> and PGW</a:t>
            </a:r>
          </a:p>
          <a:p>
            <a:pPr lvl="1"/>
            <a:r>
              <a:rPr lang="en-US" dirty="0" smtClean="0"/>
              <a:t>Core generally has much more capacity than Radio Access Network (RAN) and thus congestion/prioritization generally not an issue.</a:t>
            </a:r>
          </a:p>
          <a:p>
            <a:pPr lvl="1"/>
            <a:r>
              <a:rPr lang="en-US" dirty="0" smtClean="0"/>
              <a:t>Layer 3 DSCP or 802.11p </a:t>
            </a:r>
            <a:r>
              <a:rPr lang="en-US" dirty="0" err="1" smtClean="0"/>
              <a:t>QoS</a:t>
            </a:r>
            <a:r>
              <a:rPr lang="en-US" dirty="0" smtClean="0"/>
              <a:t> bits used as needed to mark priority</a:t>
            </a:r>
          </a:p>
          <a:p>
            <a:pPr lvl="2"/>
            <a:r>
              <a:rPr lang="en-US" dirty="0" smtClean="0"/>
              <a:t>Leased backhaul service (e.g. carrier Ethernet) may not support 802.11p</a:t>
            </a:r>
          </a:p>
          <a:p>
            <a:r>
              <a:rPr lang="en-US" dirty="0" smtClean="0"/>
              <a:t>SGW manages mobility as UE moves among </a:t>
            </a:r>
            <a:r>
              <a:rPr lang="en-US" dirty="0" err="1" smtClean="0"/>
              <a:t>eNodeB</a:t>
            </a:r>
            <a:r>
              <a:rPr lang="en-US" dirty="0" smtClean="0"/>
              <a:t> towers</a:t>
            </a:r>
          </a:p>
          <a:p>
            <a:r>
              <a:rPr lang="en-US" dirty="0" smtClean="0"/>
              <a:t>SGW and PGW may be integrated (more common in Europe than NA)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252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EPS Bearer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-3242" r="-324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7091" y="6581001"/>
            <a:ext cx="55621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http://</a:t>
            </a:r>
            <a:r>
              <a:rPr lang="en-US" sz="1200" dirty="0" err="1"/>
              <a:t>www.sharetechnote.com</a:t>
            </a:r>
            <a:r>
              <a:rPr lang="en-US" sz="1200" dirty="0"/>
              <a:t>/html/</a:t>
            </a:r>
            <a:r>
              <a:rPr lang="en-US" sz="1200" dirty="0" err="1"/>
              <a:t>Handbook_LTE_EPS_Bearer.html</a:t>
            </a:r>
            <a:r>
              <a:rPr lang="en-US" sz="1200" dirty="0"/>
              <a:t> 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25273" y="3175000"/>
            <a:ext cx="496454" cy="438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179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Bearers in LTE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-9390" r="-9390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615637"/>
            <a:ext cx="5237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http://</a:t>
            </a:r>
            <a:r>
              <a:rPr lang="en-US" sz="1200" dirty="0" err="1"/>
              <a:t>www.bectechnologies.net</a:t>
            </a:r>
            <a:r>
              <a:rPr lang="en-US" sz="1200" dirty="0"/>
              <a:t>/main/</a:t>
            </a:r>
            <a:r>
              <a:rPr lang="en-US" sz="1200" dirty="0" err="1"/>
              <a:t>newsletter_images</a:t>
            </a:r>
            <a:r>
              <a:rPr lang="en-US" sz="1200" dirty="0"/>
              <a:t>/</a:t>
            </a:r>
            <a:r>
              <a:rPr lang="en-US" sz="1200" dirty="0" err="1"/>
              <a:t>QoS.pdf</a:t>
            </a:r>
            <a:r>
              <a:rPr lang="en-US" sz="1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55104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1350963"/>
            <a:ext cx="8229600" cy="719137"/>
          </a:xfrm>
        </p:spPr>
        <p:txBody>
          <a:bodyPr/>
          <a:lstStyle/>
          <a:p>
            <a:r>
              <a:rPr lang="en-US" dirty="0" smtClean="0"/>
              <a:t>Perspective on Service Provider VoIP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50B4B-CE95-4B2E-87C8-DC5770A2D1D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3394" y="2125077"/>
            <a:ext cx="952924" cy="207445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6" name="Group 1590"/>
          <p:cNvGrpSpPr>
            <a:grpSpLocks/>
          </p:cNvGrpSpPr>
          <p:nvPr/>
        </p:nvGrpSpPr>
        <p:grpSpPr bwMode="auto">
          <a:xfrm>
            <a:off x="8127607" y="3601755"/>
            <a:ext cx="1016393" cy="650264"/>
            <a:chOff x="2595" y="2896"/>
            <a:chExt cx="636" cy="451"/>
          </a:xfrm>
          <a:solidFill>
            <a:srgbClr val="1F497D">
              <a:lumMod val="20000"/>
              <a:lumOff val="80000"/>
            </a:srgbClr>
          </a:solidFill>
        </p:grpSpPr>
        <p:sp>
          <p:nvSpPr>
            <p:cNvPr id="7" name="Oval 1591"/>
            <p:cNvSpPr>
              <a:spLocks noChangeArrowheads="1"/>
            </p:cNvSpPr>
            <p:nvPr/>
          </p:nvSpPr>
          <p:spPr bwMode="auto">
            <a:xfrm>
              <a:off x="2813" y="2900"/>
              <a:ext cx="275" cy="1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8" name="Oval 1592"/>
            <p:cNvSpPr>
              <a:spLocks noChangeArrowheads="1"/>
            </p:cNvSpPr>
            <p:nvPr/>
          </p:nvSpPr>
          <p:spPr bwMode="auto">
            <a:xfrm>
              <a:off x="2661" y="2949"/>
              <a:ext cx="210" cy="18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9" name="Oval 1593"/>
            <p:cNvSpPr>
              <a:spLocks noChangeArrowheads="1"/>
            </p:cNvSpPr>
            <p:nvPr/>
          </p:nvSpPr>
          <p:spPr bwMode="auto">
            <a:xfrm>
              <a:off x="2596" y="3060"/>
              <a:ext cx="142" cy="15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0" name="Oval 1594"/>
            <p:cNvSpPr>
              <a:spLocks noChangeArrowheads="1"/>
            </p:cNvSpPr>
            <p:nvPr/>
          </p:nvSpPr>
          <p:spPr bwMode="auto">
            <a:xfrm>
              <a:off x="2639" y="3127"/>
              <a:ext cx="214" cy="16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1" name="Oval 1595"/>
            <p:cNvSpPr>
              <a:spLocks noChangeArrowheads="1"/>
            </p:cNvSpPr>
            <p:nvPr/>
          </p:nvSpPr>
          <p:spPr bwMode="auto">
            <a:xfrm>
              <a:off x="2791" y="3154"/>
              <a:ext cx="320" cy="19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2" name="Oval 1596"/>
            <p:cNvSpPr>
              <a:spLocks noChangeArrowheads="1"/>
            </p:cNvSpPr>
            <p:nvPr/>
          </p:nvSpPr>
          <p:spPr bwMode="auto">
            <a:xfrm>
              <a:off x="2996" y="2954"/>
              <a:ext cx="204" cy="14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3" name="Oval 1597"/>
            <p:cNvSpPr>
              <a:spLocks noChangeArrowheads="1"/>
            </p:cNvSpPr>
            <p:nvPr/>
          </p:nvSpPr>
          <p:spPr bwMode="auto">
            <a:xfrm>
              <a:off x="3027" y="3048"/>
              <a:ext cx="202" cy="14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4" name="Oval 1598"/>
            <p:cNvSpPr>
              <a:spLocks noChangeArrowheads="1"/>
            </p:cNvSpPr>
            <p:nvPr/>
          </p:nvSpPr>
          <p:spPr bwMode="auto">
            <a:xfrm>
              <a:off x="3008" y="3078"/>
              <a:ext cx="201" cy="23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5" name="Oval 1599"/>
            <p:cNvSpPr>
              <a:spLocks noChangeArrowheads="1"/>
            </p:cNvSpPr>
            <p:nvPr/>
          </p:nvSpPr>
          <p:spPr bwMode="auto">
            <a:xfrm>
              <a:off x="2597" y="3060"/>
              <a:ext cx="615" cy="1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6" name="Freeform 1600"/>
            <p:cNvSpPr>
              <a:spLocks/>
            </p:cNvSpPr>
            <p:nvPr/>
          </p:nvSpPr>
          <p:spPr bwMode="auto">
            <a:xfrm>
              <a:off x="2819" y="2896"/>
              <a:ext cx="261" cy="94"/>
            </a:xfrm>
            <a:custGeom>
              <a:avLst/>
              <a:gdLst/>
              <a:ahLst/>
              <a:cxnLst>
                <a:cxn ang="0">
                  <a:pos x="170" y="33"/>
                </a:cxn>
                <a:cxn ang="0">
                  <a:pos x="86" y="1"/>
                </a:cxn>
                <a:cxn ang="0">
                  <a:pos x="0" y="36"/>
                </a:cxn>
                <a:cxn ang="0">
                  <a:pos x="86" y="52"/>
                </a:cxn>
                <a:cxn ang="0">
                  <a:pos x="170" y="33"/>
                </a:cxn>
              </a:cxnLst>
              <a:rect l="0" t="0" r="r" b="b"/>
              <a:pathLst>
                <a:path w="170" h="52">
                  <a:moveTo>
                    <a:pt x="170" y="33"/>
                  </a:moveTo>
                  <a:cubicBezTo>
                    <a:pt x="157" y="14"/>
                    <a:pt x="123" y="1"/>
                    <a:pt x="86" y="1"/>
                  </a:cubicBezTo>
                  <a:cubicBezTo>
                    <a:pt x="47" y="0"/>
                    <a:pt x="12" y="15"/>
                    <a:pt x="0" y="36"/>
                  </a:cubicBezTo>
                  <a:lnTo>
                    <a:pt x="86" y="52"/>
                  </a:lnTo>
                  <a:lnTo>
                    <a:pt x="170" y="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7" name="Arc 1601"/>
            <p:cNvSpPr>
              <a:spLocks/>
            </p:cNvSpPr>
            <p:nvPr/>
          </p:nvSpPr>
          <p:spPr bwMode="auto">
            <a:xfrm>
              <a:off x="2821" y="2899"/>
              <a:ext cx="259" cy="92"/>
            </a:xfrm>
            <a:custGeom>
              <a:avLst/>
              <a:gdLst>
                <a:gd name="G0" fmla="+- 20492 0 0"/>
                <a:gd name="G1" fmla="+- 21600 0 0"/>
                <a:gd name="G2" fmla="+- 21600 0 0"/>
                <a:gd name="T0" fmla="*/ 0 w 40610"/>
                <a:gd name="T1" fmla="*/ 14769 h 21600"/>
                <a:gd name="T2" fmla="*/ 40610 w 40610"/>
                <a:gd name="T3" fmla="*/ 13737 h 21600"/>
                <a:gd name="T4" fmla="*/ 20492 w 4061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610" h="21600" fill="none" extrusionOk="0">
                  <a:moveTo>
                    <a:pt x="0" y="14769"/>
                  </a:moveTo>
                  <a:cubicBezTo>
                    <a:pt x="2940" y="5949"/>
                    <a:pt x="11194" y="-1"/>
                    <a:pt x="20492" y="0"/>
                  </a:cubicBezTo>
                  <a:cubicBezTo>
                    <a:pt x="29386" y="0"/>
                    <a:pt x="37372" y="5452"/>
                    <a:pt x="40609" y="13737"/>
                  </a:cubicBezTo>
                </a:path>
                <a:path w="40610" h="21600" stroke="0" extrusionOk="0">
                  <a:moveTo>
                    <a:pt x="0" y="14769"/>
                  </a:moveTo>
                  <a:cubicBezTo>
                    <a:pt x="2940" y="5949"/>
                    <a:pt x="11194" y="-1"/>
                    <a:pt x="20492" y="0"/>
                  </a:cubicBezTo>
                  <a:cubicBezTo>
                    <a:pt x="29386" y="0"/>
                    <a:pt x="37372" y="5452"/>
                    <a:pt x="40609" y="13737"/>
                  </a:cubicBezTo>
                  <a:lnTo>
                    <a:pt x="20492" y="21600"/>
                  </a:lnTo>
                  <a:close/>
                </a:path>
              </a:pathLst>
            </a:custGeom>
            <a:grpFill/>
            <a:ln w="4763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8" name="Freeform 1602"/>
            <p:cNvSpPr>
              <a:spLocks/>
            </p:cNvSpPr>
            <p:nvPr/>
          </p:nvSpPr>
          <p:spPr bwMode="auto">
            <a:xfrm>
              <a:off x="2659" y="2947"/>
              <a:ext cx="163" cy="111"/>
            </a:xfrm>
            <a:custGeom>
              <a:avLst/>
              <a:gdLst/>
              <a:ahLst/>
              <a:cxnLst>
                <a:cxn ang="0">
                  <a:pos x="106" y="7"/>
                </a:cxn>
                <a:cxn ang="0">
                  <a:pos x="70" y="0"/>
                </a:cxn>
                <a:cxn ang="0">
                  <a:pos x="1" y="51"/>
                </a:cxn>
                <a:cxn ang="0">
                  <a:pos x="2" y="62"/>
                </a:cxn>
                <a:cxn ang="0">
                  <a:pos x="70" y="51"/>
                </a:cxn>
                <a:cxn ang="0">
                  <a:pos x="106" y="7"/>
                </a:cxn>
              </a:cxnLst>
              <a:rect l="0" t="0" r="r" b="b"/>
              <a:pathLst>
                <a:path w="106" h="62">
                  <a:moveTo>
                    <a:pt x="106" y="7"/>
                  </a:moveTo>
                  <a:cubicBezTo>
                    <a:pt x="95" y="2"/>
                    <a:pt x="83" y="0"/>
                    <a:pt x="70" y="0"/>
                  </a:cubicBezTo>
                  <a:cubicBezTo>
                    <a:pt x="31" y="0"/>
                    <a:pt x="1" y="23"/>
                    <a:pt x="1" y="51"/>
                  </a:cubicBezTo>
                  <a:cubicBezTo>
                    <a:pt x="0" y="55"/>
                    <a:pt x="1" y="59"/>
                    <a:pt x="2" y="62"/>
                  </a:cubicBezTo>
                  <a:lnTo>
                    <a:pt x="70" y="51"/>
                  </a:lnTo>
                  <a:lnTo>
                    <a:pt x="106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9" name="Arc 1603"/>
            <p:cNvSpPr>
              <a:spLocks/>
            </p:cNvSpPr>
            <p:nvPr/>
          </p:nvSpPr>
          <p:spPr bwMode="auto">
            <a:xfrm>
              <a:off x="2662" y="2948"/>
              <a:ext cx="161" cy="11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519 w 33088"/>
                <a:gd name="T1" fmla="*/ 26308 h 26308"/>
                <a:gd name="T2" fmla="*/ 33088 w 33088"/>
                <a:gd name="T3" fmla="*/ 3308 h 26308"/>
                <a:gd name="T4" fmla="*/ 21600 w 33088"/>
                <a:gd name="T5" fmla="*/ 21600 h 26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88" h="26308" fill="none" extrusionOk="0">
                  <a:moveTo>
                    <a:pt x="519" y="26307"/>
                  </a:moveTo>
                  <a:cubicBezTo>
                    <a:pt x="174" y="24762"/>
                    <a:pt x="0" y="231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64" y="-1"/>
                    <a:pt x="29646" y="1146"/>
                    <a:pt x="33087" y="3308"/>
                  </a:cubicBezTo>
                </a:path>
                <a:path w="33088" h="26308" stroke="0" extrusionOk="0">
                  <a:moveTo>
                    <a:pt x="519" y="26307"/>
                  </a:moveTo>
                  <a:cubicBezTo>
                    <a:pt x="174" y="24762"/>
                    <a:pt x="0" y="231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64" y="-1"/>
                    <a:pt x="29646" y="1146"/>
                    <a:pt x="33087" y="3308"/>
                  </a:cubicBezTo>
                  <a:lnTo>
                    <a:pt x="21600" y="21600"/>
                  </a:lnTo>
                  <a:close/>
                </a:path>
              </a:pathLst>
            </a:custGeom>
            <a:grpFill/>
            <a:ln w="4763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20" name="Freeform 1604"/>
            <p:cNvSpPr>
              <a:spLocks/>
            </p:cNvSpPr>
            <p:nvPr/>
          </p:nvSpPr>
          <p:spPr bwMode="auto">
            <a:xfrm>
              <a:off x="2638" y="3202"/>
              <a:ext cx="163" cy="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71" y="49"/>
                </a:cxn>
                <a:cxn ang="0">
                  <a:pos x="106" y="43"/>
                </a:cxn>
                <a:cxn ang="0">
                  <a:pos x="71" y="2"/>
                </a:cxn>
                <a:cxn ang="0">
                  <a:pos x="0" y="0"/>
                </a:cxn>
              </a:cxnLst>
              <a:rect l="0" t="0" r="r" b="b"/>
              <a:pathLst>
                <a:path w="106" h="49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8"/>
                    <a:pt x="32" y="49"/>
                    <a:pt x="71" y="49"/>
                  </a:cubicBezTo>
                  <a:cubicBezTo>
                    <a:pt x="83" y="48"/>
                    <a:pt x="95" y="46"/>
                    <a:pt x="106" y="43"/>
                  </a:cubicBezTo>
                  <a:lnTo>
                    <a:pt x="7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21" name="Arc 1605"/>
            <p:cNvSpPr>
              <a:spLocks/>
            </p:cNvSpPr>
            <p:nvPr/>
          </p:nvSpPr>
          <p:spPr bwMode="auto">
            <a:xfrm>
              <a:off x="2639" y="3203"/>
              <a:ext cx="162" cy="87"/>
            </a:xfrm>
            <a:custGeom>
              <a:avLst/>
              <a:gdLst>
                <a:gd name="G0" fmla="+- 21600 0 0"/>
                <a:gd name="G1" fmla="+- 932 0 0"/>
                <a:gd name="G2" fmla="+- 21600 0 0"/>
                <a:gd name="T0" fmla="*/ 32045 w 32045"/>
                <a:gd name="T1" fmla="*/ 19839 h 22532"/>
                <a:gd name="T2" fmla="*/ 20 w 32045"/>
                <a:gd name="T3" fmla="*/ 0 h 22532"/>
                <a:gd name="T4" fmla="*/ 21600 w 32045"/>
                <a:gd name="T5" fmla="*/ 932 h 22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045" h="22532" fill="none" extrusionOk="0">
                  <a:moveTo>
                    <a:pt x="32044" y="19838"/>
                  </a:moveTo>
                  <a:cubicBezTo>
                    <a:pt x="28847" y="21605"/>
                    <a:pt x="25253" y="22531"/>
                    <a:pt x="21600" y="22532"/>
                  </a:cubicBezTo>
                  <a:cubicBezTo>
                    <a:pt x="9670" y="22532"/>
                    <a:pt x="0" y="12861"/>
                    <a:pt x="0" y="932"/>
                  </a:cubicBezTo>
                  <a:cubicBezTo>
                    <a:pt x="-1" y="621"/>
                    <a:pt x="6" y="310"/>
                    <a:pt x="20" y="0"/>
                  </a:cubicBezTo>
                </a:path>
                <a:path w="32045" h="22532" stroke="0" extrusionOk="0">
                  <a:moveTo>
                    <a:pt x="32044" y="19838"/>
                  </a:moveTo>
                  <a:cubicBezTo>
                    <a:pt x="28847" y="21605"/>
                    <a:pt x="25253" y="22531"/>
                    <a:pt x="21600" y="22532"/>
                  </a:cubicBezTo>
                  <a:cubicBezTo>
                    <a:pt x="9670" y="22532"/>
                    <a:pt x="0" y="12861"/>
                    <a:pt x="0" y="932"/>
                  </a:cubicBezTo>
                  <a:cubicBezTo>
                    <a:pt x="-1" y="621"/>
                    <a:pt x="6" y="310"/>
                    <a:pt x="20" y="0"/>
                  </a:cubicBezTo>
                  <a:lnTo>
                    <a:pt x="21600" y="932"/>
                  </a:lnTo>
                  <a:close/>
                </a:path>
              </a:pathLst>
            </a:custGeom>
            <a:grpFill/>
            <a:ln w="4763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22" name="Freeform 1606"/>
            <p:cNvSpPr>
              <a:spLocks/>
            </p:cNvSpPr>
            <p:nvPr/>
          </p:nvSpPr>
          <p:spPr bwMode="auto">
            <a:xfrm>
              <a:off x="3079" y="2950"/>
              <a:ext cx="123" cy="110"/>
            </a:xfrm>
            <a:custGeom>
              <a:avLst/>
              <a:gdLst/>
              <a:ahLst/>
              <a:cxnLst>
                <a:cxn ang="0">
                  <a:pos x="70" y="61"/>
                </a:cxn>
                <a:cxn ang="0">
                  <a:pos x="80" y="41"/>
                </a:cxn>
                <a:cxn ang="0">
                  <a:pos x="13" y="1"/>
                </a:cxn>
                <a:cxn ang="0">
                  <a:pos x="0" y="1"/>
                </a:cxn>
                <a:cxn ang="0">
                  <a:pos x="13" y="41"/>
                </a:cxn>
                <a:cxn ang="0">
                  <a:pos x="70" y="61"/>
                </a:cxn>
              </a:cxnLst>
              <a:rect l="0" t="0" r="r" b="b"/>
              <a:pathLst>
                <a:path w="80" h="61">
                  <a:moveTo>
                    <a:pt x="70" y="61"/>
                  </a:moveTo>
                  <a:cubicBezTo>
                    <a:pt x="76" y="55"/>
                    <a:pt x="80" y="48"/>
                    <a:pt x="80" y="41"/>
                  </a:cubicBezTo>
                  <a:cubicBezTo>
                    <a:pt x="80" y="18"/>
                    <a:pt x="50" y="1"/>
                    <a:pt x="13" y="1"/>
                  </a:cubicBezTo>
                  <a:cubicBezTo>
                    <a:pt x="9" y="0"/>
                    <a:pt x="4" y="1"/>
                    <a:pt x="0" y="1"/>
                  </a:cubicBezTo>
                  <a:lnTo>
                    <a:pt x="13" y="41"/>
                  </a:lnTo>
                  <a:lnTo>
                    <a:pt x="70" y="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23" name="Arc 1607"/>
            <p:cNvSpPr>
              <a:spLocks/>
            </p:cNvSpPr>
            <p:nvPr/>
          </p:nvSpPr>
          <p:spPr bwMode="auto">
            <a:xfrm>
              <a:off x="3080" y="2953"/>
              <a:ext cx="122" cy="107"/>
            </a:xfrm>
            <a:custGeom>
              <a:avLst/>
              <a:gdLst>
                <a:gd name="G0" fmla="+- 4272 0 0"/>
                <a:gd name="G1" fmla="+- 21600 0 0"/>
                <a:gd name="G2" fmla="+- 21600 0 0"/>
                <a:gd name="T0" fmla="*/ 0 w 25872"/>
                <a:gd name="T1" fmla="*/ 427 h 32566"/>
                <a:gd name="T2" fmla="*/ 22881 w 25872"/>
                <a:gd name="T3" fmla="*/ 32566 h 32566"/>
                <a:gd name="T4" fmla="*/ 4272 w 25872"/>
                <a:gd name="T5" fmla="*/ 21600 h 32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872" h="32566" fill="none" extrusionOk="0">
                  <a:moveTo>
                    <a:pt x="-1" y="426"/>
                  </a:moveTo>
                  <a:cubicBezTo>
                    <a:pt x="1406" y="142"/>
                    <a:pt x="2837" y="-1"/>
                    <a:pt x="4272" y="0"/>
                  </a:cubicBezTo>
                  <a:cubicBezTo>
                    <a:pt x="16201" y="0"/>
                    <a:pt x="25872" y="9670"/>
                    <a:pt x="25872" y="21600"/>
                  </a:cubicBezTo>
                  <a:cubicBezTo>
                    <a:pt x="25872" y="25456"/>
                    <a:pt x="24839" y="29243"/>
                    <a:pt x="22881" y="32566"/>
                  </a:cubicBezTo>
                </a:path>
                <a:path w="25872" h="32566" stroke="0" extrusionOk="0">
                  <a:moveTo>
                    <a:pt x="-1" y="426"/>
                  </a:moveTo>
                  <a:cubicBezTo>
                    <a:pt x="1406" y="142"/>
                    <a:pt x="2837" y="-1"/>
                    <a:pt x="4272" y="0"/>
                  </a:cubicBezTo>
                  <a:cubicBezTo>
                    <a:pt x="16201" y="0"/>
                    <a:pt x="25872" y="9670"/>
                    <a:pt x="25872" y="21600"/>
                  </a:cubicBezTo>
                  <a:cubicBezTo>
                    <a:pt x="25872" y="25456"/>
                    <a:pt x="24839" y="29243"/>
                    <a:pt x="22881" y="32566"/>
                  </a:cubicBezTo>
                  <a:lnTo>
                    <a:pt x="4272" y="21600"/>
                  </a:lnTo>
                  <a:close/>
                </a:path>
              </a:pathLst>
            </a:custGeom>
            <a:grpFill/>
            <a:ln w="4763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24" name="Freeform 1608"/>
            <p:cNvSpPr>
              <a:spLocks/>
            </p:cNvSpPr>
            <p:nvPr/>
          </p:nvSpPr>
          <p:spPr bwMode="auto">
            <a:xfrm>
              <a:off x="3113" y="3058"/>
              <a:ext cx="118" cy="108"/>
            </a:xfrm>
            <a:custGeom>
              <a:avLst/>
              <a:gdLst/>
              <a:ahLst/>
              <a:cxnLst>
                <a:cxn ang="0">
                  <a:pos x="62" y="60"/>
                </a:cxn>
                <a:cxn ang="0">
                  <a:pos x="77" y="34"/>
                </a:cxn>
                <a:cxn ang="0">
                  <a:pos x="48" y="0"/>
                </a:cxn>
                <a:cxn ang="0">
                  <a:pos x="0" y="34"/>
                </a:cxn>
                <a:cxn ang="0">
                  <a:pos x="62" y="60"/>
                </a:cxn>
              </a:cxnLst>
              <a:rect l="0" t="0" r="r" b="b"/>
              <a:pathLst>
                <a:path w="77" h="60">
                  <a:moveTo>
                    <a:pt x="62" y="60"/>
                  </a:moveTo>
                  <a:cubicBezTo>
                    <a:pt x="71" y="52"/>
                    <a:pt x="77" y="43"/>
                    <a:pt x="77" y="34"/>
                  </a:cubicBezTo>
                  <a:cubicBezTo>
                    <a:pt x="77" y="21"/>
                    <a:pt x="66" y="9"/>
                    <a:pt x="48" y="0"/>
                  </a:cubicBezTo>
                  <a:lnTo>
                    <a:pt x="0" y="34"/>
                  </a:lnTo>
                  <a:lnTo>
                    <a:pt x="62" y="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25" name="Arc 1609"/>
            <p:cNvSpPr>
              <a:spLocks/>
            </p:cNvSpPr>
            <p:nvPr/>
          </p:nvSpPr>
          <p:spPr bwMode="auto">
            <a:xfrm>
              <a:off x="3114" y="3060"/>
              <a:ext cx="117" cy="106"/>
            </a:xfrm>
            <a:custGeom>
              <a:avLst/>
              <a:gdLst>
                <a:gd name="G0" fmla="+- 0 0 0"/>
                <a:gd name="G1" fmla="+- 16867 0 0"/>
                <a:gd name="G2" fmla="+- 21600 0 0"/>
                <a:gd name="T0" fmla="*/ 13493 w 21600"/>
                <a:gd name="T1" fmla="*/ 0 h 29640"/>
                <a:gd name="T2" fmla="*/ 17419 w 21600"/>
                <a:gd name="T3" fmla="*/ 29640 h 29640"/>
                <a:gd name="T4" fmla="*/ 0 w 21600"/>
                <a:gd name="T5" fmla="*/ 16867 h 29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640" fill="none" extrusionOk="0">
                  <a:moveTo>
                    <a:pt x="13493" y="-1"/>
                  </a:moveTo>
                  <a:cubicBezTo>
                    <a:pt x="18617" y="4099"/>
                    <a:pt x="21600" y="10305"/>
                    <a:pt x="21600" y="16867"/>
                  </a:cubicBezTo>
                  <a:cubicBezTo>
                    <a:pt x="21600" y="21460"/>
                    <a:pt x="20135" y="25935"/>
                    <a:pt x="17418" y="29639"/>
                  </a:cubicBezTo>
                </a:path>
                <a:path w="21600" h="29640" stroke="0" extrusionOk="0">
                  <a:moveTo>
                    <a:pt x="13493" y="-1"/>
                  </a:moveTo>
                  <a:cubicBezTo>
                    <a:pt x="18617" y="4099"/>
                    <a:pt x="21600" y="10305"/>
                    <a:pt x="21600" y="16867"/>
                  </a:cubicBezTo>
                  <a:cubicBezTo>
                    <a:pt x="21600" y="21460"/>
                    <a:pt x="20135" y="25935"/>
                    <a:pt x="17418" y="29639"/>
                  </a:cubicBezTo>
                  <a:lnTo>
                    <a:pt x="0" y="16867"/>
                  </a:lnTo>
                  <a:close/>
                </a:path>
              </a:pathLst>
            </a:custGeom>
            <a:grpFill/>
            <a:ln w="4763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26" name="Freeform 1610"/>
            <p:cNvSpPr>
              <a:spLocks/>
            </p:cNvSpPr>
            <p:nvPr/>
          </p:nvSpPr>
          <p:spPr bwMode="auto">
            <a:xfrm>
              <a:off x="3076" y="3165"/>
              <a:ext cx="136" cy="155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21" y="85"/>
                </a:cxn>
                <a:cxn ang="0">
                  <a:pos x="89" y="19"/>
                </a:cxn>
                <a:cxn ang="0">
                  <a:pos x="86" y="0"/>
                </a:cxn>
                <a:cxn ang="0">
                  <a:pos x="21" y="19"/>
                </a:cxn>
                <a:cxn ang="0">
                  <a:pos x="0" y="82"/>
                </a:cxn>
              </a:cxnLst>
              <a:rect l="0" t="0" r="r" b="b"/>
              <a:pathLst>
                <a:path w="89" h="86">
                  <a:moveTo>
                    <a:pt x="0" y="82"/>
                  </a:moveTo>
                  <a:cubicBezTo>
                    <a:pt x="6" y="84"/>
                    <a:pt x="14" y="85"/>
                    <a:pt x="21" y="85"/>
                  </a:cubicBezTo>
                  <a:cubicBezTo>
                    <a:pt x="58" y="86"/>
                    <a:pt x="89" y="56"/>
                    <a:pt x="89" y="19"/>
                  </a:cubicBezTo>
                  <a:cubicBezTo>
                    <a:pt x="89" y="13"/>
                    <a:pt x="88" y="6"/>
                    <a:pt x="86" y="0"/>
                  </a:cubicBezTo>
                  <a:lnTo>
                    <a:pt x="21" y="19"/>
                  </a:lnTo>
                  <a:lnTo>
                    <a:pt x="0" y="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27" name="Arc 1611"/>
            <p:cNvSpPr>
              <a:spLocks/>
            </p:cNvSpPr>
            <p:nvPr/>
          </p:nvSpPr>
          <p:spPr bwMode="auto">
            <a:xfrm>
              <a:off x="3076" y="3166"/>
              <a:ext cx="136" cy="153"/>
            </a:xfrm>
            <a:custGeom>
              <a:avLst/>
              <a:gdLst>
                <a:gd name="G0" fmla="+- 7002 0 0"/>
                <a:gd name="G1" fmla="+- 6111 0 0"/>
                <a:gd name="G2" fmla="+- 21600 0 0"/>
                <a:gd name="T0" fmla="*/ 27719 w 28602"/>
                <a:gd name="T1" fmla="*/ 0 h 27711"/>
                <a:gd name="T2" fmla="*/ 0 w 28602"/>
                <a:gd name="T3" fmla="*/ 26544 h 27711"/>
                <a:gd name="T4" fmla="*/ 7002 w 28602"/>
                <a:gd name="T5" fmla="*/ 6111 h 27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602" h="27711" fill="none" extrusionOk="0">
                  <a:moveTo>
                    <a:pt x="27719" y="-1"/>
                  </a:moveTo>
                  <a:cubicBezTo>
                    <a:pt x="28304" y="1984"/>
                    <a:pt x="28602" y="4042"/>
                    <a:pt x="28602" y="6111"/>
                  </a:cubicBezTo>
                  <a:cubicBezTo>
                    <a:pt x="28602" y="18040"/>
                    <a:pt x="18931" y="27711"/>
                    <a:pt x="7002" y="27711"/>
                  </a:cubicBezTo>
                  <a:cubicBezTo>
                    <a:pt x="4619" y="27711"/>
                    <a:pt x="2253" y="27316"/>
                    <a:pt x="-1" y="26544"/>
                  </a:cubicBezTo>
                </a:path>
                <a:path w="28602" h="27711" stroke="0" extrusionOk="0">
                  <a:moveTo>
                    <a:pt x="27719" y="-1"/>
                  </a:moveTo>
                  <a:cubicBezTo>
                    <a:pt x="28304" y="1984"/>
                    <a:pt x="28602" y="4042"/>
                    <a:pt x="28602" y="6111"/>
                  </a:cubicBezTo>
                  <a:cubicBezTo>
                    <a:pt x="28602" y="18040"/>
                    <a:pt x="18931" y="27711"/>
                    <a:pt x="7002" y="27711"/>
                  </a:cubicBezTo>
                  <a:cubicBezTo>
                    <a:pt x="4619" y="27711"/>
                    <a:pt x="2253" y="27316"/>
                    <a:pt x="-1" y="26544"/>
                  </a:cubicBezTo>
                  <a:lnTo>
                    <a:pt x="7002" y="6111"/>
                  </a:lnTo>
                  <a:close/>
                </a:path>
              </a:pathLst>
            </a:custGeom>
            <a:grpFill/>
            <a:ln w="4763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28" name="Freeform 1612"/>
            <p:cNvSpPr>
              <a:spLocks/>
            </p:cNvSpPr>
            <p:nvPr/>
          </p:nvSpPr>
          <p:spPr bwMode="auto">
            <a:xfrm>
              <a:off x="2595" y="3058"/>
              <a:ext cx="75" cy="146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1" y="42"/>
                </a:cxn>
                <a:cxn ang="0">
                  <a:pos x="30" y="81"/>
                </a:cxn>
                <a:cxn ang="0">
                  <a:pos x="49" y="42"/>
                </a:cxn>
                <a:cxn ang="0">
                  <a:pos x="46" y="0"/>
                </a:cxn>
              </a:cxnLst>
              <a:rect l="0" t="0" r="r" b="b"/>
              <a:pathLst>
                <a:path w="49" h="81">
                  <a:moveTo>
                    <a:pt x="46" y="0"/>
                  </a:moveTo>
                  <a:cubicBezTo>
                    <a:pt x="21" y="1"/>
                    <a:pt x="1" y="19"/>
                    <a:pt x="1" y="42"/>
                  </a:cubicBezTo>
                  <a:cubicBezTo>
                    <a:pt x="0" y="59"/>
                    <a:pt x="12" y="74"/>
                    <a:pt x="30" y="81"/>
                  </a:cubicBezTo>
                  <a:lnTo>
                    <a:pt x="49" y="42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29" name="Arc 1613"/>
            <p:cNvSpPr>
              <a:spLocks/>
            </p:cNvSpPr>
            <p:nvPr/>
          </p:nvSpPr>
          <p:spPr bwMode="auto">
            <a:xfrm>
              <a:off x="2597" y="3060"/>
              <a:ext cx="74" cy="145"/>
            </a:xfrm>
            <a:custGeom>
              <a:avLst/>
              <a:gdLst>
                <a:gd name="G0" fmla="+- 21600 0 0"/>
                <a:gd name="G1" fmla="+- 21561 0 0"/>
                <a:gd name="G2" fmla="+- 21600 0 0"/>
                <a:gd name="T0" fmla="*/ 12931 w 21600"/>
                <a:gd name="T1" fmla="*/ 41345 h 41345"/>
                <a:gd name="T2" fmla="*/ 20306 w 21600"/>
                <a:gd name="T3" fmla="*/ 0 h 41345"/>
                <a:gd name="T4" fmla="*/ 21600 w 21600"/>
                <a:gd name="T5" fmla="*/ 21561 h 4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345" fill="none" extrusionOk="0">
                  <a:moveTo>
                    <a:pt x="12930" y="41345"/>
                  </a:moveTo>
                  <a:cubicBezTo>
                    <a:pt x="5074" y="37902"/>
                    <a:pt x="0" y="30138"/>
                    <a:pt x="0" y="21561"/>
                  </a:cubicBezTo>
                  <a:cubicBezTo>
                    <a:pt x="-1" y="10134"/>
                    <a:pt x="8899" y="684"/>
                    <a:pt x="20305" y="-1"/>
                  </a:cubicBezTo>
                </a:path>
                <a:path w="21600" h="41345" stroke="0" extrusionOk="0">
                  <a:moveTo>
                    <a:pt x="12930" y="41345"/>
                  </a:moveTo>
                  <a:cubicBezTo>
                    <a:pt x="5074" y="37902"/>
                    <a:pt x="0" y="30138"/>
                    <a:pt x="0" y="21561"/>
                  </a:cubicBezTo>
                  <a:cubicBezTo>
                    <a:pt x="-1" y="10134"/>
                    <a:pt x="8899" y="684"/>
                    <a:pt x="20305" y="-1"/>
                  </a:cubicBezTo>
                  <a:lnTo>
                    <a:pt x="21600" y="21561"/>
                  </a:lnTo>
                  <a:close/>
                </a:path>
              </a:pathLst>
            </a:custGeom>
            <a:grpFill/>
            <a:ln w="4763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30" name="Freeform 1614"/>
            <p:cNvSpPr>
              <a:spLocks/>
            </p:cNvSpPr>
            <p:nvPr/>
          </p:nvSpPr>
          <p:spPr bwMode="auto">
            <a:xfrm>
              <a:off x="2796" y="3258"/>
              <a:ext cx="281" cy="89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00" y="49"/>
                </a:cxn>
                <a:cxn ang="0">
                  <a:pos x="183" y="29"/>
                </a:cxn>
                <a:cxn ang="0">
                  <a:pos x="100" y="0"/>
                </a:cxn>
                <a:cxn ang="0">
                  <a:pos x="0" y="11"/>
                </a:cxn>
              </a:cxnLst>
              <a:rect l="0" t="0" r="r" b="b"/>
              <a:pathLst>
                <a:path w="183" h="49">
                  <a:moveTo>
                    <a:pt x="0" y="11"/>
                  </a:moveTo>
                  <a:cubicBezTo>
                    <a:pt x="10" y="33"/>
                    <a:pt x="52" y="49"/>
                    <a:pt x="100" y="49"/>
                  </a:cubicBezTo>
                  <a:cubicBezTo>
                    <a:pt x="133" y="49"/>
                    <a:pt x="164" y="42"/>
                    <a:pt x="183" y="29"/>
                  </a:cubicBezTo>
                  <a:lnTo>
                    <a:pt x="100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31" name="Arc 1615"/>
            <p:cNvSpPr>
              <a:spLocks/>
            </p:cNvSpPr>
            <p:nvPr/>
          </p:nvSpPr>
          <p:spPr bwMode="auto">
            <a:xfrm>
              <a:off x="2798" y="3259"/>
              <a:ext cx="278" cy="88"/>
            </a:xfrm>
            <a:custGeom>
              <a:avLst/>
              <a:gdLst>
                <a:gd name="G0" fmla="+- 21092 0 0"/>
                <a:gd name="G1" fmla="+- 0 0 0"/>
                <a:gd name="G2" fmla="+- 21600 0 0"/>
                <a:gd name="T0" fmla="*/ 38592 w 38592"/>
                <a:gd name="T1" fmla="*/ 12661 h 21600"/>
                <a:gd name="T2" fmla="*/ 0 w 38592"/>
                <a:gd name="T3" fmla="*/ 4659 h 21600"/>
                <a:gd name="T4" fmla="*/ 21092 w 38592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592" h="21600" fill="none" extrusionOk="0">
                  <a:moveTo>
                    <a:pt x="38592" y="12661"/>
                  </a:moveTo>
                  <a:cubicBezTo>
                    <a:pt x="34530" y="18275"/>
                    <a:pt x="28021" y="21599"/>
                    <a:pt x="21092" y="21600"/>
                  </a:cubicBezTo>
                  <a:cubicBezTo>
                    <a:pt x="10957" y="21600"/>
                    <a:pt x="2186" y="14554"/>
                    <a:pt x="0" y="4658"/>
                  </a:cubicBezTo>
                </a:path>
                <a:path w="38592" h="21600" stroke="0" extrusionOk="0">
                  <a:moveTo>
                    <a:pt x="38592" y="12661"/>
                  </a:moveTo>
                  <a:cubicBezTo>
                    <a:pt x="34530" y="18275"/>
                    <a:pt x="28021" y="21599"/>
                    <a:pt x="21092" y="21600"/>
                  </a:cubicBezTo>
                  <a:cubicBezTo>
                    <a:pt x="10957" y="21600"/>
                    <a:pt x="2186" y="14554"/>
                    <a:pt x="0" y="4658"/>
                  </a:cubicBezTo>
                  <a:lnTo>
                    <a:pt x="21092" y="0"/>
                  </a:lnTo>
                  <a:close/>
                </a:path>
              </a:pathLst>
            </a:custGeom>
            <a:grpFill/>
            <a:ln w="4763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</p:grpSp>
      <p:pic>
        <p:nvPicPr>
          <p:cNvPr id="32" name="Picture 1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768" y="2982387"/>
            <a:ext cx="4718232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6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243" y="3527437"/>
            <a:ext cx="1219200" cy="90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32584"/>
            <a:ext cx="304800" cy="18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843" y="3886201"/>
            <a:ext cx="304800" cy="18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125" y="4339818"/>
            <a:ext cx="304800" cy="18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043" y="3874831"/>
            <a:ext cx="304800" cy="18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5600518" y="4234539"/>
            <a:ext cx="533400" cy="3048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Access</a:t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SBC</a:t>
            </a:r>
          </a:p>
        </p:txBody>
      </p:sp>
      <p:pic>
        <p:nvPicPr>
          <p:cNvPr id="39" name="Picture 66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918" y="3534440"/>
            <a:ext cx="1219200" cy="90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270" y="3439587"/>
            <a:ext cx="304800" cy="18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518" y="3893204"/>
            <a:ext cx="304800" cy="18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800" y="4346821"/>
            <a:ext cx="304800" cy="18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18" y="3881834"/>
            <a:ext cx="304800" cy="18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7276918" y="4227492"/>
            <a:ext cx="609600" cy="3048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Peering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SBC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91372" y="3721100"/>
            <a:ext cx="6495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Regional</a:t>
            </a:r>
            <a:br>
              <a:rPr lang="en-US" sz="1000" b="1" dirty="0" smtClean="0">
                <a:solidFill>
                  <a:prstClr val="black"/>
                </a:solidFill>
                <a:latin typeface="Calibri"/>
              </a:rPr>
            </a:b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Network</a:t>
            </a:r>
            <a:br>
              <a:rPr lang="en-US" sz="1000" b="1" dirty="0" smtClean="0">
                <a:solidFill>
                  <a:prstClr val="black"/>
                </a:solidFill>
                <a:latin typeface="Calibri"/>
              </a:rPr>
            </a:b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or VPN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65339" y="3721100"/>
            <a:ext cx="6495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Core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Network</a:t>
            </a:r>
            <a:br>
              <a:rPr lang="en-US" sz="1000" b="1" dirty="0" smtClean="0">
                <a:solidFill>
                  <a:prstClr val="black"/>
                </a:solidFill>
                <a:latin typeface="Calibri"/>
              </a:rPr>
            </a:b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or VPN</a:t>
            </a:r>
            <a:endParaRPr lang="en-US" sz="1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5526377" y="4014176"/>
            <a:ext cx="201104" cy="237843"/>
          </a:xfrm>
          <a:custGeom>
            <a:avLst/>
            <a:gdLst>
              <a:gd name="connsiteX0" fmla="*/ 0 w 201104"/>
              <a:gd name="connsiteY0" fmla="*/ 24714 h 237843"/>
              <a:gd name="connsiteX1" fmla="*/ 148282 w 201104"/>
              <a:gd name="connsiteY1" fmla="*/ 230660 h 237843"/>
              <a:gd name="connsiteX2" fmla="*/ 197709 w 201104"/>
              <a:gd name="connsiteY2" fmla="*/ 172995 h 237843"/>
              <a:gd name="connsiteX3" fmla="*/ 65903 w 201104"/>
              <a:gd name="connsiteY3" fmla="*/ 0 h 23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104" h="237843">
                <a:moveTo>
                  <a:pt x="0" y="24714"/>
                </a:moveTo>
                <a:cubicBezTo>
                  <a:pt x="57665" y="115330"/>
                  <a:pt x="115331" y="205947"/>
                  <a:pt x="148282" y="230660"/>
                </a:cubicBezTo>
                <a:cubicBezTo>
                  <a:pt x="181233" y="255373"/>
                  <a:pt x="211439" y="211438"/>
                  <a:pt x="197709" y="172995"/>
                </a:cubicBezTo>
                <a:cubicBezTo>
                  <a:pt x="183979" y="134552"/>
                  <a:pt x="65903" y="0"/>
                  <a:pt x="65903" y="0"/>
                </a:cubicBez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8" name="Freeform 47"/>
          <p:cNvSpPr/>
          <p:nvPr/>
        </p:nvSpPr>
        <p:spPr>
          <a:xfrm flipH="1">
            <a:off x="5932814" y="4022415"/>
            <a:ext cx="201104" cy="237843"/>
          </a:xfrm>
          <a:custGeom>
            <a:avLst/>
            <a:gdLst>
              <a:gd name="connsiteX0" fmla="*/ 0 w 201104"/>
              <a:gd name="connsiteY0" fmla="*/ 24714 h 237843"/>
              <a:gd name="connsiteX1" fmla="*/ 148282 w 201104"/>
              <a:gd name="connsiteY1" fmla="*/ 230660 h 237843"/>
              <a:gd name="connsiteX2" fmla="*/ 197709 w 201104"/>
              <a:gd name="connsiteY2" fmla="*/ 172995 h 237843"/>
              <a:gd name="connsiteX3" fmla="*/ 65903 w 201104"/>
              <a:gd name="connsiteY3" fmla="*/ 0 h 23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104" h="237843">
                <a:moveTo>
                  <a:pt x="0" y="24714"/>
                </a:moveTo>
                <a:cubicBezTo>
                  <a:pt x="57665" y="115330"/>
                  <a:pt x="115331" y="205947"/>
                  <a:pt x="148282" y="230660"/>
                </a:cubicBezTo>
                <a:cubicBezTo>
                  <a:pt x="181233" y="255373"/>
                  <a:pt x="211439" y="211438"/>
                  <a:pt x="197709" y="172995"/>
                </a:cubicBezTo>
                <a:cubicBezTo>
                  <a:pt x="183979" y="134552"/>
                  <a:pt x="65903" y="0"/>
                  <a:pt x="65903" y="0"/>
                </a:cubicBez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5649945" y="3964749"/>
            <a:ext cx="337751" cy="0"/>
          </a:xfrm>
          <a:custGeom>
            <a:avLst/>
            <a:gdLst>
              <a:gd name="connsiteX0" fmla="*/ 0 w 337751"/>
              <a:gd name="connsiteY0" fmla="*/ 0 h 0"/>
              <a:gd name="connsiteX1" fmla="*/ 337751 w 33775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7751">
                <a:moveTo>
                  <a:pt x="0" y="0"/>
                </a:moveTo>
                <a:lnTo>
                  <a:pt x="337751" y="0"/>
                </a:lnTo>
              </a:path>
            </a:pathLst>
          </a:custGeom>
          <a:noFill/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0" name="Freeform 49"/>
          <p:cNvSpPr/>
          <p:nvPr/>
        </p:nvSpPr>
        <p:spPr>
          <a:xfrm flipV="1">
            <a:off x="7486984" y="3910792"/>
            <a:ext cx="643820" cy="45719"/>
          </a:xfrm>
          <a:custGeom>
            <a:avLst/>
            <a:gdLst>
              <a:gd name="connsiteX0" fmla="*/ 0 w 1046205"/>
              <a:gd name="connsiteY0" fmla="*/ 0 h 0"/>
              <a:gd name="connsiteX1" fmla="*/ 1046205 w 104620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6205">
                <a:moveTo>
                  <a:pt x="0" y="0"/>
                </a:moveTo>
                <a:lnTo>
                  <a:pt x="1046205" y="0"/>
                </a:lnTo>
              </a:path>
            </a:pathLst>
          </a:custGeom>
          <a:noFill/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7353118" y="4032027"/>
            <a:ext cx="201104" cy="237843"/>
          </a:xfrm>
          <a:custGeom>
            <a:avLst/>
            <a:gdLst>
              <a:gd name="connsiteX0" fmla="*/ 0 w 201104"/>
              <a:gd name="connsiteY0" fmla="*/ 24714 h 237843"/>
              <a:gd name="connsiteX1" fmla="*/ 148282 w 201104"/>
              <a:gd name="connsiteY1" fmla="*/ 230660 h 237843"/>
              <a:gd name="connsiteX2" fmla="*/ 197709 w 201104"/>
              <a:gd name="connsiteY2" fmla="*/ 172995 h 237843"/>
              <a:gd name="connsiteX3" fmla="*/ 65903 w 201104"/>
              <a:gd name="connsiteY3" fmla="*/ 0 h 23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104" h="237843">
                <a:moveTo>
                  <a:pt x="0" y="24714"/>
                </a:moveTo>
                <a:cubicBezTo>
                  <a:pt x="57665" y="115330"/>
                  <a:pt x="115331" y="205947"/>
                  <a:pt x="148282" y="230660"/>
                </a:cubicBezTo>
                <a:cubicBezTo>
                  <a:pt x="181233" y="255373"/>
                  <a:pt x="211439" y="211438"/>
                  <a:pt x="197709" y="172995"/>
                </a:cubicBezTo>
                <a:cubicBezTo>
                  <a:pt x="183979" y="134552"/>
                  <a:pt x="65903" y="0"/>
                  <a:pt x="65903" y="0"/>
                </a:cubicBez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736944" y="3119664"/>
            <a:ext cx="838200" cy="3810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Application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servers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124518" y="3134787"/>
            <a:ext cx="762000" cy="3810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PSTN</a:t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Gateways</a:t>
            </a:r>
          </a:p>
        </p:txBody>
      </p:sp>
      <p:sp>
        <p:nvSpPr>
          <p:cNvPr id="54" name="Freeform 53"/>
          <p:cNvSpPr/>
          <p:nvPr/>
        </p:nvSpPr>
        <p:spPr>
          <a:xfrm>
            <a:off x="6177167" y="3511668"/>
            <a:ext cx="280087" cy="280087"/>
          </a:xfrm>
          <a:custGeom>
            <a:avLst/>
            <a:gdLst>
              <a:gd name="connsiteX0" fmla="*/ 0 w 280087"/>
              <a:gd name="connsiteY0" fmla="*/ 0 h 280087"/>
              <a:gd name="connsiteX1" fmla="*/ 280087 w 280087"/>
              <a:gd name="connsiteY1" fmla="*/ 280087 h 28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087" h="280087">
                <a:moveTo>
                  <a:pt x="0" y="0"/>
                </a:moveTo>
                <a:lnTo>
                  <a:pt x="280087" y="280087"/>
                </a:lnTo>
              </a:path>
            </a:pathLst>
          </a:custGeom>
          <a:noFill/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7200718" y="3515787"/>
            <a:ext cx="321275" cy="321275"/>
          </a:xfrm>
          <a:custGeom>
            <a:avLst/>
            <a:gdLst>
              <a:gd name="connsiteX0" fmla="*/ 321275 w 321275"/>
              <a:gd name="connsiteY0" fmla="*/ 0 h 321275"/>
              <a:gd name="connsiteX1" fmla="*/ 0 w 321275"/>
              <a:gd name="connsiteY1" fmla="*/ 321275 h 3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1275" h="321275">
                <a:moveTo>
                  <a:pt x="321275" y="0"/>
                </a:moveTo>
                <a:lnTo>
                  <a:pt x="0" y="321275"/>
                </a:lnTo>
              </a:path>
            </a:pathLst>
          </a:custGeom>
          <a:noFill/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97981" y="3662012"/>
            <a:ext cx="7008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Other</a:t>
            </a:r>
            <a:br>
              <a:rPr lang="en-US" sz="1000" b="1" dirty="0" smtClean="0">
                <a:solidFill>
                  <a:prstClr val="black"/>
                </a:solidFill>
                <a:latin typeface="Calibri"/>
              </a:rPr>
            </a:b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VoIP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Networks</a:t>
            </a:r>
            <a:endParaRPr lang="en-US" sz="1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7" name="Picture 1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693" y="3710236"/>
            <a:ext cx="854075" cy="65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2469906" y="3777660"/>
            <a:ext cx="7713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Broadband</a:t>
            </a:r>
            <a:br>
              <a:rPr lang="en-US" sz="1000" b="1" dirty="0" smtClean="0">
                <a:solidFill>
                  <a:prstClr val="black"/>
                </a:solidFill>
                <a:latin typeface="Calibri"/>
              </a:rPr>
            </a:b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Access</a:t>
            </a:r>
            <a:br>
              <a:rPr lang="en-US" sz="1000" b="1" dirty="0" smtClean="0">
                <a:solidFill>
                  <a:prstClr val="black"/>
                </a:solidFill>
                <a:latin typeface="Calibri"/>
              </a:rPr>
            </a:b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Network</a:t>
            </a:r>
            <a:endParaRPr lang="en-US" sz="1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2338334" y="3997701"/>
            <a:ext cx="1804087" cy="0"/>
          </a:xfrm>
          <a:custGeom>
            <a:avLst/>
            <a:gdLst>
              <a:gd name="connsiteX0" fmla="*/ 0 w 1804087"/>
              <a:gd name="connsiteY0" fmla="*/ 0 h 0"/>
              <a:gd name="connsiteX1" fmla="*/ 1804087 w 180408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087">
                <a:moveTo>
                  <a:pt x="0" y="0"/>
                </a:moveTo>
                <a:lnTo>
                  <a:pt x="1804087" y="0"/>
                </a:lnTo>
              </a:path>
            </a:pathLst>
          </a:custGeom>
          <a:noFill/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97103" y="3482299"/>
            <a:ext cx="548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Access</a:t>
            </a:r>
            <a:br>
              <a:rPr lang="en-US" sz="1000" b="1" dirty="0" smtClean="0">
                <a:solidFill>
                  <a:prstClr val="black"/>
                </a:solidFill>
                <a:latin typeface="Calibri"/>
              </a:rPr>
            </a:b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Router</a:t>
            </a:r>
            <a:endParaRPr lang="en-US" sz="1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7789" y="4635834"/>
            <a:ext cx="2916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latin typeface="Calibri"/>
              </a:rPr>
              <a:t>QoS markings </a:t>
            </a: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assigned by </a:t>
            </a:r>
            <a:r>
              <a:rPr lang="en-US" sz="1000" b="1" dirty="0">
                <a:solidFill>
                  <a:prstClr val="black"/>
                </a:solidFill>
                <a:latin typeface="Calibri"/>
              </a:rPr>
              <a:t>Service </a:t>
            </a: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Provider (user </a:t>
            </a:r>
            <a:br>
              <a:rPr lang="en-US" sz="1000" b="1" dirty="0" smtClean="0">
                <a:solidFill>
                  <a:prstClr val="black"/>
                </a:solidFill>
                <a:latin typeface="Calibri"/>
              </a:rPr>
            </a:b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assigned QoS markings are sometimes “tunneled”).</a:t>
            </a:r>
            <a:br>
              <a:rPr lang="en-US" sz="1000" b="1" dirty="0" smtClean="0">
                <a:solidFill>
                  <a:prstClr val="black"/>
                </a:solidFill>
                <a:latin typeface="Calibri"/>
              </a:rPr>
            </a:b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Marking details vary by Service Provider and</a:t>
            </a:r>
            <a:br>
              <a:rPr lang="en-US" sz="1000" b="1" dirty="0" smtClean="0">
                <a:solidFill>
                  <a:prstClr val="black"/>
                </a:solidFill>
                <a:latin typeface="Calibri"/>
              </a:rPr>
            </a:b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access technology.</a:t>
            </a:r>
            <a:endParaRPr lang="en-US" sz="1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663700" y="3862386"/>
            <a:ext cx="723718" cy="277813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Service</a:t>
            </a:r>
            <a:b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</a:b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demarcation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701618" y="3263901"/>
            <a:ext cx="673282" cy="251886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VoIP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Adaptation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714318" y="2677587"/>
            <a:ext cx="6096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Customer</a:t>
            </a:r>
            <a:b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</a:b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Interface</a:t>
            </a:r>
          </a:p>
        </p:txBody>
      </p:sp>
      <p:sp>
        <p:nvSpPr>
          <p:cNvPr id="66" name="Freeform 65"/>
          <p:cNvSpPr/>
          <p:nvPr/>
        </p:nvSpPr>
        <p:spPr>
          <a:xfrm>
            <a:off x="2021783" y="2926782"/>
            <a:ext cx="0" cy="362464"/>
          </a:xfrm>
          <a:custGeom>
            <a:avLst/>
            <a:gdLst>
              <a:gd name="connsiteX0" fmla="*/ 0 w 0"/>
              <a:gd name="connsiteY0" fmla="*/ 0 h 362464"/>
              <a:gd name="connsiteX1" fmla="*/ 0 w 0"/>
              <a:gd name="connsiteY1" fmla="*/ 362464 h 36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62464">
                <a:moveTo>
                  <a:pt x="0" y="0"/>
                </a:moveTo>
                <a:lnTo>
                  <a:pt x="0" y="362464"/>
                </a:lnTo>
              </a:path>
            </a:pathLst>
          </a:custGeom>
          <a:noFill/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2038259" y="3528144"/>
            <a:ext cx="0" cy="345989"/>
          </a:xfrm>
          <a:custGeom>
            <a:avLst/>
            <a:gdLst>
              <a:gd name="connsiteX0" fmla="*/ 0 w 0"/>
              <a:gd name="connsiteY0" fmla="*/ 0 h 345989"/>
              <a:gd name="connsiteX1" fmla="*/ 0 w 0"/>
              <a:gd name="connsiteY1" fmla="*/ 345989 h 34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45989">
                <a:moveTo>
                  <a:pt x="0" y="0"/>
                </a:moveTo>
                <a:lnTo>
                  <a:pt x="0" y="345989"/>
                </a:lnTo>
              </a:path>
            </a:pathLst>
          </a:custGeom>
          <a:noFill/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-32952" y="2601387"/>
            <a:ext cx="16962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A VoLTE mobile combines</a:t>
            </a:r>
            <a:br>
              <a:rPr lang="en-US" sz="1000" b="1" dirty="0" smtClean="0">
                <a:solidFill>
                  <a:prstClr val="black"/>
                </a:solidFill>
                <a:latin typeface="Calibri"/>
              </a:rPr>
            </a:b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all 3.  A Cable Modem or</a:t>
            </a:r>
            <a:br>
              <a:rPr lang="en-US" sz="1000" b="1" dirty="0" smtClean="0">
                <a:solidFill>
                  <a:prstClr val="black"/>
                </a:solidFill>
                <a:latin typeface="Calibri"/>
              </a:rPr>
            </a:b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ONT combines the bottom</a:t>
            </a:r>
            <a:br>
              <a:rPr lang="en-US" sz="1000" b="1" dirty="0" smtClean="0">
                <a:solidFill>
                  <a:prstClr val="black"/>
                </a:solidFill>
                <a:latin typeface="Calibri"/>
              </a:rPr>
            </a:b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two (the top one in that</a:t>
            </a:r>
            <a:br>
              <a:rPr lang="en-US" sz="1000" b="1" dirty="0" smtClean="0">
                <a:solidFill>
                  <a:prstClr val="black"/>
                </a:solidFill>
                <a:latin typeface="Calibri"/>
              </a:rPr>
            </a:b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case is typically an analog </a:t>
            </a:r>
            <a:br>
              <a:rPr lang="en-US" sz="1000" b="1" dirty="0" smtClean="0">
                <a:solidFill>
                  <a:prstClr val="black"/>
                </a:solidFill>
                <a:latin typeface="Calibri"/>
              </a:rPr>
            </a:b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phone).  A customer-owned </a:t>
            </a:r>
            <a:br>
              <a:rPr lang="en-US" sz="1000" b="1" dirty="0" smtClean="0">
                <a:solidFill>
                  <a:prstClr val="black"/>
                </a:solidFill>
                <a:latin typeface="Calibri"/>
              </a:rPr>
            </a:b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VoIP device might combine </a:t>
            </a:r>
            <a:br>
              <a:rPr lang="en-US" sz="1000" b="1" dirty="0" smtClean="0">
                <a:solidFill>
                  <a:prstClr val="black"/>
                </a:solidFill>
                <a:latin typeface="Calibri"/>
              </a:rPr>
            </a:b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the top two, and e.g., </a:t>
            </a:r>
            <a:br>
              <a:rPr lang="en-US" sz="1000" b="1" dirty="0" smtClean="0">
                <a:solidFill>
                  <a:prstClr val="black"/>
                </a:solidFill>
                <a:latin typeface="Calibri"/>
              </a:rPr>
            </a:b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connect into an Ethernet </a:t>
            </a:r>
            <a:br>
              <a:rPr lang="en-US" sz="1000" b="1" dirty="0" smtClean="0">
                <a:solidFill>
                  <a:prstClr val="black"/>
                </a:solidFill>
                <a:latin typeface="Calibri"/>
              </a:rPr>
            </a:b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port on the bottom one.</a:t>
            </a:r>
            <a:endParaRPr lang="en-US" sz="1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410158" y="3007101"/>
            <a:ext cx="583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Analog </a:t>
            </a:r>
            <a:endParaRPr lang="en-US" sz="1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2026508" y="3124490"/>
            <a:ext cx="428368" cy="0"/>
          </a:xfrm>
          <a:custGeom>
            <a:avLst/>
            <a:gdLst>
              <a:gd name="connsiteX0" fmla="*/ 0 w 428368"/>
              <a:gd name="connsiteY0" fmla="*/ 0 h 0"/>
              <a:gd name="connsiteX1" fmla="*/ 428368 w 42836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8368">
                <a:moveTo>
                  <a:pt x="0" y="0"/>
                </a:moveTo>
                <a:lnTo>
                  <a:pt x="428368" y="0"/>
                </a:lnTo>
              </a:path>
            </a:pathLst>
          </a:custGeom>
          <a:noFill/>
          <a:ln w="12700" cap="flat" cmpd="sng" algn="ctr">
            <a:solidFill>
              <a:srgbClr val="4F81BD">
                <a:shade val="50000"/>
              </a:srgbClr>
            </a:solidFill>
            <a:prstDash val="dash"/>
            <a:headEnd type="arrow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434073" y="3258469"/>
            <a:ext cx="1218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VoIP (user assigned</a:t>
            </a:r>
            <a:br>
              <a:rPr lang="en-US" sz="1000" b="1" dirty="0" smtClean="0">
                <a:solidFill>
                  <a:prstClr val="black"/>
                </a:solidFill>
                <a:latin typeface="Calibri"/>
              </a:rPr>
            </a:b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QoS markings)</a:t>
            </a:r>
            <a:endParaRPr lang="en-US" sz="1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2034746" y="3445765"/>
            <a:ext cx="527222" cy="280087"/>
          </a:xfrm>
          <a:custGeom>
            <a:avLst/>
            <a:gdLst>
              <a:gd name="connsiteX0" fmla="*/ 527222 w 527222"/>
              <a:gd name="connsiteY0" fmla="*/ 0 h 280087"/>
              <a:gd name="connsiteX1" fmla="*/ 420130 w 527222"/>
              <a:gd name="connsiteY1" fmla="*/ 0 h 280087"/>
              <a:gd name="connsiteX2" fmla="*/ 420130 w 527222"/>
              <a:gd name="connsiteY2" fmla="*/ 280087 h 280087"/>
              <a:gd name="connsiteX3" fmla="*/ 0 w 527222"/>
              <a:gd name="connsiteY3" fmla="*/ 280087 h 28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222" h="280087">
                <a:moveTo>
                  <a:pt x="527222" y="0"/>
                </a:moveTo>
                <a:lnTo>
                  <a:pt x="420130" y="0"/>
                </a:lnTo>
                <a:lnTo>
                  <a:pt x="420130" y="280087"/>
                </a:lnTo>
                <a:lnTo>
                  <a:pt x="0" y="280087"/>
                </a:lnTo>
              </a:path>
            </a:pathLst>
          </a:custGeom>
          <a:noFill/>
          <a:ln w="12700" cap="flat" cmpd="sng" algn="ctr">
            <a:solidFill>
              <a:srgbClr val="4F81BD">
                <a:shade val="50000"/>
              </a:srgbClr>
            </a:solidFill>
            <a:prstDash val="dash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4283676" y="2547841"/>
            <a:ext cx="0" cy="387178"/>
          </a:xfrm>
          <a:custGeom>
            <a:avLst/>
            <a:gdLst>
              <a:gd name="connsiteX0" fmla="*/ 0 w 0"/>
              <a:gd name="connsiteY0" fmla="*/ 0 h 387178"/>
              <a:gd name="connsiteX1" fmla="*/ 0 w 0"/>
              <a:gd name="connsiteY1" fmla="*/ 387178 h 38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87178">
                <a:moveTo>
                  <a:pt x="0" y="0"/>
                </a:moveTo>
                <a:lnTo>
                  <a:pt x="0" y="387178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7353118" y="2525187"/>
            <a:ext cx="0" cy="387178"/>
          </a:xfrm>
          <a:custGeom>
            <a:avLst/>
            <a:gdLst>
              <a:gd name="connsiteX0" fmla="*/ 0 w 0"/>
              <a:gd name="connsiteY0" fmla="*/ 0 h 387178"/>
              <a:gd name="connsiteX1" fmla="*/ 0 w 0"/>
              <a:gd name="connsiteY1" fmla="*/ 387178 h 38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87178">
                <a:moveTo>
                  <a:pt x="0" y="0"/>
                </a:moveTo>
                <a:lnTo>
                  <a:pt x="0" y="387178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4283676" y="2745549"/>
            <a:ext cx="3080951" cy="0"/>
          </a:xfrm>
          <a:custGeom>
            <a:avLst/>
            <a:gdLst>
              <a:gd name="connsiteX0" fmla="*/ 0 w 3080951"/>
              <a:gd name="connsiteY0" fmla="*/ 0 h 0"/>
              <a:gd name="connsiteX1" fmla="*/ 3080951 w 308095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80951">
                <a:moveTo>
                  <a:pt x="0" y="0"/>
                </a:moveTo>
                <a:lnTo>
                  <a:pt x="3080951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headEnd type="arrow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419600" y="2378145"/>
            <a:ext cx="27478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Traffic here is marked and carried according to</a:t>
            </a:r>
            <a:br>
              <a:rPr lang="en-US" sz="1000" b="1" dirty="0" smtClean="0">
                <a:solidFill>
                  <a:prstClr val="black"/>
                </a:solidFill>
                <a:latin typeface="Calibri"/>
              </a:rPr>
            </a:b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service provider policy.  If VPNs are used, traffic </a:t>
            </a:r>
            <a:br>
              <a:rPr lang="en-US" sz="1000" b="1" dirty="0" smtClean="0">
                <a:solidFill>
                  <a:prstClr val="black"/>
                </a:solidFill>
                <a:latin typeface="Calibri"/>
              </a:rPr>
            </a:b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is typically MPLS –encapsulated.</a:t>
            </a:r>
            <a:endParaRPr lang="en-US" sz="10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7" name="Group 1590"/>
          <p:cNvGrpSpPr>
            <a:grpSpLocks/>
          </p:cNvGrpSpPr>
          <p:nvPr/>
        </p:nvGrpSpPr>
        <p:grpSpPr bwMode="auto">
          <a:xfrm>
            <a:off x="3829021" y="5014262"/>
            <a:ext cx="1016393" cy="650264"/>
            <a:chOff x="2595" y="2896"/>
            <a:chExt cx="636" cy="451"/>
          </a:xfrm>
          <a:solidFill>
            <a:srgbClr val="1F497D">
              <a:lumMod val="20000"/>
              <a:lumOff val="80000"/>
            </a:srgbClr>
          </a:solidFill>
        </p:grpSpPr>
        <p:sp>
          <p:nvSpPr>
            <p:cNvPr id="78" name="Oval 1591"/>
            <p:cNvSpPr>
              <a:spLocks noChangeArrowheads="1"/>
            </p:cNvSpPr>
            <p:nvPr/>
          </p:nvSpPr>
          <p:spPr bwMode="auto">
            <a:xfrm>
              <a:off x="2813" y="2900"/>
              <a:ext cx="275" cy="1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79" name="Oval 1592"/>
            <p:cNvSpPr>
              <a:spLocks noChangeArrowheads="1"/>
            </p:cNvSpPr>
            <p:nvPr/>
          </p:nvSpPr>
          <p:spPr bwMode="auto">
            <a:xfrm>
              <a:off x="2661" y="2949"/>
              <a:ext cx="210" cy="18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80" name="Oval 1593"/>
            <p:cNvSpPr>
              <a:spLocks noChangeArrowheads="1"/>
            </p:cNvSpPr>
            <p:nvPr/>
          </p:nvSpPr>
          <p:spPr bwMode="auto">
            <a:xfrm>
              <a:off x="2596" y="3060"/>
              <a:ext cx="142" cy="15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81" name="Oval 1594"/>
            <p:cNvSpPr>
              <a:spLocks noChangeArrowheads="1"/>
            </p:cNvSpPr>
            <p:nvPr/>
          </p:nvSpPr>
          <p:spPr bwMode="auto">
            <a:xfrm>
              <a:off x="2639" y="3127"/>
              <a:ext cx="214" cy="16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82" name="Oval 1595"/>
            <p:cNvSpPr>
              <a:spLocks noChangeArrowheads="1"/>
            </p:cNvSpPr>
            <p:nvPr/>
          </p:nvSpPr>
          <p:spPr bwMode="auto">
            <a:xfrm>
              <a:off x="2791" y="3154"/>
              <a:ext cx="320" cy="19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83" name="Oval 1596"/>
            <p:cNvSpPr>
              <a:spLocks noChangeArrowheads="1"/>
            </p:cNvSpPr>
            <p:nvPr/>
          </p:nvSpPr>
          <p:spPr bwMode="auto">
            <a:xfrm>
              <a:off x="2996" y="2954"/>
              <a:ext cx="204" cy="14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84" name="Oval 1597"/>
            <p:cNvSpPr>
              <a:spLocks noChangeArrowheads="1"/>
            </p:cNvSpPr>
            <p:nvPr/>
          </p:nvSpPr>
          <p:spPr bwMode="auto">
            <a:xfrm>
              <a:off x="3027" y="3048"/>
              <a:ext cx="202" cy="14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85" name="Oval 1598"/>
            <p:cNvSpPr>
              <a:spLocks noChangeArrowheads="1"/>
            </p:cNvSpPr>
            <p:nvPr/>
          </p:nvSpPr>
          <p:spPr bwMode="auto">
            <a:xfrm>
              <a:off x="3008" y="3078"/>
              <a:ext cx="201" cy="23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86" name="Oval 1599"/>
            <p:cNvSpPr>
              <a:spLocks noChangeArrowheads="1"/>
            </p:cNvSpPr>
            <p:nvPr/>
          </p:nvSpPr>
          <p:spPr bwMode="auto">
            <a:xfrm>
              <a:off x="2597" y="3060"/>
              <a:ext cx="615" cy="1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Calibri"/>
                </a:rPr>
                <a:t>Internet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87" name="Freeform 1600"/>
            <p:cNvSpPr>
              <a:spLocks/>
            </p:cNvSpPr>
            <p:nvPr/>
          </p:nvSpPr>
          <p:spPr bwMode="auto">
            <a:xfrm>
              <a:off x="2819" y="2896"/>
              <a:ext cx="261" cy="94"/>
            </a:xfrm>
            <a:custGeom>
              <a:avLst/>
              <a:gdLst/>
              <a:ahLst/>
              <a:cxnLst>
                <a:cxn ang="0">
                  <a:pos x="170" y="33"/>
                </a:cxn>
                <a:cxn ang="0">
                  <a:pos x="86" y="1"/>
                </a:cxn>
                <a:cxn ang="0">
                  <a:pos x="0" y="36"/>
                </a:cxn>
                <a:cxn ang="0">
                  <a:pos x="86" y="52"/>
                </a:cxn>
                <a:cxn ang="0">
                  <a:pos x="170" y="33"/>
                </a:cxn>
              </a:cxnLst>
              <a:rect l="0" t="0" r="r" b="b"/>
              <a:pathLst>
                <a:path w="170" h="52">
                  <a:moveTo>
                    <a:pt x="170" y="33"/>
                  </a:moveTo>
                  <a:cubicBezTo>
                    <a:pt x="157" y="14"/>
                    <a:pt x="123" y="1"/>
                    <a:pt x="86" y="1"/>
                  </a:cubicBezTo>
                  <a:cubicBezTo>
                    <a:pt x="47" y="0"/>
                    <a:pt x="12" y="15"/>
                    <a:pt x="0" y="36"/>
                  </a:cubicBezTo>
                  <a:lnTo>
                    <a:pt x="86" y="52"/>
                  </a:lnTo>
                  <a:lnTo>
                    <a:pt x="170" y="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88" name="Arc 1601"/>
            <p:cNvSpPr>
              <a:spLocks/>
            </p:cNvSpPr>
            <p:nvPr/>
          </p:nvSpPr>
          <p:spPr bwMode="auto">
            <a:xfrm>
              <a:off x="2821" y="2899"/>
              <a:ext cx="259" cy="92"/>
            </a:xfrm>
            <a:custGeom>
              <a:avLst/>
              <a:gdLst>
                <a:gd name="G0" fmla="+- 20492 0 0"/>
                <a:gd name="G1" fmla="+- 21600 0 0"/>
                <a:gd name="G2" fmla="+- 21600 0 0"/>
                <a:gd name="T0" fmla="*/ 0 w 40610"/>
                <a:gd name="T1" fmla="*/ 14769 h 21600"/>
                <a:gd name="T2" fmla="*/ 40610 w 40610"/>
                <a:gd name="T3" fmla="*/ 13737 h 21600"/>
                <a:gd name="T4" fmla="*/ 20492 w 4061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610" h="21600" fill="none" extrusionOk="0">
                  <a:moveTo>
                    <a:pt x="0" y="14769"/>
                  </a:moveTo>
                  <a:cubicBezTo>
                    <a:pt x="2940" y="5949"/>
                    <a:pt x="11194" y="-1"/>
                    <a:pt x="20492" y="0"/>
                  </a:cubicBezTo>
                  <a:cubicBezTo>
                    <a:pt x="29386" y="0"/>
                    <a:pt x="37372" y="5452"/>
                    <a:pt x="40609" y="13737"/>
                  </a:cubicBezTo>
                </a:path>
                <a:path w="40610" h="21600" stroke="0" extrusionOk="0">
                  <a:moveTo>
                    <a:pt x="0" y="14769"/>
                  </a:moveTo>
                  <a:cubicBezTo>
                    <a:pt x="2940" y="5949"/>
                    <a:pt x="11194" y="-1"/>
                    <a:pt x="20492" y="0"/>
                  </a:cubicBezTo>
                  <a:cubicBezTo>
                    <a:pt x="29386" y="0"/>
                    <a:pt x="37372" y="5452"/>
                    <a:pt x="40609" y="13737"/>
                  </a:cubicBezTo>
                  <a:lnTo>
                    <a:pt x="20492" y="21600"/>
                  </a:lnTo>
                  <a:close/>
                </a:path>
              </a:pathLst>
            </a:custGeom>
            <a:grpFill/>
            <a:ln w="4763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89" name="Freeform 1602"/>
            <p:cNvSpPr>
              <a:spLocks/>
            </p:cNvSpPr>
            <p:nvPr/>
          </p:nvSpPr>
          <p:spPr bwMode="auto">
            <a:xfrm>
              <a:off x="2659" y="2947"/>
              <a:ext cx="163" cy="111"/>
            </a:xfrm>
            <a:custGeom>
              <a:avLst/>
              <a:gdLst/>
              <a:ahLst/>
              <a:cxnLst>
                <a:cxn ang="0">
                  <a:pos x="106" y="7"/>
                </a:cxn>
                <a:cxn ang="0">
                  <a:pos x="70" y="0"/>
                </a:cxn>
                <a:cxn ang="0">
                  <a:pos x="1" y="51"/>
                </a:cxn>
                <a:cxn ang="0">
                  <a:pos x="2" y="62"/>
                </a:cxn>
                <a:cxn ang="0">
                  <a:pos x="70" y="51"/>
                </a:cxn>
                <a:cxn ang="0">
                  <a:pos x="106" y="7"/>
                </a:cxn>
              </a:cxnLst>
              <a:rect l="0" t="0" r="r" b="b"/>
              <a:pathLst>
                <a:path w="106" h="62">
                  <a:moveTo>
                    <a:pt x="106" y="7"/>
                  </a:moveTo>
                  <a:cubicBezTo>
                    <a:pt x="95" y="2"/>
                    <a:pt x="83" y="0"/>
                    <a:pt x="70" y="0"/>
                  </a:cubicBezTo>
                  <a:cubicBezTo>
                    <a:pt x="31" y="0"/>
                    <a:pt x="1" y="23"/>
                    <a:pt x="1" y="51"/>
                  </a:cubicBezTo>
                  <a:cubicBezTo>
                    <a:pt x="0" y="55"/>
                    <a:pt x="1" y="59"/>
                    <a:pt x="2" y="62"/>
                  </a:cubicBezTo>
                  <a:lnTo>
                    <a:pt x="70" y="51"/>
                  </a:lnTo>
                  <a:lnTo>
                    <a:pt x="106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90" name="Arc 1603"/>
            <p:cNvSpPr>
              <a:spLocks/>
            </p:cNvSpPr>
            <p:nvPr/>
          </p:nvSpPr>
          <p:spPr bwMode="auto">
            <a:xfrm>
              <a:off x="2662" y="2948"/>
              <a:ext cx="161" cy="11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519 w 33088"/>
                <a:gd name="T1" fmla="*/ 26308 h 26308"/>
                <a:gd name="T2" fmla="*/ 33088 w 33088"/>
                <a:gd name="T3" fmla="*/ 3308 h 26308"/>
                <a:gd name="T4" fmla="*/ 21600 w 33088"/>
                <a:gd name="T5" fmla="*/ 21600 h 26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88" h="26308" fill="none" extrusionOk="0">
                  <a:moveTo>
                    <a:pt x="519" y="26307"/>
                  </a:moveTo>
                  <a:cubicBezTo>
                    <a:pt x="174" y="24762"/>
                    <a:pt x="0" y="231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64" y="-1"/>
                    <a:pt x="29646" y="1146"/>
                    <a:pt x="33087" y="3308"/>
                  </a:cubicBezTo>
                </a:path>
                <a:path w="33088" h="26308" stroke="0" extrusionOk="0">
                  <a:moveTo>
                    <a:pt x="519" y="26307"/>
                  </a:moveTo>
                  <a:cubicBezTo>
                    <a:pt x="174" y="24762"/>
                    <a:pt x="0" y="231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64" y="-1"/>
                    <a:pt x="29646" y="1146"/>
                    <a:pt x="33087" y="3308"/>
                  </a:cubicBezTo>
                  <a:lnTo>
                    <a:pt x="21600" y="21600"/>
                  </a:lnTo>
                  <a:close/>
                </a:path>
              </a:pathLst>
            </a:custGeom>
            <a:grpFill/>
            <a:ln w="4763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91" name="Freeform 1604"/>
            <p:cNvSpPr>
              <a:spLocks/>
            </p:cNvSpPr>
            <p:nvPr/>
          </p:nvSpPr>
          <p:spPr bwMode="auto">
            <a:xfrm>
              <a:off x="2638" y="3202"/>
              <a:ext cx="163" cy="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71" y="49"/>
                </a:cxn>
                <a:cxn ang="0">
                  <a:pos x="106" y="43"/>
                </a:cxn>
                <a:cxn ang="0">
                  <a:pos x="71" y="2"/>
                </a:cxn>
                <a:cxn ang="0">
                  <a:pos x="0" y="0"/>
                </a:cxn>
              </a:cxnLst>
              <a:rect l="0" t="0" r="r" b="b"/>
              <a:pathLst>
                <a:path w="106" h="49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8"/>
                    <a:pt x="32" y="49"/>
                    <a:pt x="71" y="49"/>
                  </a:cubicBezTo>
                  <a:cubicBezTo>
                    <a:pt x="83" y="48"/>
                    <a:pt x="95" y="46"/>
                    <a:pt x="106" y="43"/>
                  </a:cubicBezTo>
                  <a:lnTo>
                    <a:pt x="7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92" name="Arc 1605"/>
            <p:cNvSpPr>
              <a:spLocks/>
            </p:cNvSpPr>
            <p:nvPr/>
          </p:nvSpPr>
          <p:spPr bwMode="auto">
            <a:xfrm>
              <a:off x="2639" y="3203"/>
              <a:ext cx="162" cy="87"/>
            </a:xfrm>
            <a:custGeom>
              <a:avLst/>
              <a:gdLst>
                <a:gd name="G0" fmla="+- 21600 0 0"/>
                <a:gd name="G1" fmla="+- 932 0 0"/>
                <a:gd name="G2" fmla="+- 21600 0 0"/>
                <a:gd name="T0" fmla="*/ 32045 w 32045"/>
                <a:gd name="T1" fmla="*/ 19839 h 22532"/>
                <a:gd name="T2" fmla="*/ 20 w 32045"/>
                <a:gd name="T3" fmla="*/ 0 h 22532"/>
                <a:gd name="T4" fmla="*/ 21600 w 32045"/>
                <a:gd name="T5" fmla="*/ 932 h 22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045" h="22532" fill="none" extrusionOk="0">
                  <a:moveTo>
                    <a:pt x="32044" y="19838"/>
                  </a:moveTo>
                  <a:cubicBezTo>
                    <a:pt x="28847" y="21605"/>
                    <a:pt x="25253" y="22531"/>
                    <a:pt x="21600" y="22532"/>
                  </a:cubicBezTo>
                  <a:cubicBezTo>
                    <a:pt x="9670" y="22532"/>
                    <a:pt x="0" y="12861"/>
                    <a:pt x="0" y="932"/>
                  </a:cubicBezTo>
                  <a:cubicBezTo>
                    <a:pt x="-1" y="621"/>
                    <a:pt x="6" y="310"/>
                    <a:pt x="20" y="0"/>
                  </a:cubicBezTo>
                </a:path>
                <a:path w="32045" h="22532" stroke="0" extrusionOk="0">
                  <a:moveTo>
                    <a:pt x="32044" y="19838"/>
                  </a:moveTo>
                  <a:cubicBezTo>
                    <a:pt x="28847" y="21605"/>
                    <a:pt x="25253" y="22531"/>
                    <a:pt x="21600" y="22532"/>
                  </a:cubicBezTo>
                  <a:cubicBezTo>
                    <a:pt x="9670" y="22532"/>
                    <a:pt x="0" y="12861"/>
                    <a:pt x="0" y="932"/>
                  </a:cubicBezTo>
                  <a:cubicBezTo>
                    <a:pt x="-1" y="621"/>
                    <a:pt x="6" y="310"/>
                    <a:pt x="20" y="0"/>
                  </a:cubicBezTo>
                  <a:lnTo>
                    <a:pt x="21600" y="932"/>
                  </a:lnTo>
                  <a:close/>
                </a:path>
              </a:pathLst>
            </a:custGeom>
            <a:grpFill/>
            <a:ln w="4763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93" name="Freeform 1606"/>
            <p:cNvSpPr>
              <a:spLocks/>
            </p:cNvSpPr>
            <p:nvPr/>
          </p:nvSpPr>
          <p:spPr bwMode="auto">
            <a:xfrm>
              <a:off x="3079" y="2950"/>
              <a:ext cx="123" cy="110"/>
            </a:xfrm>
            <a:custGeom>
              <a:avLst/>
              <a:gdLst/>
              <a:ahLst/>
              <a:cxnLst>
                <a:cxn ang="0">
                  <a:pos x="70" y="61"/>
                </a:cxn>
                <a:cxn ang="0">
                  <a:pos x="80" y="41"/>
                </a:cxn>
                <a:cxn ang="0">
                  <a:pos x="13" y="1"/>
                </a:cxn>
                <a:cxn ang="0">
                  <a:pos x="0" y="1"/>
                </a:cxn>
                <a:cxn ang="0">
                  <a:pos x="13" y="41"/>
                </a:cxn>
                <a:cxn ang="0">
                  <a:pos x="70" y="61"/>
                </a:cxn>
              </a:cxnLst>
              <a:rect l="0" t="0" r="r" b="b"/>
              <a:pathLst>
                <a:path w="80" h="61">
                  <a:moveTo>
                    <a:pt x="70" y="61"/>
                  </a:moveTo>
                  <a:cubicBezTo>
                    <a:pt x="76" y="55"/>
                    <a:pt x="80" y="48"/>
                    <a:pt x="80" y="41"/>
                  </a:cubicBezTo>
                  <a:cubicBezTo>
                    <a:pt x="80" y="18"/>
                    <a:pt x="50" y="1"/>
                    <a:pt x="13" y="1"/>
                  </a:cubicBezTo>
                  <a:cubicBezTo>
                    <a:pt x="9" y="0"/>
                    <a:pt x="4" y="1"/>
                    <a:pt x="0" y="1"/>
                  </a:cubicBezTo>
                  <a:lnTo>
                    <a:pt x="13" y="41"/>
                  </a:lnTo>
                  <a:lnTo>
                    <a:pt x="70" y="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94" name="Arc 1607"/>
            <p:cNvSpPr>
              <a:spLocks/>
            </p:cNvSpPr>
            <p:nvPr/>
          </p:nvSpPr>
          <p:spPr bwMode="auto">
            <a:xfrm>
              <a:off x="3080" y="2953"/>
              <a:ext cx="122" cy="107"/>
            </a:xfrm>
            <a:custGeom>
              <a:avLst/>
              <a:gdLst>
                <a:gd name="G0" fmla="+- 4272 0 0"/>
                <a:gd name="G1" fmla="+- 21600 0 0"/>
                <a:gd name="G2" fmla="+- 21600 0 0"/>
                <a:gd name="T0" fmla="*/ 0 w 25872"/>
                <a:gd name="T1" fmla="*/ 427 h 32566"/>
                <a:gd name="T2" fmla="*/ 22881 w 25872"/>
                <a:gd name="T3" fmla="*/ 32566 h 32566"/>
                <a:gd name="T4" fmla="*/ 4272 w 25872"/>
                <a:gd name="T5" fmla="*/ 21600 h 32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872" h="32566" fill="none" extrusionOk="0">
                  <a:moveTo>
                    <a:pt x="-1" y="426"/>
                  </a:moveTo>
                  <a:cubicBezTo>
                    <a:pt x="1406" y="142"/>
                    <a:pt x="2837" y="-1"/>
                    <a:pt x="4272" y="0"/>
                  </a:cubicBezTo>
                  <a:cubicBezTo>
                    <a:pt x="16201" y="0"/>
                    <a:pt x="25872" y="9670"/>
                    <a:pt x="25872" y="21600"/>
                  </a:cubicBezTo>
                  <a:cubicBezTo>
                    <a:pt x="25872" y="25456"/>
                    <a:pt x="24839" y="29243"/>
                    <a:pt x="22881" y="32566"/>
                  </a:cubicBezTo>
                </a:path>
                <a:path w="25872" h="32566" stroke="0" extrusionOk="0">
                  <a:moveTo>
                    <a:pt x="-1" y="426"/>
                  </a:moveTo>
                  <a:cubicBezTo>
                    <a:pt x="1406" y="142"/>
                    <a:pt x="2837" y="-1"/>
                    <a:pt x="4272" y="0"/>
                  </a:cubicBezTo>
                  <a:cubicBezTo>
                    <a:pt x="16201" y="0"/>
                    <a:pt x="25872" y="9670"/>
                    <a:pt x="25872" y="21600"/>
                  </a:cubicBezTo>
                  <a:cubicBezTo>
                    <a:pt x="25872" y="25456"/>
                    <a:pt x="24839" y="29243"/>
                    <a:pt x="22881" y="32566"/>
                  </a:cubicBezTo>
                  <a:lnTo>
                    <a:pt x="4272" y="21600"/>
                  </a:lnTo>
                  <a:close/>
                </a:path>
              </a:pathLst>
            </a:custGeom>
            <a:grpFill/>
            <a:ln w="4763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95" name="Freeform 1608"/>
            <p:cNvSpPr>
              <a:spLocks/>
            </p:cNvSpPr>
            <p:nvPr/>
          </p:nvSpPr>
          <p:spPr bwMode="auto">
            <a:xfrm>
              <a:off x="3113" y="3058"/>
              <a:ext cx="118" cy="108"/>
            </a:xfrm>
            <a:custGeom>
              <a:avLst/>
              <a:gdLst/>
              <a:ahLst/>
              <a:cxnLst>
                <a:cxn ang="0">
                  <a:pos x="62" y="60"/>
                </a:cxn>
                <a:cxn ang="0">
                  <a:pos x="77" y="34"/>
                </a:cxn>
                <a:cxn ang="0">
                  <a:pos x="48" y="0"/>
                </a:cxn>
                <a:cxn ang="0">
                  <a:pos x="0" y="34"/>
                </a:cxn>
                <a:cxn ang="0">
                  <a:pos x="62" y="60"/>
                </a:cxn>
              </a:cxnLst>
              <a:rect l="0" t="0" r="r" b="b"/>
              <a:pathLst>
                <a:path w="77" h="60">
                  <a:moveTo>
                    <a:pt x="62" y="60"/>
                  </a:moveTo>
                  <a:cubicBezTo>
                    <a:pt x="71" y="52"/>
                    <a:pt x="77" y="43"/>
                    <a:pt x="77" y="34"/>
                  </a:cubicBezTo>
                  <a:cubicBezTo>
                    <a:pt x="77" y="21"/>
                    <a:pt x="66" y="9"/>
                    <a:pt x="48" y="0"/>
                  </a:cubicBezTo>
                  <a:lnTo>
                    <a:pt x="0" y="34"/>
                  </a:lnTo>
                  <a:lnTo>
                    <a:pt x="62" y="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96" name="Arc 1609"/>
            <p:cNvSpPr>
              <a:spLocks/>
            </p:cNvSpPr>
            <p:nvPr/>
          </p:nvSpPr>
          <p:spPr bwMode="auto">
            <a:xfrm>
              <a:off x="3114" y="3060"/>
              <a:ext cx="117" cy="106"/>
            </a:xfrm>
            <a:custGeom>
              <a:avLst/>
              <a:gdLst>
                <a:gd name="G0" fmla="+- 0 0 0"/>
                <a:gd name="G1" fmla="+- 16867 0 0"/>
                <a:gd name="G2" fmla="+- 21600 0 0"/>
                <a:gd name="T0" fmla="*/ 13493 w 21600"/>
                <a:gd name="T1" fmla="*/ 0 h 29640"/>
                <a:gd name="T2" fmla="*/ 17419 w 21600"/>
                <a:gd name="T3" fmla="*/ 29640 h 29640"/>
                <a:gd name="T4" fmla="*/ 0 w 21600"/>
                <a:gd name="T5" fmla="*/ 16867 h 29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640" fill="none" extrusionOk="0">
                  <a:moveTo>
                    <a:pt x="13493" y="-1"/>
                  </a:moveTo>
                  <a:cubicBezTo>
                    <a:pt x="18617" y="4099"/>
                    <a:pt x="21600" y="10305"/>
                    <a:pt x="21600" y="16867"/>
                  </a:cubicBezTo>
                  <a:cubicBezTo>
                    <a:pt x="21600" y="21460"/>
                    <a:pt x="20135" y="25935"/>
                    <a:pt x="17418" y="29639"/>
                  </a:cubicBezTo>
                </a:path>
                <a:path w="21600" h="29640" stroke="0" extrusionOk="0">
                  <a:moveTo>
                    <a:pt x="13493" y="-1"/>
                  </a:moveTo>
                  <a:cubicBezTo>
                    <a:pt x="18617" y="4099"/>
                    <a:pt x="21600" y="10305"/>
                    <a:pt x="21600" y="16867"/>
                  </a:cubicBezTo>
                  <a:cubicBezTo>
                    <a:pt x="21600" y="21460"/>
                    <a:pt x="20135" y="25935"/>
                    <a:pt x="17418" y="29639"/>
                  </a:cubicBezTo>
                  <a:lnTo>
                    <a:pt x="0" y="16867"/>
                  </a:lnTo>
                  <a:close/>
                </a:path>
              </a:pathLst>
            </a:custGeom>
            <a:grpFill/>
            <a:ln w="4763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97" name="Freeform 1610"/>
            <p:cNvSpPr>
              <a:spLocks/>
            </p:cNvSpPr>
            <p:nvPr/>
          </p:nvSpPr>
          <p:spPr bwMode="auto">
            <a:xfrm>
              <a:off x="3076" y="3165"/>
              <a:ext cx="136" cy="155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21" y="85"/>
                </a:cxn>
                <a:cxn ang="0">
                  <a:pos x="89" y="19"/>
                </a:cxn>
                <a:cxn ang="0">
                  <a:pos x="86" y="0"/>
                </a:cxn>
                <a:cxn ang="0">
                  <a:pos x="21" y="19"/>
                </a:cxn>
                <a:cxn ang="0">
                  <a:pos x="0" y="82"/>
                </a:cxn>
              </a:cxnLst>
              <a:rect l="0" t="0" r="r" b="b"/>
              <a:pathLst>
                <a:path w="89" h="86">
                  <a:moveTo>
                    <a:pt x="0" y="82"/>
                  </a:moveTo>
                  <a:cubicBezTo>
                    <a:pt x="6" y="84"/>
                    <a:pt x="14" y="85"/>
                    <a:pt x="21" y="85"/>
                  </a:cubicBezTo>
                  <a:cubicBezTo>
                    <a:pt x="58" y="86"/>
                    <a:pt x="89" y="56"/>
                    <a:pt x="89" y="19"/>
                  </a:cubicBezTo>
                  <a:cubicBezTo>
                    <a:pt x="89" y="13"/>
                    <a:pt x="88" y="6"/>
                    <a:pt x="86" y="0"/>
                  </a:cubicBezTo>
                  <a:lnTo>
                    <a:pt x="21" y="19"/>
                  </a:lnTo>
                  <a:lnTo>
                    <a:pt x="0" y="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98" name="Arc 1611"/>
            <p:cNvSpPr>
              <a:spLocks/>
            </p:cNvSpPr>
            <p:nvPr/>
          </p:nvSpPr>
          <p:spPr bwMode="auto">
            <a:xfrm>
              <a:off x="3076" y="3166"/>
              <a:ext cx="136" cy="153"/>
            </a:xfrm>
            <a:custGeom>
              <a:avLst/>
              <a:gdLst>
                <a:gd name="G0" fmla="+- 7002 0 0"/>
                <a:gd name="G1" fmla="+- 6111 0 0"/>
                <a:gd name="G2" fmla="+- 21600 0 0"/>
                <a:gd name="T0" fmla="*/ 27719 w 28602"/>
                <a:gd name="T1" fmla="*/ 0 h 27711"/>
                <a:gd name="T2" fmla="*/ 0 w 28602"/>
                <a:gd name="T3" fmla="*/ 26544 h 27711"/>
                <a:gd name="T4" fmla="*/ 7002 w 28602"/>
                <a:gd name="T5" fmla="*/ 6111 h 27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602" h="27711" fill="none" extrusionOk="0">
                  <a:moveTo>
                    <a:pt x="27719" y="-1"/>
                  </a:moveTo>
                  <a:cubicBezTo>
                    <a:pt x="28304" y="1984"/>
                    <a:pt x="28602" y="4042"/>
                    <a:pt x="28602" y="6111"/>
                  </a:cubicBezTo>
                  <a:cubicBezTo>
                    <a:pt x="28602" y="18040"/>
                    <a:pt x="18931" y="27711"/>
                    <a:pt x="7002" y="27711"/>
                  </a:cubicBezTo>
                  <a:cubicBezTo>
                    <a:pt x="4619" y="27711"/>
                    <a:pt x="2253" y="27316"/>
                    <a:pt x="-1" y="26544"/>
                  </a:cubicBezTo>
                </a:path>
                <a:path w="28602" h="27711" stroke="0" extrusionOk="0">
                  <a:moveTo>
                    <a:pt x="27719" y="-1"/>
                  </a:moveTo>
                  <a:cubicBezTo>
                    <a:pt x="28304" y="1984"/>
                    <a:pt x="28602" y="4042"/>
                    <a:pt x="28602" y="6111"/>
                  </a:cubicBezTo>
                  <a:cubicBezTo>
                    <a:pt x="28602" y="18040"/>
                    <a:pt x="18931" y="27711"/>
                    <a:pt x="7002" y="27711"/>
                  </a:cubicBezTo>
                  <a:cubicBezTo>
                    <a:pt x="4619" y="27711"/>
                    <a:pt x="2253" y="27316"/>
                    <a:pt x="-1" y="26544"/>
                  </a:cubicBezTo>
                  <a:lnTo>
                    <a:pt x="7002" y="6111"/>
                  </a:lnTo>
                  <a:close/>
                </a:path>
              </a:pathLst>
            </a:custGeom>
            <a:grpFill/>
            <a:ln w="4763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99" name="Freeform 1612"/>
            <p:cNvSpPr>
              <a:spLocks/>
            </p:cNvSpPr>
            <p:nvPr/>
          </p:nvSpPr>
          <p:spPr bwMode="auto">
            <a:xfrm>
              <a:off x="2595" y="3058"/>
              <a:ext cx="75" cy="146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1" y="42"/>
                </a:cxn>
                <a:cxn ang="0">
                  <a:pos x="30" y="81"/>
                </a:cxn>
                <a:cxn ang="0">
                  <a:pos x="49" y="42"/>
                </a:cxn>
                <a:cxn ang="0">
                  <a:pos x="46" y="0"/>
                </a:cxn>
              </a:cxnLst>
              <a:rect l="0" t="0" r="r" b="b"/>
              <a:pathLst>
                <a:path w="49" h="81">
                  <a:moveTo>
                    <a:pt x="46" y="0"/>
                  </a:moveTo>
                  <a:cubicBezTo>
                    <a:pt x="21" y="1"/>
                    <a:pt x="1" y="19"/>
                    <a:pt x="1" y="42"/>
                  </a:cubicBezTo>
                  <a:cubicBezTo>
                    <a:pt x="0" y="59"/>
                    <a:pt x="12" y="74"/>
                    <a:pt x="30" y="81"/>
                  </a:cubicBezTo>
                  <a:lnTo>
                    <a:pt x="49" y="42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00" name="Arc 1613"/>
            <p:cNvSpPr>
              <a:spLocks/>
            </p:cNvSpPr>
            <p:nvPr/>
          </p:nvSpPr>
          <p:spPr bwMode="auto">
            <a:xfrm>
              <a:off x="2597" y="3060"/>
              <a:ext cx="74" cy="145"/>
            </a:xfrm>
            <a:custGeom>
              <a:avLst/>
              <a:gdLst>
                <a:gd name="G0" fmla="+- 21600 0 0"/>
                <a:gd name="G1" fmla="+- 21561 0 0"/>
                <a:gd name="G2" fmla="+- 21600 0 0"/>
                <a:gd name="T0" fmla="*/ 12931 w 21600"/>
                <a:gd name="T1" fmla="*/ 41345 h 41345"/>
                <a:gd name="T2" fmla="*/ 20306 w 21600"/>
                <a:gd name="T3" fmla="*/ 0 h 41345"/>
                <a:gd name="T4" fmla="*/ 21600 w 21600"/>
                <a:gd name="T5" fmla="*/ 21561 h 4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345" fill="none" extrusionOk="0">
                  <a:moveTo>
                    <a:pt x="12930" y="41345"/>
                  </a:moveTo>
                  <a:cubicBezTo>
                    <a:pt x="5074" y="37902"/>
                    <a:pt x="0" y="30138"/>
                    <a:pt x="0" y="21561"/>
                  </a:cubicBezTo>
                  <a:cubicBezTo>
                    <a:pt x="-1" y="10134"/>
                    <a:pt x="8899" y="684"/>
                    <a:pt x="20305" y="-1"/>
                  </a:cubicBezTo>
                </a:path>
                <a:path w="21600" h="41345" stroke="0" extrusionOk="0">
                  <a:moveTo>
                    <a:pt x="12930" y="41345"/>
                  </a:moveTo>
                  <a:cubicBezTo>
                    <a:pt x="5074" y="37902"/>
                    <a:pt x="0" y="30138"/>
                    <a:pt x="0" y="21561"/>
                  </a:cubicBezTo>
                  <a:cubicBezTo>
                    <a:pt x="-1" y="10134"/>
                    <a:pt x="8899" y="684"/>
                    <a:pt x="20305" y="-1"/>
                  </a:cubicBezTo>
                  <a:lnTo>
                    <a:pt x="21600" y="21561"/>
                  </a:lnTo>
                  <a:close/>
                </a:path>
              </a:pathLst>
            </a:custGeom>
            <a:grpFill/>
            <a:ln w="4763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01" name="Freeform 1614"/>
            <p:cNvSpPr>
              <a:spLocks/>
            </p:cNvSpPr>
            <p:nvPr/>
          </p:nvSpPr>
          <p:spPr bwMode="auto">
            <a:xfrm>
              <a:off x="2796" y="3258"/>
              <a:ext cx="281" cy="89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00" y="49"/>
                </a:cxn>
                <a:cxn ang="0">
                  <a:pos x="183" y="29"/>
                </a:cxn>
                <a:cxn ang="0">
                  <a:pos x="100" y="0"/>
                </a:cxn>
                <a:cxn ang="0">
                  <a:pos x="0" y="11"/>
                </a:cxn>
              </a:cxnLst>
              <a:rect l="0" t="0" r="r" b="b"/>
              <a:pathLst>
                <a:path w="183" h="49">
                  <a:moveTo>
                    <a:pt x="0" y="11"/>
                  </a:moveTo>
                  <a:cubicBezTo>
                    <a:pt x="10" y="33"/>
                    <a:pt x="52" y="49"/>
                    <a:pt x="100" y="49"/>
                  </a:cubicBezTo>
                  <a:cubicBezTo>
                    <a:pt x="133" y="49"/>
                    <a:pt x="164" y="42"/>
                    <a:pt x="183" y="29"/>
                  </a:cubicBezTo>
                  <a:lnTo>
                    <a:pt x="100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02" name="Arc 1615"/>
            <p:cNvSpPr>
              <a:spLocks/>
            </p:cNvSpPr>
            <p:nvPr/>
          </p:nvSpPr>
          <p:spPr bwMode="auto">
            <a:xfrm>
              <a:off x="2798" y="3259"/>
              <a:ext cx="278" cy="88"/>
            </a:xfrm>
            <a:custGeom>
              <a:avLst/>
              <a:gdLst>
                <a:gd name="G0" fmla="+- 21092 0 0"/>
                <a:gd name="G1" fmla="+- 0 0 0"/>
                <a:gd name="G2" fmla="+- 21600 0 0"/>
                <a:gd name="T0" fmla="*/ 38592 w 38592"/>
                <a:gd name="T1" fmla="*/ 12661 h 21600"/>
                <a:gd name="T2" fmla="*/ 0 w 38592"/>
                <a:gd name="T3" fmla="*/ 4659 h 21600"/>
                <a:gd name="T4" fmla="*/ 21092 w 38592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592" h="21600" fill="none" extrusionOk="0">
                  <a:moveTo>
                    <a:pt x="38592" y="12661"/>
                  </a:moveTo>
                  <a:cubicBezTo>
                    <a:pt x="34530" y="18275"/>
                    <a:pt x="28021" y="21599"/>
                    <a:pt x="21092" y="21600"/>
                  </a:cubicBezTo>
                  <a:cubicBezTo>
                    <a:pt x="10957" y="21600"/>
                    <a:pt x="2186" y="14554"/>
                    <a:pt x="0" y="4658"/>
                  </a:cubicBezTo>
                </a:path>
                <a:path w="38592" h="21600" stroke="0" extrusionOk="0">
                  <a:moveTo>
                    <a:pt x="38592" y="12661"/>
                  </a:moveTo>
                  <a:cubicBezTo>
                    <a:pt x="34530" y="18275"/>
                    <a:pt x="28021" y="21599"/>
                    <a:pt x="21092" y="21600"/>
                  </a:cubicBezTo>
                  <a:cubicBezTo>
                    <a:pt x="10957" y="21600"/>
                    <a:pt x="2186" y="14554"/>
                    <a:pt x="0" y="4658"/>
                  </a:cubicBezTo>
                  <a:lnTo>
                    <a:pt x="21092" y="0"/>
                  </a:lnTo>
                  <a:close/>
                </a:path>
              </a:pathLst>
            </a:custGeom>
            <a:grpFill/>
            <a:ln w="4763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5492815" y="4604029"/>
            <a:ext cx="7649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IP network</a:t>
            </a:r>
            <a:endParaRPr lang="en-US" sz="1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2510645" y="5233625"/>
            <a:ext cx="1149780" cy="3810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Internet –based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Applications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3429000" y="4346027"/>
            <a:ext cx="1144734" cy="3810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Authentication</a:t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and Policy Servers</a:t>
            </a:r>
          </a:p>
        </p:txBody>
      </p:sp>
      <p:grpSp>
        <p:nvGrpSpPr>
          <p:cNvPr id="106" name="Group 1590"/>
          <p:cNvGrpSpPr>
            <a:grpSpLocks/>
          </p:cNvGrpSpPr>
          <p:nvPr/>
        </p:nvGrpSpPr>
        <p:grpSpPr bwMode="auto">
          <a:xfrm>
            <a:off x="4953000" y="5020065"/>
            <a:ext cx="1016393" cy="650264"/>
            <a:chOff x="2595" y="2896"/>
            <a:chExt cx="636" cy="451"/>
          </a:xfrm>
          <a:solidFill>
            <a:srgbClr val="1F497D">
              <a:lumMod val="20000"/>
              <a:lumOff val="80000"/>
            </a:srgbClr>
          </a:solidFill>
        </p:grpSpPr>
        <p:sp>
          <p:nvSpPr>
            <p:cNvPr id="107" name="Oval 1591"/>
            <p:cNvSpPr>
              <a:spLocks noChangeArrowheads="1"/>
            </p:cNvSpPr>
            <p:nvPr/>
          </p:nvSpPr>
          <p:spPr bwMode="auto">
            <a:xfrm>
              <a:off x="2813" y="2900"/>
              <a:ext cx="275" cy="1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08" name="Oval 1592"/>
            <p:cNvSpPr>
              <a:spLocks noChangeArrowheads="1"/>
            </p:cNvSpPr>
            <p:nvPr/>
          </p:nvSpPr>
          <p:spPr bwMode="auto">
            <a:xfrm>
              <a:off x="2661" y="2949"/>
              <a:ext cx="210" cy="18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09" name="Oval 1593"/>
            <p:cNvSpPr>
              <a:spLocks noChangeArrowheads="1"/>
            </p:cNvSpPr>
            <p:nvPr/>
          </p:nvSpPr>
          <p:spPr bwMode="auto">
            <a:xfrm>
              <a:off x="2596" y="3060"/>
              <a:ext cx="142" cy="15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10" name="Oval 1594"/>
            <p:cNvSpPr>
              <a:spLocks noChangeArrowheads="1"/>
            </p:cNvSpPr>
            <p:nvPr/>
          </p:nvSpPr>
          <p:spPr bwMode="auto">
            <a:xfrm>
              <a:off x="2639" y="3127"/>
              <a:ext cx="214" cy="16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11" name="Oval 1595"/>
            <p:cNvSpPr>
              <a:spLocks noChangeArrowheads="1"/>
            </p:cNvSpPr>
            <p:nvPr/>
          </p:nvSpPr>
          <p:spPr bwMode="auto">
            <a:xfrm>
              <a:off x="2791" y="3154"/>
              <a:ext cx="320" cy="19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12" name="Oval 1596"/>
            <p:cNvSpPr>
              <a:spLocks noChangeArrowheads="1"/>
            </p:cNvSpPr>
            <p:nvPr/>
          </p:nvSpPr>
          <p:spPr bwMode="auto">
            <a:xfrm>
              <a:off x="2996" y="2954"/>
              <a:ext cx="204" cy="14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13" name="Oval 1597"/>
            <p:cNvSpPr>
              <a:spLocks noChangeArrowheads="1"/>
            </p:cNvSpPr>
            <p:nvPr/>
          </p:nvSpPr>
          <p:spPr bwMode="auto">
            <a:xfrm>
              <a:off x="3027" y="3048"/>
              <a:ext cx="202" cy="14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14" name="Oval 1598"/>
            <p:cNvSpPr>
              <a:spLocks noChangeArrowheads="1"/>
            </p:cNvSpPr>
            <p:nvPr/>
          </p:nvSpPr>
          <p:spPr bwMode="auto">
            <a:xfrm>
              <a:off x="3008" y="3078"/>
              <a:ext cx="201" cy="23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15" name="Oval 1599"/>
            <p:cNvSpPr>
              <a:spLocks noChangeArrowheads="1"/>
            </p:cNvSpPr>
            <p:nvPr/>
          </p:nvSpPr>
          <p:spPr bwMode="auto">
            <a:xfrm>
              <a:off x="2597" y="3060"/>
              <a:ext cx="615" cy="1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16" name="Freeform 1600"/>
            <p:cNvSpPr>
              <a:spLocks/>
            </p:cNvSpPr>
            <p:nvPr/>
          </p:nvSpPr>
          <p:spPr bwMode="auto">
            <a:xfrm>
              <a:off x="2819" y="2896"/>
              <a:ext cx="261" cy="94"/>
            </a:xfrm>
            <a:custGeom>
              <a:avLst/>
              <a:gdLst/>
              <a:ahLst/>
              <a:cxnLst>
                <a:cxn ang="0">
                  <a:pos x="170" y="33"/>
                </a:cxn>
                <a:cxn ang="0">
                  <a:pos x="86" y="1"/>
                </a:cxn>
                <a:cxn ang="0">
                  <a:pos x="0" y="36"/>
                </a:cxn>
                <a:cxn ang="0">
                  <a:pos x="86" y="52"/>
                </a:cxn>
                <a:cxn ang="0">
                  <a:pos x="170" y="33"/>
                </a:cxn>
              </a:cxnLst>
              <a:rect l="0" t="0" r="r" b="b"/>
              <a:pathLst>
                <a:path w="170" h="52">
                  <a:moveTo>
                    <a:pt x="170" y="33"/>
                  </a:moveTo>
                  <a:cubicBezTo>
                    <a:pt x="157" y="14"/>
                    <a:pt x="123" y="1"/>
                    <a:pt x="86" y="1"/>
                  </a:cubicBezTo>
                  <a:cubicBezTo>
                    <a:pt x="47" y="0"/>
                    <a:pt x="12" y="15"/>
                    <a:pt x="0" y="36"/>
                  </a:cubicBezTo>
                  <a:lnTo>
                    <a:pt x="86" y="52"/>
                  </a:lnTo>
                  <a:lnTo>
                    <a:pt x="170" y="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17" name="Arc 1601"/>
            <p:cNvSpPr>
              <a:spLocks/>
            </p:cNvSpPr>
            <p:nvPr/>
          </p:nvSpPr>
          <p:spPr bwMode="auto">
            <a:xfrm>
              <a:off x="2821" y="2899"/>
              <a:ext cx="259" cy="92"/>
            </a:xfrm>
            <a:custGeom>
              <a:avLst/>
              <a:gdLst>
                <a:gd name="G0" fmla="+- 20492 0 0"/>
                <a:gd name="G1" fmla="+- 21600 0 0"/>
                <a:gd name="G2" fmla="+- 21600 0 0"/>
                <a:gd name="T0" fmla="*/ 0 w 40610"/>
                <a:gd name="T1" fmla="*/ 14769 h 21600"/>
                <a:gd name="T2" fmla="*/ 40610 w 40610"/>
                <a:gd name="T3" fmla="*/ 13737 h 21600"/>
                <a:gd name="T4" fmla="*/ 20492 w 4061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610" h="21600" fill="none" extrusionOk="0">
                  <a:moveTo>
                    <a:pt x="0" y="14769"/>
                  </a:moveTo>
                  <a:cubicBezTo>
                    <a:pt x="2940" y="5949"/>
                    <a:pt x="11194" y="-1"/>
                    <a:pt x="20492" y="0"/>
                  </a:cubicBezTo>
                  <a:cubicBezTo>
                    <a:pt x="29386" y="0"/>
                    <a:pt x="37372" y="5452"/>
                    <a:pt x="40609" y="13737"/>
                  </a:cubicBezTo>
                </a:path>
                <a:path w="40610" h="21600" stroke="0" extrusionOk="0">
                  <a:moveTo>
                    <a:pt x="0" y="14769"/>
                  </a:moveTo>
                  <a:cubicBezTo>
                    <a:pt x="2940" y="5949"/>
                    <a:pt x="11194" y="-1"/>
                    <a:pt x="20492" y="0"/>
                  </a:cubicBezTo>
                  <a:cubicBezTo>
                    <a:pt x="29386" y="0"/>
                    <a:pt x="37372" y="5452"/>
                    <a:pt x="40609" y="13737"/>
                  </a:cubicBezTo>
                  <a:lnTo>
                    <a:pt x="20492" y="21600"/>
                  </a:lnTo>
                  <a:close/>
                </a:path>
              </a:pathLst>
            </a:custGeom>
            <a:grpFill/>
            <a:ln w="4763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18" name="Freeform 1602"/>
            <p:cNvSpPr>
              <a:spLocks/>
            </p:cNvSpPr>
            <p:nvPr/>
          </p:nvSpPr>
          <p:spPr bwMode="auto">
            <a:xfrm>
              <a:off x="2659" y="2947"/>
              <a:ext cx="163" cy="111"/>
            </a:xfrm>
            <a:custGeom>
              <a:avLst/>
              <a:gdLst/>
              <a:ahLst/>
              <a:cxnLst>
                <a:cxn ang="0">
                  <a:pos x="106" y="7"/>
                </a:cxn>
                <a:cxn ang="0">
                  <a:pos x="70" y="0"/>
                </a:cxn>
                <a:cxn ang="0">
                  <a:pos x="1" y="51"/>
                </a:cxn>
                <a:cxn ang="0">
                  <a:pos x="2" y="62"/>
                </a:cxn>
                <a:cxn ang="0">
                  <a:pos x="70" y="51"/>
                </a:cxn>
                <a:cxn ang="0">
                  <a:pos x="106" y="7"/>
                </a:cxn>
              </a:cxnLst>
              <a:rect l="0" t="0" r="r" b="b"/>
              <a:pathLst>
                <a:path w="106" h="62">
                  <a:moveTo>
                    <a:pt x="106" y="7"/>
                  </a:moveTo>
                  <a:cubicBezTo>
                    <a:pt x="95" y="2"/>
                    <a:pt x="83" y="0"/>
                    <a:pt x="70" y="0"/>
                  </a:cubicBezTo>
                  <a:cubicBezTo>
                    <a:pt x="31" y="0"/>
                    <a:pt x="1" y="23"/>
                    <a:pt x="1" y="51"/>
                  </a:cubicBezTo>
                  <a:cubicBezTo>
                    <a:pt x="0" y="55"/>
                    <a:pt x="1" y="59"/>
                    <a:pt x="2" y="62"/>
                  </a:cubicBezTo>
                  <a:lnTo>
                    <a:pt x="70" y="51"/>
                  </a:lnTo>
                  <a:lnTo>
                    <a:pt x="106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19" name="Arc 1603"/>
            <p:cNvSpPr>
              <a:spLocks/>
            </p:cNvSpPr>
            <p:nvPr/>
          </p:nvSpPr>
          <p:spPr bwMode="auto">
            <a:xfrm>
              <a:off x="2662" y="2948"/>
              <a:ext cx="161" cy="11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519 w 33088"/>
                <a:gd name="T1" fmla="*/ 26308 h 26308"/>
                <a:gd name="T2" fmla="*/ 33088 w 33088"/>
                <a:gd name="T3" fmla="*/ 3308 h 26308"/>
                <a:gd name="T4" fmla="*/ 21600 w 33088"/>
                <a:gd name="T5" fmla="*/ 21600 h 26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88" h="26308" fill="none" extrusionOk="0">
                  <a:moveTo>
                    <a:pt x="519" y="26307"/>
                  </a:moveTo>
                  <a:cubicBezTo>
                    <a:pt x="174" y="24762"/>
                    <a:pt x="0" y="231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64" y="-1"/>
                    <a:pt x="29646" y="1146"/>
                    <a:pt x="33087" y="3308"/>
                  </a:cubicBezTo>
                </a:path>
                <a:path w="33088" h="26308" stroke="0" extrusionOk="0">
                  <a:moveTo>
                    <a:pt x="519" y="26307"/>
                  </a:moveTo>
                  <a:cubicBezTo>
                    <a:pt x="174" y="24762"/>
                    <a:pt x="0" y="231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64" y="-1"/>
                    <a:pt x="29646" y="1146"/>
                    <a:pt x="33087" y="3308"/>
                  </a:cubicBezTo>
                  <a:lnTo>
                    <a:pt x="21600" y="21600"/>
                  </a:lnTo>
                  <a:close/>
                </a:path>
              </a:pathLst>
            </a:custGeom>
            <a:grpFill/>
            <a:ln w="4763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20" name="Freeform 1604"/>
            <p:cNvSpPr>
              <a:spLocks/>
            </p:cNvSpPr>
            <p:nvPr/>
          </p:nvSpPr>
          <p:spPr bwMode="auto">
            <a:xfrm>
              <a:off x="2638" y="3202"/>
              <a:ext cx="163" cy="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71" y="49"/>
                </a:cxn>
                <a:cxn ang="0">
                  <a:pos x="106" y="43"/>
                </a:cxn>
                <a:cxn ang="0">
                  <a:pos x="71" y="2"/>
                </a:cxn>
                <a:cxn ang="0">
                  <a:pos x="0" y="0"/>
                </a:cxn>
              </a:cxnLst>
              <a:rect l="0" t="0" r="r" b="b"/>
              <a:pathLst>
                <a:path w="106" h="49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8"/>
                    <a:pt x="32" y="49"/>
                    <a:pt x="71" y="49"/>
                  </a:cubicBezTo>
                  <a:cubicBezTo>
                    <a:pt x="83" y="48"/>
                    <a:pt x="95" y="46"/>
                    <a:pt x="106" y="43"/>
                  </a:cubicBezTo>
                  <a:lnTo>
                    <a:pt x="7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21" name="Arc 1605"/>
            <p:cNvSpPr>
              <a:spLocks/>
            </p:cNvSpPr>
            <p:nvPr/>
          </p:nvSpPr>
          <p:spPr bwMode="auto">
            <a:xfrm>
              <a:off x="2639" y="3203"/>
              <a:ext cx="162" cy="87"/>
            </a:xfrm>
            <a:custGeom>
              <a:avLst/>
              <a:gdLst>
                <a:gd name="G0" fmla="+- 21600 0 0"/>
                <a:gd name="G1" fmla="+- 932 0 0"/>
                <a:gd name="G2" fmla="+- 21600 0 0"/>
                <a:gd name="T0" fmla="*/ 32045 w 32045"/>
                <a:gd name="T1" fmla="*/ 19839 h 22532"/>
                <a:gd name="T2" fmla="*/ 20 w 32045"/>
                <a:gd name="T3" fmla="*/ 0 h 22532"/>
                <a:gd name="T4" fmla="*/ 21600 w 32045"/>
                <a:gd name="T5" fmla="*/ 932 h 22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045" h="22532" fill="none" extrusionOk="0">
                  <a:moveTo>
                    <a:pt x="32044" y="19838"/>
                  </a:moveTo>
                  <a:cubicBezTo>
                    <a:pt x="28847" y="21605"/>
                    <a:pt x="25253" y="22531"/>
                    <a:pt x="21600" y="22532"/>
                  </a:cubicBezTo>
                  <a:cubicBezTo>
                    <a:pt x="9670" y="22532"/>
                    <a:pt x="0" y="12861"/>
                    <a:pt x="0" y="932"/>
                  </a:cubicBezTo>
                  <a:cubicBezTo>
                    <a:pt x="-1" y="621"/>
                    <a:pt x="6" y="310"/>
                    <a:pt x="20" y="0"/>
                  </a:cubicBezTo>
                </a:path>
                <a:path w="32045" h="22532" stroke="0" extrusionOk="0">
                  <a:moveTo>
                    <a:pt x="32044" y="19838"/>
                  </a:moveTo>
                  <a:cubicBezTo>
                    <a:pt x="28847" y="21605"/>
                    <a:pt x="25253" y="22531"/>
                    <a:pt x="21600" y="22532"/>
                  </a:cubicBezTo>
                  <a:cubicBezTo>
                    <a:pt x="9670" y="22532"/>
                    <a:pt x="0" y="12861"/>
                    <a:pt x="0" y="932"/>
                  </a:cubicBezTo>
                  <a:cubicBezTo>
                    <a:pt x="-1" y="621"/>
                    <a:pt x="6" y="310"/>
                    <a:pt x="20" y="0"/>
                  </a:cubicBezTo>
                  <a:lnTo>
                    <a:pt x="21600" y="932"/>
                  </a:lnTo>
                  <a:close/>
                </a:path>
              </a:pathLst>
            </a:custGeom>
            <a:grpFill/>
            <a:ln w="4763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22" name="Freeform 1606"/>
            <p:cNvSpPr>
              <a:spLocks/>
            </p:cNvSpPr>
            <p:nvPr/>
          </p:nvSpPr>
          <p:spPr bwMode="auto">
            <a:xfrm>
              <a:off x="3079" y="2950"/>
              <a:ext cx="123" cy="110"/>
            </a:xfrm>
            <a:custGeom>
              <a:avLst/>
              <a:gdLst/>
              <a:ahLst/>
              <a:cxnLst>
                <a:cxn ang="0">
                  <a:pos x="70" y="61"/>
                </a:cxn>
                <a:cxn ang="0">
                  <a:pos x="80" y="41"/>
                </a:cxn>
                <a:cxn ang="0">
                  <a:pos x="13" y="1"/>
                </a:cxn>
                <a:cxn ang="0">
                  <a:pos x="0" y="1"/>
                </a:cxn>
                <a:cxn ang="0">
                  <a:pos x="13" y="41"/>
                </a:cxn>
                <a:cxn ang="0">
                  <a:pos x="70" y="61"/>
                </a:cxn>
              </a:cxnLst>
              <a:rect l="0" t="0" r="r" b="b"/>
              <a:pathLst>
                <a:path w="80" h="61">
                  <a:moveTo>
                    <a:pt x="70" y="61"/>
                  </a:moveTo>
                  <a:cubicBezTo>
                    <a:pt x="76" y="55"/>
                    <a:pt x="80" y="48"/>
                    <a:pt x="80" y="41"/>
                  </a:cubicBezTo>
                  <a:cubicBezTo>
                    <a:pt x="80" y="18"/>
                    <a:pt x="50" y="1"/>
                    <a:pt x="13" y="1"/>
                  </a:cubicBezTo>
                  <a:cubicBezTo>
                    <a:pt x="9" y="0"/>
                    <a:pt x="4" y="1"/>
                    <a:pt x="0" y="1"/>
                  </a:cubicBezTo>
                  <a:lnTo>
                    <a:pt x="13" y="41"/>
                  </a:lnTo>
                  <a:lnTo>
                    <a:pt x="70" y="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23" name="Arc 1607"/>
            <p:cNvSpPr>
              <a:spLocks/>
            </p:cNvSpPr>
            <p:nvPr/>
          </p:nvSpPr>
          <p:spPr bwMode="auto">
            <a:xfrm>
              <a:off x="3080" y="2953"/>
              <a:ext cx="122" cy="107"/>
            </a:xfrm>
            <a:custGeom>
              <a:avLst/>
              <a:gdLst>
                <a:gd name="G0" fmla="+- 4272 0 0"/>
                <a:gd name="G1" fmla="+- 21600 0 0"/>
                <a:gd name="G2" fmla="+- 21600 0 0"/>
                <a:gd name="T0" fmla="*/ 0 w 25872"/>
                <a:gd name="T1" fmla="*/ 427 h 32566"/>
                <a:gd name="T2" fmla="*/ 22881 w 25872"/>
                <a:gd name="T3" fmla="*/ 32566 h 32566"/>
                <a:gd name="T4" fmla="*/ 4272 w 25872"/>
                <a:gd name="T5" fmla="*/ 21600 h 32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872" h="32566" fill="none" extrusionOk="0">
                  <a:moveTo>
                    <a:pt x="-1" y="426"/>
                  </a:moveTo>
                  <a:cubicBezTo>
                    <a:pt x="1406" y="142"/>
                    <a:pt x="2837" y="-1"/>
                    <a:pt x="4272" y="0"/>
                  </a:cubicBezTo>
                  <a:cubicBezTo>
                    <a:pt x="16201" y="0"/>
                    <a:pt x="25872" y="9670"/>
                    <a:pt x="25872" y="21600"/>
                  </a:cubicBezTo>
                  <a:cubicBezTo>
                    <a:pt x="25872" y="25456"/>
                    <a:pt x="24839" y="29243"/>
                    <a:pt x="22881" y="32566"/>
                  </a:cubicBezTo>
                </a:path>
                <a:path w="25872" h="32566" stroke="0" extrusionOk="0">
                  <a:moveTo>
                    <a:pt x="-1" y="426"/>
                  </a:moveTo>
                  <a:cubicBezTo>
                    <a:pt x="1406" y="142"/>
                    <a:pt x="2837" y="-1"/>
                    <a:pt x="4272" y="0"/>
                  </a:cubicBezTo>
                  <a:cubicBezTo>
                    <a:pt x="16201" y="0"/>
                    <a:pt x="25872" y="9670"/>
                    <a:pt x="25872" y="21600"/>
                  </a:cubicBezTo>
                  <a:cubicBezTo>
                    <a:pt x="25872" y="25456"/>
                    <a:pt x="24839" y="29243"/>
                    <a:pt x="22881" y="32566"/>
                  </a:cubicBezTo>
                  <a:lnTo>
                    <a:pt x="4272" y="21600"/>
                  </a:lnTo>
                  <a:close/>
                </a:path>
              </a:pathLst>
            </a:custGeom>
            <a:grpFill/>
            <a:ln w="4763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24" name="Freeform 1608"/>
            <p:cNvSpPr>
              <a:spLocks/>
            </p:cNvSpPr>
            <p:nvPr/>
          </p:nvSpPr>
          <p:spPr bwMode="auto">
            <a:xfrm>
              <a:off x="3113" y="3058"/>
              <a:ext cx="118" cy="108"/>
            </a:xfrm>
            <a:custGeom>
              <a:avLst/>
              <a:gdLst/>
              <a:ahLst/>
              <a:cxnLst>
                <a:cxn ang="0">
                  <a:pos x="62" y="60"/>
                </a:cxn>
                <a:cxn ang="0">
                  <a:pos x="77" y="34"/>
                </a:cxn>
                <a:cxn ang="0">
                  <a:pos x="48" y="0"/>
                </a:cxn>
                <a:cxn ang="0">
                  <a:pos x="0" y="34"/>
                </a:cxn>
                <a:cxn ang="0">
                  <a:pos x="62" y="60"/>
                </a:cxn>
              </a:cxnLst>
              <a:rect l="0" t="0" r="r" b="b"/>
              <a:pathLst>
                <a:path w="77" h="60">
                  <a:moveTo>
                    <a:pt x="62" y="60"/>
                  </a:moveTo>
                  <a:cubicBezTo>
                    <a:pt x="71" y="52"/>
                    <a:pt x="77" y="43"/>
                    <a:pt x="77" y="34"/>
                  </a:cubicBezTo>
                  <a:cubicBezTo>
                    <a:pt x="77" y="21"/>
                    <a:pt x="66" y="9"/>
                    <a:pt x="48" y="0"/>
                  </a:cubicBezTo>
                  <a:lnTo>
                    <a:pt x="0" y="34"/>
                  </a:lnTo>
                  <a:lnTo>
                    <a:pt x="62" y="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25" name="Arc 1609"/>
            <p:cNvSpPr>
              <a:spLocks/>
            </p:cNvSpPr>
            <p:nvPr/>
          </p:nvSpPr>
          <p:spPr bwMode="auto">
            <a:xfrm>
              <a:off x="3114" y="3060"/>
              <a:ext cx="117" cy="106"/>
            </a:xfrm>
            <a:custGeom>
              <a:avLst/>
              <a:gdLst>
                <a:gd name="G0" fmla="+- 0 0 0"/>
                <a:gd name="G1" fmla="+- 16867 0 0"/>
                <a:gd name="G2" fmla="+- 21600 0 0"/>
                <a:gd name="T0" fmla="*/ 13493 w 21600"/>
                <a:gd name="T1" fmla="*/ 0 h 29640"/>
                <a:gd name="T2" fmla="*/ 17419 w 21600"/>
                <a:gd name="T3" fmla="*/ 29640 h 29640"/>
                <a:gd name="T4" fmla="*/ 0 w 21600"/>
                <a:gd name="T5" fmla="*/ 16867 h 29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640" fill="none" extrusionOk="0">
                  <a:moveTo>
                    <a:pt x="13493" y="-1"/>
                  </a:moveTo>
                  <a:cubicBezTo>
                    <a:pt x="18617" y="4099"/>
                    <a:pt x="21600" y="10305"/>
                    <a:pt x="21600" y="16867"/>
                  </a:cubicBezTo>
                  <a:cubicBezTo>
                    <a:pt x="21600" y="21460"/>
                    <a:pt x="20135" y="25935"/>
                    <a:pt x="17418" y="29639"/>
                  </a:cubicBezTo>
                </a:path>
                <a:path w="21600" h="29640" stroke="0" extrusionOk="0">
                  <a:moveTo>
                    <a:pt x="13493" y="-1"/>
                  </a:moveTo>
                  <a:cubicBezTo>
                    <a:pt x="18617" y="4099"/>
                    <a:pt x="21600" y="10305"/>
                    <a:pt x="21600" y="16867"/>
                  </a:cubicBezTo>
                  <a:cubicBezTo>
                    <a:pt x="21600" y="21460"/>
                    <a:pt x="20135" y="25935"/>
                    <a:pt x="17418" y="29639"/>
                  </a:cubicBezTo>
                  <a:lnTo>
                    <a:pt x="0" y="16867"/>
                  </a:lnTo>
                  <a:close/>
                </a:path>
              </a:pathLst>
            </a:custGeom>
            <a:grpFill/>
            <a:ln w="4763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26" name="Freeform 1610"/>
            <p:cNvSpPr>
              <a:spLocks/>
            </p:cNvSpPr>
            <p:nvPr/>
          </p:nvSpPr>
          <p:spPr bwMode="auto">
            <a:xfrm>
              <a:off x="3076" y="3165"/>
              <a:ext cx="136" cy="155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21" y="85"/>
                </a:cxn>
                <a:cxn ang="0">
                  <a:pos x="89" y="19"/>
                </a:cxn>
                <a:cxn ang="0">
                  <a:pos x="86" y="0"/>
                </a:cxn>
                <a:cxn ang="0">
                  <a:pos x="21" y="19"/>
                </a:cxn>
                <a:cxn ang="0">
                  <a:pos x="0" y="82"/>
                </a:cxn>
              </a:cxnLst>
              <a:rect l="0" t="0" r="r" b="b"/>
              <a:pathLst>
                <a:path w="89" h="86">
                  <a:moveTo>
                    <a:pt x="0" y="82"/>
                  </a:moveTo>
                  <a:cubicBezTo>
                    <a:pt x="6" y="84"/>
                    <a:pt x="14" y="85"/>
                    <a:pt x="21" y="85"/>
                  </a:cubicBezTo>
                  <a:cubicBezTo>
                    <a:pt x="58" y="86"/>
                    <a:pt x="89" y="56"/>
                    <a:pt x="89" y="19"/>
                  </a:cubicBezTo>
                  <a:cubicBezTo>
                    <a:pt x="89" y="13"/>
                    <a:pt x="88" y="6"/>
                    <a:pt x="86" y="0"/>
                  </a:cubicBezTo>
                  <a:lnTo>
                    <a:pt x="21" y="19"/>
                  </a:lnTo>
                  <a:lnTo>
                    <a:pt x="0" y="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27" name="Arc 1611"/>
            <p:cNvSpPr>
              <a:spLocks/>
            </p:cNvSpPr>
            <p:nvPr/>
          </p:nvSpPr>
          <p:spPr bwMode="auto">
            <a:xfrm>
              <a:off x="3076" y="3166"/>
              <a:ext cx="136" cy="153"/>
            </a:xfrm>
            <a:custGeom>
              <a:avLst/>
              <a:gdLst>
                <a:gd name="G0" fmla="+- 7002 0 0"/>
                <a:gd name="G1" fmla="+- 6111 0 0"/>
                <a:gd name="G2" fmla="+- 21600 0 0"/>
                <a:gd name="T0" fmla="*/ 27719 w 28602"/>
                <a:gd name="T1" fmla="*/ 0 h 27711"/>
                <a:gd name="T2" fmla="*/ 0 w 28602"/>
                <a:gd name="T3" fmla="*/ 26544 h 27711"/>
                <a:gd name="T4" fmla="*/ 7002 w 28602"/>
                <a:gd name="T5" fmla="*/ 6111 h 27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602" h="27711" fill="none" extrusionOk="0">
                  <a:moveTo>
                    <a:pt x="27719" y="-1"/>
                  </a:moveTo>
                  <a:cubicBezTo>
                    <a:pt x="28304" y="1984"/>
                    <a:pt x="28602" y="4042"/>
                    <a:pt x="28602" y="6111"/>
                  </a:cubicBezTo>
                  <a:cubicBezTo>
                    <a:pt x="28602" y="18040"/>
                    <a:pt x="18931" y="27711"/>
                    <a:pt x="7002" y="27711"/>
                  </a:cubicBezTo>
                  <a:cubicBezTo>
                    <a:pt x="4619" y="27711"/>
                    <a:pt x="2253" y="27316"/>
                    <a:pt x="-1" y="26544"/>
                  </a:cubicBezTo>
                </a:path>
                <a:path w="28602" h="27711" stroke="0" extrusionOk="0">
                  <a:moveTo>
                    <a:pt x="27719" y="-1"/>
                  </a:moveTo>
                  <a:cubicBezTo>
                    <a:pt x="28304" y="1984"/>
                    <a:pt x="28602" y="4042"/>
                    <a:pt x="28602" y="6111"/>
                  </a:cubicBezTo>
                  <a:cubicBezTo>
                    <a:pt x="28602" y="18040"/>
                    <a:pt x="18931" y="27711"/>
                    <a:pt x="7002" y="27711"/>
                  </a:cubicBezTo>
                  <a:cubicBezTo>
                    <a:pt x="4619" y="27711"/>
                    <a:pt x="2253" y="27316"/>
                    <a:pt x="-1" y="26544"/>
                  </a:cubicBezTo>
                  <a:lnTo>
                    <a:pt x="7002" y="6111"/>
                  </a:lnTo>
                  <a:close/>
                </a:path>
              </a:pathLst>
            </a:custGeom>
            <a:grpFill/>
            <a:ln w="4763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28" name="Freeform 1612"/>
            <p:cNvSpPr>
              <a:spLocks/>
            </p:cNvSpPr>
            <p:nvPr/>
          </p:nvSpPr>
          <p:spPr bwMode="auto">
            <a:xfrm>
              <a:off x="2595" y="3058"/>
              <a:ext cx="75" cy="146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1" y="42"/>
                </a:cxn>
                <a:cxn ang="0">
                  <a:pos x="30" y="81"/>
                </a:cxn>
                <a:cxn ang="0">
                  <a:pos x="49" y="42"/>
                </a:cxn>
                <a:cxn ang="0">
                  <a:pos x="46" y="0"/>
                </a:cxn>
              </a:cxnLst>
              <a:rect l="0" t="0" r="r" b="b"/>
              <a:pathLst>
                <a:path w="49" h="81">
                  <a:moveTo>
                    <a:pt x="46" y="0"/>
                  </a:moveTo>
                  <a:cubicBezTo>
                    <a:pt x="21" y="1"/>
                    <a:pt x="1" y="19"/>
                    <a:pt x="1" y="42"/>
                  </a:cubicBezTo>
                  <a:cubicBezTo>
                    <a:pt x="0" y="59"/>
                    <a:pt x="12" y="74"/>
                    <a:pt x="30" y="81"/>
                  </a:cubicBezTo>
                  <a:lnTo>
                    <a:pt x="49" y="42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29" name="Arc 1613"/>
            <p:cNvSpPr>
              <a:spLocks/>
            </p:cNvSpPr>
            <p:nvPr/>
          </p:nvSpPr>
          <p:spPr bwMode="auto">
            <a:xfrm>
              <a:off x="2597" y="3060"/>
              <a:ext cx="74" cy="145"/>
            </a:xfrm>
            <a:custGeom>
              <a:avLst/>
              <a:gdLst>
                <a:gd name="G0" fmla="+- 21600 0 0"/>
                <a:gd name="G1" fmla="+- 21561 0 0"/>
                <a:gd name="G2" fmla="+- 21600 0 0"/>
                <a:gd name="T0" fmla="*/ 12931 w 21600"/>
                <a:gd name="T1" fmla="*/ 41345 h 41345"/>
                <a:gd name="T2" fmla="*/ 20306 w 21600"/>
                <a:gd name="T3" fmla="*/ 0 h 41345"/>
                <a:gd name="T4" fmla="*/ 21600 w 21600"/>
                <a:gd name="T5" fmla="*/ 21561 h 4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345" fill="none" extrusionOk="0">
                  <a:moveTo>
                    <a:pt x="12930" y="41345"/>
                  </a:moveTo>
                  <a:cubicBezTo>
                    <a:pt x="5074" y="37902"/>
                    <a:pt x="0" y="30138"/>
                    <a:pt x="0" y="21561"/>
                  </a:cubicBezTo>
                  <a:cubicBezTo>
                    <a:pt x="-1" y="10134"/>
                    <a:pt x="8899" y="684"/>
                    <a:pt x="20305" y="-1"/>
                  </a:cubicBezTo>
                </a:path>
                <a:path w="21600" h="41345" stroke="0" extrusionOk="0">
                  <a:moveTo>
                    <a:pt x="12930" y="41345"/>
                  </a:moveTo>
                  <a:cubicBezTo>
                    <a:pt x="5074" y="37902"/>
                    <a:pt x="0" y="30138"/>
                    <a:pt x="0" y="21561"/>
                  </a:cubicBezTo>
                  <a:cubicBezTo>
                    <a:pt x="-1" y="10134"/>
                    <a:pt x="8899" y="684"/>
                    <a:pt x="20305" y="-1"/>
                  </a:cubicBezTo>
                  <a:lnTo>
                    <a:pt x="21600" y="21561"/>
                  </a:lnTo>
                  <a:close/>
                </a:path>
              </a:pathLst>
            </a:custGeom>
            <a:grpFill/>
            <a:ln w="4763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30" name="Freeform 1614"/>
            <p:cNvSpPr>
              <a:spLocks/>
            </p:cNvSpPr>
            <p:nvPr/>
          </p:nvSpPr>
          <p:spPr bwMode="auto">
            <a:xfrm>
              <a:off x="2796" y="3258"/>
              <a:ext cx="281" cy="89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00" y="49"/>
                </a:cxn>
                <a:cxn ang="0">
                  <a:pos x="183" y="29"/>
                </a:cxn>
                <a:cxn ang="0">
                  <a:pos x="100" y="0"/>
                </a:cxn>
                <a:cxn ang="0">
                  <a:pos x="0" y="11"/>
                </a:cxn>
              </a:cxnLst>
              <a:rect l="0" t="0" r="r" b="b"/>
              <a:pathLst>
                <a:path w="183" h="49">
                  <a:moveTo>
                    <a:pt x="0" y="11"/>
                  </a:moveTo>
                  <a:cubicBezTo>
                    <a:pt x="10" y="33"/>
                    <a:pt x="52" y="49"/>
                    <a:pt x="100" y="49"/>
                  </a:cubicBezTo>
                  <a:cubicBezTo>
                    <a:pt x="133" y="49"/>
                    <a:pt x="164" y="42"/>
                    <a:pt x="183" y="29"/>
                  </a:cubicBezTo>
                  <a:lnTo>
                    <a:pt x="100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31" name="Arc 1615"/>
            <p:cNvSpPr>
              <a:spLocks/>
            </p:cNvSpPr>
            <p:nvPr/>
          </p:nvSpPr>
          <p:spPr bwMode="auto">
            <a:xfrm>
              <a:off x="2798" y="3259"/>
              <a:ext cx="278" cy="88"/>
            </a:xfrm>
            <a:custGeom>
              <a:avLst/>
              <a:gdLst>
                <a:gd name="G0" fmla="+- 21092 0 0"/>
                <a:gd name="G1" fmla="+- 0 0 0"/>
                <a:gd name="G2" fmla="+- 21600 0 0"/>
                <a:gd name="T0" fmla="*/ 38592 w 38592"/>
                <a:gd name="T1" fmla="*/ 12661 h 21600"/>
                <a:gd name="T2" fmla="*/ 0 w 38592"/>
                <a:gd name="T3" fmla="*/ 4659 h 21600"/>
                <a:gd name="T4" fmla="*/ 21092 w 38592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592" h="21600" fill="none" extrusionOk="0">
                  <a:moveTo>
                    <a:pt x="38592" y="12661"/>
                  </a:moveTo>
                  <a:cubicBezTo>
                    <a:pt x="34530" y="18275"/>
                    <a:pt x="28021" y="21599"/>
                    <a:pt x="21092" y="21600"/>
                  </a:cubicBezTo>
                  <a:cubicBezTo>
                    <a:pt x="10957" y="21600"/>
                    <a:pt x="2186" y="14554"/>
                    <a:pt x="0" y="4658"/>
                  </a:cubicBezTo>
                </a:path>
                <a:path w="38592" h="21600" stroke="0" extrusionOk="0">
                  <a:moveTo>
                    <a:pt x="38592" y="12661"/>
                  </a:moveTo>
                  <a:cubicBezTo>
                    <a:pt x="34530" y="18275"/>
                    <a:pt x="28021" y="21599"/>
                    <a:pt x="21092" y="21600"/>
                  </a:cubicBezTo>
                  <a:cubicBezTo>
                    <a:pt x="10957" y="21600"/>
                    <a:pt x="2186" y="14554"/>
                    <a:pt x="0" y="4658"/>
                  </a:cubicBezTo>
                  <a:lnTo>
                    <a:pt x="21092" y="0"/>
                  </a:lnTo>
                  <a:close/>
                </a:path>
              </a:pathLst>
            </a:custGeom>
            <a:grpFill/>
            <a:ln w="4763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5194751" y="5065704"/>
            <a:ext cx="6543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Roaming</a:t>
            </a:r>
            <a:br>
              <a:rPr lang="en-US" sz="1000" b="1" dirty="0" smtClean="0">
                <a:solidFill>
                  <a:prstClr val="black"/>
                </a:solidFill>
                <a:latin typeface="Calibri"/>
              </a:rPr>
            </a:b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Partner</a:t>
            </a:r>
            <a:br>
              <a:rPr lang="en-US" sz="1000" b="1" dirty="0" smtClean="0">
                <a:solidFill>
                  <a:prstClr val="black"/>
                </a:solidFill>
                <a:latin typeface="Calibri"/>
              </a:rPr>
            </a:b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(Mobile)</a:t>
            </a:r>
            <a:endParaRPr lang="en-US" sz="1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Freeform 132"/>
          <p:cNvSpPr/>
          <p:nvPr/>
        </p:nvSpPr>
        <p:spPr>
          <a:xfrm>
            <a:off x="4481383" y="4516684"/>
            <a:ext cx="494271" cy="494271"/>
          </a:xfrm>
          <a:custGeom>
            <a:avLst/>
            <a:gdLst>
              <a:gd name="connsiteX0" fmla="*/ 494271 w 494271"/>
              <a:gd name="connsiteY0" fmla="*/ 0 h 494271"/>
              <a:gd name="connsiteX1" fmla="*/ 0 w 494271"/>
              <a:gd name="connsiteY1" fmla="*/ 494271 h 49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4271" h="494271">
                <a:moveTo>
                  <a:pt x="494271" y="0"/>
                </a:moveTo>
                <a:lnTo>
                  <a:pt x="0" y="494271"/>
                </a:lnTo>
              </a:path>
            </a:pathLst>
          </a:custGeom>
          <a:noFill/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4" name="Freeform 133"/>
          <p:cNvSpPr/>
          <p:nvPr/>
        </p:nvSpPr>
        <p:spPr>
          <a:xfrm>
            <a:off x="4983892" y="4508446"/>
            <a:ext cx="527222" cy="527222"/>
          </a:xfrm>
          <a:custGeom>
            <a:avLst/>
            <a:gdLst>
              <a:gd name="connsiteX0" fmla="*/ 0 w 527222"/>
              <a:gd name="connsiteY0" fmla="*/ 0 h 527222"/>
              <a:gd name="connsiteX1" fmla="*/ 527222 w 527222"/>
              <a:gd name="connsiteY1" fmla="*/ 527222 h 52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7222" h="527222">
                <a:moveTo>
                  <a:pt x="0" y="0"/>
                </a:moveTo>
                <a:lnTo>
                  <a:pt x="527222" y="527222"/>
                </a:lnTo>
              </a:path>
            </a:pathLst>
          </a:custGeom>
          <a:noFill/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35" name="Picture 22" descr="Cell-Phone-Sign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674" y="5661744"/>
            <a:ext cx="2508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" name="Freeform 135"/>
          <p:cNvSpPr/>
          <p:nvPr/>
        </p:nvSpPr>
        <p:spPr>
          <a:xfrm>
            <a:off x="4407243" y="5661744"/>
            <a:ext cx="0" cy="189470"/>
          </a:xfrm>
          <a:custGeom>
            <a:avLst/>
            <a:gdLst>
              <a:gd name="connsiteX0" fmla="*/ 0 w 0"/>
              <a:gd name="connsiteY0" fmla="*/ 0 h 189470"/>
              <a:gd name="connsiteX1" fmla="*/ 0 w 0"/>
              <a:gd name="connsiteY1" fmla="*/ 189470 h 18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89470">
                <a:moveTo>
                  <a:pt x="0" y="0"/>
                </a:moveTo>
                <a:lnTo>
                  <a:pt x="0" y="189470"/>
                </a:lnTo>
              </a:path>
            </a:pathLst>
          </a:cu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7" name="Freeform 136"/>
          <p:cNvSpPr/>
          <p:nvPr/>
        </p:nvSpPr>
        <p:spPr>
          <a:xfrm>
            <a:off x="3669607" y="5424961"/>
            <a:ext cx="189471" cy="0"/>
          </a:xfrm>
          <a:custGeom>
            <a:avLst/>
            <a:gdLst>
              <a:gd name="connsiteX0" fmla="*/ 189471 w 189471"/>
              <a:gd name="connsiteY0" fmla="*/ 0 h 0"/>
              <a:gd name="connsiteX1" fmla="*/ 0 w 1894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9471">
                <a:moveTo>
                  <a:pt x="189471" y="0"/>
                </a:move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5627256" y="5851214"/>
            <a:ext cx="946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Roaming</a:t>
            </a:r>
            <a:br>
              <a:rPr lang="en-US" sz="1000" b="1" dirty="0" smtClean="0">
                <a:solidFill>
                  <a:prstClr val="black"/>
                </a:solidFill>
                <a:latin typeface="Calibri"/>
              </a:rPr>
            </a:b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Mobile Device</a:t>
            </a:r>
            <a:endParaRPr lang="en-US" sz="1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Freeform 139"/>
          <p:cNvSpPr/>
          <p:nvPr/>
        </p:nvSpPr>
        <p:spPr>
          <a:xfrm>
            <a:off x="5542922" y="5661744"/>
            <a:ext cx="0" cy="197708"/>
          </a:xfrm>
          <a:custGeom>
            <a:avLst/>
            <a:gdLst>
              <a:gd name="connsiteX0" fmla="*/ 0 w 0"/>
              <a:gd name="connsiteY0" fmla="*/ 0 h 197708"/>
              <a:gd name="connsiteX1" fmla="*/ 0 w 0"/>
              <a:gd name="connsiteY1" fmla="*/ 197708 h 19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7708">
                <a:moveTo>
                  <a:pt x="0" y="0"/>
                </a:moveTo>
                <a:lnTo>
                  <a:pt x="0" y="197708"/>
                </a:lnTo>
              </a:path>
            </a:pathLst>
          </a:custGeom>
          <a:noFill/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507778" y="5851214"/>
            <a:ext cx="1592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Internet –attached device </a:t>
            </a:r>
            <a:br>
              <a:rPr lang="en-US" sz="1000" b="1" dirty="0" smtClean="0">
                <a:solidFill>
                  <a:prstClr val="black"/>
                </a:solidFill>
                <a:latin typeface="Calibri"/>
              </a:rPr>
            </a:b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(fixed, nomadic or mobile)</a:t>
            </a:r>
            <a:endParaRPr lang="en-US" sz="1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Freeform 141"/>
          <p:cNvSpPr/>
          <p:nvPr/>
        </p:nvSpPr>
        <p:spPr>
          <a:xfrm>
            <a:off x="4275438" y="4055365"/>
            <a:ext cx="0" cy="288325"/>
          </a:xfrm>
          <a:custGeom>
            <a:avLst/>
            <a:gdLst>
              <a:gd name="connsiteX0" fmla="*/ 0 w 0"/>
              <a:gd name="connsiteY0" fmla="*/ 0 h 288325"/>
              <a:gd name="connsiteX1" fmla="*/ 0 w 0"/>
              <a:gd name="connsiteY1" fmla="*/ 288325 h 28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88325">
                <a:moveTo>
                  <a:pt x="0" y="0"/>
                </a:moveTo>
                <a:lnTo>
                  <a:pt x="0" y="288325"/>
                </a:lnTo>
              </a:path>
            </a:pathLst>
          </a:custGeom>
          <a:noFill/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3" name="Freeform 142"/>
          <p:cNvSpPr/>
          <p:nvPr/>
        </p:nvSpPr>
        <p:spPr>
          <a:xfrm>
            <a:off x="4580238" y="4450782"/>
            <a:ext cx="230659" cy="0"/>
          </a:xfrm>
          <a:custGeom>
            <a:avLst/>
            <a:gdLst>
              <a:gd name="connsiteX0" fmla="*/ 230659 w 230659"/>
              <a:gd name="connsiteY0" fmla="*/ 0 h 0"/>
              <a:gd name="connsiteX1" fmla="*/ 0 w 23065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0659">
                <a:moveTo>
                  <a:pt x="230659" y="0"/>
                </a:move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485157" y="2125077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Customer Access</a:t>
            </a:r>
            <a:br>
              <a:rPr lang="en-US" sz="1000" b="1" dirty="0" smtClean="0">
                <a:solidFill>
                  <a:prstClr val="black"/>
                </a:solidFill>
                <a:latin typeface="Calibri"/>
              </a:rPr>
            </a:b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Equipment</a:t>
            </a:r>
            <a:endParaRPr lang="en-US" sz="10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5" name="Group 1590"/>
          <p:cNvGrpSpPr>
            <a:grpSpLocks/>
          </p:cNvGrpSpPr>
          <p:nvPr/>
        </p:nvGrpSpPr>
        <p:grpSpPr bwMode="auto">
          <a:xfrm>
            <a:off x="8153400" y="2941723"/>
            <a:ext cx="1016393" cy="650264"/>
            <a:chOff x="2595" y="2896"/>
            <a:chExt cx="636" cy="451"/>
          </a:xfrm>
          <a:solidFill>
            <a:srgbClr val="1F497D">
              <a:lumMod val="20000"/>
              <a:lumOff val="80000"/>
            </a:srgbClr>
          </a:solidFill>
        </p:grpSpPr>
        <p:sp>
          <p:nvSpPr>
            <p:cNvPr id="146" name="Oval 1591"/>
            <p:cNvSpPr>
              <a:spLocks noChangeArrowheads="1"/>
            </p:cNvSpPr>
            <p:nvPr/>
          </p:nvSpPr>
          <p:spPr bwMode="auto">
            <a:xfrm>
              <a:off x="2813" y="2900"/>
              <a:ext cx="275" cy="1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47" name="Oval 1592"/>
            <p:cNvSpPr>
              <a:spLocks noChangeArrowheads="1"/>
            </p:cNvSpPr>
            <p:nvPr/>
          </p:nvSpPr>
          <p:spPr bwMode="auto">
            <a:xfrm>
              <a:off x="2661" y="2949"/>
              <a:ext cx="210" cy="18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48" name="Oval 1593"/>
            <p:cNvSpPr>
              <a:spLocks noChangeArrowheads="1"/>
            </p:cNvSpPr>
            <p:nvPr/>
          </p:nvSpPr>
          <p:spPr bwMode="auto">
            <a:xfrm>
              <a:off x="2596" y="3060"/>
              <a:ext cx="142" cy="15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49" name="Oval 1594"/>
            <p:cNvSpPr>
              <a:spLocks noChangeArrowheads="1"/>
            </p:cNvSpPr>
            <p:nvPr/>
          </p:nvSpPr>
          <p:spPr bwMode="auto">
            <a:xfrm>
              <a:off x="2639" y="3127"/>
              <a:ext cx="214" cy="16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50" name="Oval 1595"/>
            <p:cNvSpPr>
              <a:spLocks noChangeArrowheads="1"/>
            </p:cNvSpPr>
            <p:nvPr/>
          </p:nvSpPr>
          <p:spPr bwMode="auto">
            <a:xfrm>
              <a:off x="2791" y="3154"/>
              <a:ext cx="320" cy="19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51" name="Oval 1596"/>
            <p:cNvSpPr>
              <a:spLocks noChangeArrowheads="1"/>
            </p:cNvSpPr>
            <p:nvPr/>
          </p:nvSpPr>
          <p:spPr bwMode="auto">
            <a:xfrm>
              <a:off x="2996" y="2954"/>
              <a:ext cx="204" cy="14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52" name="Oval 1597"/>
            <p:cNvSpPr>
              <a:spLocks noChangeArrowheads="1"/>
            </p:cNvSpPr>
            <p:nvPr/>
          </p:nvSpPr>
          <p:spPr bwMode="auto">
            <a:xfrm>
              <a:off x="3027" y="3048"/>
              <a:ext cx="202" cy="14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53" name="Oval 1598"/>
            <p:cNvSpPr>
              <a:spLocks noChangeArrowheads="1"/>
            </p:cNvSpPr>
            <p:nvPr/>
          </p:nvSpPr>
          <p:spPr bwMode="auto">
            <a:xfrm>
              <a:off x="3008" y="3078"/>
              <a:ext cx="201" cy="23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54" name="Oval 1599"/>
            <p:cNvSpPr>
              <a:spLocks noChangeArrowheads="1"/>
            </p:cNvSpPr>
            <p:nvPr/>
          </p:nvSpPr>
          <p:spPr bwMode="auto">
            <a:xfrm>
              <a:off x="2597" y="3060"/>
              <a:ext cx="615" cy="1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55" name="Freeform 1600"/>
            <p:cNvSpPr>
              <a:spLocks/>
            </p:cNvSpPr>
            <p:nvPr/>
          </p:nvSpPr>
          <p:spPr bwMode="auto">
            <a:xfrm>
              <a:off x="2819" y="2896"/>
              <a:ext cx="261" cy="94"/>
            </a:xfrm>
            <a:custGeom>
              <a:avLst/>
              <a:gdLst/>
              <a:ahLst/>
              <a:cxnLst>
                <a:cxn ang="0">
                  <a:pos x="170" y="33"/>
                </a:cxn>
                <a:cxn ang="0">
                  <a:pos x="86" y="1"/>
                </a:cxn>
                <a:cxn ang="0">
                  <a:pos x="0" y="36"/>
                </a:cxn>
                <a:cxn ang="0">
                  <a:pos x="86" y="52"/>
                </a:cxn>
                <a:cxn ang="0">
                  <a:pos x="170" y="33"/>
                </a:cxn>
              </a:cxnLst>
              <a:rect l="0" t="0" r="r" b="b"/>
              <a:pathLst>
                <a:path w="170" h="52">
                  <a:moveTo>
                    <a:pt x="170" y="33"/>
                  </a:moveTo>
                  <a:cubicBezTo>
                    <a:pt x="157" y="14"/>
                    <a:pt x="123" y="1"/>
                    <a:pt x="86" y="1"/>
                  </a:cubicBezTo>
                  <a:cubicBezTo>
                    <a:pt x="47" y="0"/>
                    <a:pt x="12" y="15"/>
                    <a:pt x="0" y="36"/>
                  </a:cubicBezTo>
                  <a:lnTo>
                    <a:pt x="86" y="52"/>
                  </a:lnTo>
                  <a:lnTo>
                    <a:pt x="170" y="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56" name="Arc 1601"/>
            <p:cNvSpPr>
              <a:spLocks/>
            </p:cNvSpPr>
            <p:nvPr/>
          </p:nvSpPr>
          <p:spPr bwMode="auto">
            <a:xfrm>
              <a:off x="2821" y="2899"/>
              <a:ext cx="259" cy="92"/>
            </a:xfrm>
            <a:custGeom>
              <a:avLst/>
              <a:gdLst>
                <a:gd name="G0" fmla="+- 20492 0 0"/>
                <a:gd name="G1" fmla="+- 21600 0 0"/>
                <a:gd name="G2" fmla="+- 21600 0 0"/>
                <a:gd name="T0" fmla="*/ 0 w 40610"/>
                <a:gd name="T1" fmla="*/ 14769 h 21600"/>
                <a:gd name="T2" fmla="*/ 40610 w 40610"/>
                <a:gd name="T3" fmla="*/ 13737 h 21600"/>
                <a:gd name="T4" fmla="*/ 20492 w 4061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610" h="21600" fill="none" extrusionOk="0">
                  <a:moveTo>
                    <a:pt x="0" y="14769"/>
                  </a:moveTo>
                  <a:cubicBezTo>
                    <a:pt x="2940" y="5949"/>
                    <a:pt x="11194" y="-1"/>
                    <a:pt x="20492" y="0"/>
                  </a:cubicBezTo>
                  <a:cubicBezTo>
                    <a:pt x="29386" y="0"/>
                    <a:pt x="37372" y="5452"/>
                    <a:pt x="40609" y="13737"/>
                  </a:cubicBezTo>
                </a:path>
                <a:path w="40610" h="21600" stroke="0" extrusionOk="0">
                  <a:moveTo>
                    <a:pt x="0" y="14769"/>
                  </a:moveTo>
                  <a:cubicBezTo>
                    <a:pt x="2940" y="5949"/>
                    <a:pt x="11194" y="-1"/>
                    <a:pt x="20492" y="0"/>
                  </a:cubicBezTo>
                  <a:cubicBezTo>
                    <a:pt x="29386" y="0"/>
                    <a:pt x="37372" y="5452"/>
                    <a:pt x="40609" y="13737"/>
                  </a:cubicBezTo>
                  <a:lnTo>
                    <a:pt x="20492" y="21600"/>
                  </a:lnTo>
                  <a:close/>
                </a:path>
              </a:pathLst>
            </a:custGeom>
            <a:grpFill/>
            <a:ln w="4763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57" name="Freeform 1602"/>
            <p:cNvSpPr>
              <a:spLocks/>
            </p:cNvSpPr>
            <p:nvPr/>
          </p:nvSpPr>
          <p:spPr bwMode="auto">
            <a:xfrm>
              <a:off x="2659" y="2947"/>
              <a:ext cx="163" cy="111"/>
            </a:xfrm>
            <a:custGeom>
              <a:avLst/>
              <a:gdLst/>
              <a:ahLst/>
              <a:cxnLst>
                <a:cxn ang="0">
                  <a:pos x="106" y="7"/>
                </a:cxn>
                <a:cxn ang="0">
                  <a:pos x="70" y="0"/>
                </a:cxn>
                <a:cxn ang="0">
                  <a:pos x="1" y="51"/>
                </a:cxn>
                <a:cxn ang="0">
                  <a:pos x="2" y="62"/>
                </a:cxn>
                <a:cxn ang="0">
                  <a:pos x="70" y="51"/>
                </a:cxn>
                <a:cxn ang="0">
                  <a:pos x="106" y="7"/>
                </a:cxn>
              </a:cxnLst>
              <a:rect l="0" t="0" r="r" b="b"/>
              <a:pathLst>
                <a:path w="106" h="62">
                  <a:moveTo>
                    <a:pt x="106" y="7"/>
                  </a:moveTo>
                  <a:cubicBezTo>
                    <a:pt x="95" y="2"/>
                    <a:pt x="83" y="0"/>
                    <a:pt x="70" y="0"/>
                  </a:cubicBezTo>
                  <a:cubicBezTo>
                    <a:pt x="31" y="0"/>
                    <a:pt x="1" y="23"/>
                    <a:pt x="1" y="51"/>
                  </a:cubicBezTo>
                  <a:cubicBezTo>
                    <a:pt x="0" y="55"/>
                    <a:pt x="1" y="59"/>
                    <a:pt x="2" y="62"/>
                  </a:cubicBezTo>
                  <a:lnTo>
                    <a:pt x="70" y="51"/>
                  </a:lnTo>
                  <a:lnTo>
                    <a:pt x="106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58" name="Arc 1603"/>
            <p:cNvSpPr>
              <a:spLocks/>
            </p:cNvSpPr>
            <p:nvPr/>
          </p:nvSpPr>
          <p:spPr bwMode="auto">
            <a:xfrm>
              <a:off x="2662" y="2948"/>
              <a:ext cx="161" cy="11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519 w 33088"/>
                <a:gd name="T1" fmla="*/ 26308 h 26308"/>
                <a:gd name="T2" fmla="*/ 33088 w 33088"/>
                <a:gd name="T3" fmla="*/ 3308 h 26308"/>
                <a:gd name="T4" fmla="*/ 21600 w 33088"/>
                <a:gd name="T5" fmla="*/ 21600 h 26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88" h="26308" fill="none" extrusionOk="0">
                  <a:moveTo>
                    <a:pt x="519" y="26307"/>
                  </a:moveTo>
                  <a:cubicBezTo>
                    <a:pt x="174" y="24762"/>
                    <a:pt x="0" y="231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64" y="-1"/>
                    <a:pt x="29646" y="1146"/>
                    <a:pt x="33087" y="3308"/>
                  </a:cubicBezTo>
                </a:path>
                <a:path w="33088" h="26308" stroke="0" extrusionOk="0">
                  <a:moveTo>
                    <a:pt x="519" y="26307"/>
                  </a:moveTo>
                  <a:cubicBezTo>
                    <a:pt x="174" y="24762"/>
                    <a:pt x="0" y="231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64" y="-1"/>
                    <a:pt x="29646" y="1146"/>
                    <a:pt x="33087" y="3308"/>
                  </a:cubicBezTo>
                  <a:lnTo>
                    <a:pt x="21600" y="21600"/>
                  </a:lnTo>
                  <a:close/>
                </a:path>
              </a:pathLst>
            </a:custGeom>
            <a:grpFill/>
            <a:ln w="4763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59" name="Freeform 1604"/>
            <p:cNvSpPr>
              <a:spLocks/>
            </p:cNvSpPr>
            <p:nvPr/>
          </p:nvSpPr>
          <p:spPr bwMode="auto">
            <a:xfrm>
              <a:off x="2638" y="3202"/>
              <a:ext cx="163" cy="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71" y="49"/>
                </a:cxn>
                <a:cxn ang="0">
                  <a:pos x="106" y="43"/>
                </a:cxn>
                <a:cxn ang="0">
                  <a:pos x="71" y="2"/>
                </a:cxn>
                <a:cxn ang="0">
                  <a:pos x="0" y="0"/>
                </a:cxn>
              </a:cxnLst>
              <a:rect l="0" t="0" r="r" b="b"/>
              <a:pathLst>
                <a:path w="106" h="49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8"/>
                    <a:pt x="32" y="49"/>
                    <a:pt x="71" y="49"/>
                  </a:cubicBezTo>
                  <a:cubicBezTo>
                    <a:pt x="83" y="48"/>
                    <a:pt x="95" y="46"/>
                    <a:pt x="106" y="43"/>
                  </a:cubicBezTo>
                  <a:lnTo>
                    <a:pt x="7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60" name="Arc 1605"/>
            <p:cNvSpPr>
              <a:spLocks/>
            </p:cNvSpPr>
            <p:nvPr/>
          </p:nvSpPr>
          <p:spPr bwMode="auto">
            <a:xfrm>
              <a:off x="2639" y="3203"/>
              <a:ext cx="162" cy="87"/>
            </a:xfrm>
            <a:custGeom>
              <a:avLst/>
              <a:gdLst>
                <a:gd name="G0" fmla="+- 21600 0 0"/>
                <a:gd name="G1" fmla="+- 932 0 0"/>
                <a:gd name="G2" fmla="+- 21600 0 0"/>
                <a:gd name="T0" fmla="*/ 32045 w 32045"/>
                <a:gd name="T1" fmla="*/ 19839 h 22532"/>
                <a:gd name="T2" fmla="*/ 20 w 32045"/>
                <a:gd name="T3" fmla="*/ 0 h 22532"/>
                <a:gd name="T4" fmla="*/ 21600 w 32045"/>
                <a:gd name="T5" fmla="*/ 932 h 22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045" h="22532" fill="none" extrusionOk="0">
                  <a:moveTo>
                    <a:pt x="32044" y="19838"/>
                  </a:moveTo>
                  <a:cubicBezTo>
                    <a:pt x="28847" y="21605"/>
                    <a:pt x="25253" y="22531"/>
                    <a:pt x="21600" y="22532"/>
                  </a:cubicBezTo>
                  <a:cubicBezTo>
                    <a:pt x="9670" y="22532"/>
                    <a:pt x="0" y="12861"/>
                    <a:pt x="0" y="932"/>
                  </a:cubicBezTo>
                  <a:cubicBezTo>
                    <a:pt x="-1" y="621"/>
                    <a:pt x="6" y="310"/>
                    <a:pt x="20" y="0"/>
                  </a:cubicBezTo>
                </a:path>
                <a:path w="32045" h="22532" stroke="0" extrusionOk="0">
                  <a:moveTo>
                    <a:pt x="32044" y="19838"/>
                  </a:moveTo>
                  <a:cubicBezTo>
                    <a:pt x="28847" y="21605"/>
                    <a:pt x="25253" y="22531"/>
                    <a:pt x="21600" y="22532"/>
                  </a:cubicBezTo>
                  <a:cubicBezTo>
                    <a:pt x="9670" y="22532"/>
                    <a:pt x="0" y="12861"/>
                    <a:pt x="0" y="932"/>
                  </a:cubicBezTo>
                  <a:cubicBezTo>
                    <a:pt x="-1" y="621"/>
                    <a:pt x="6" y="310"/>
                    <a:pt x="20" y="0"/>
                  </a:cubicBezTo>
                  <a:lnTo>
                    <a:pt x="21600" y="932"/>
                  </a:lnTo>
                  <a:close/>
                </a:path>
              </a:pathLst>
            </a:custGeom>
            <a:grpFill/>
            <a:ln w="4763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61" name="Freeform 1606"/>
            <p:cNvSpPr>
              <a:spLocks/>
            </p:cNvSpPr>
            <p:nvPr/>
          </p:nvSpPr>
          <p:spPr bwMode="auto">
            <a:xfrm>
              <a:off x="3079" y="2950"/>
              <a:ext cx="123" cy="110"/>
            </a:xfrm>
            <a:custGeom>
              <a:avLst/>
              <a:gdLst/>
              <a:ahLst/>
              <a:cxnLst>
                <a:cxn ang="0">
                  <a:pos x="70" y="61"/>
                </a:cxn>
                <a:cxn ang="0">
                  <a:pos x="80" y="41"/>
                </a:cxn>
                <a:cxn ang="0">
                  <a:pos x="13" y="1"/>
                </a:cxn>
                <a:cxn ang="0">
                  <a:pos x="0" y="1"/>
                </a:cxn>
                <a:cxn ang="0">
                  <a:pos x="13" y="41"/>
                </a:cxn>
                <a:cxn ang="0">
                  <a:pos x="70" y="61"/>
                </a:cxn>
              </a:cxnLst>
              <a:rect l="0" t="0" r="r" b="b"/>
              <a:pathLst>
                <a:path w="80" h="61">
                  <a:moveTo>
                    <a:pt x="70" y="61"/>
                  </a:moveTo>
                  <a:cubicBezTo>
                    <a:pt x="76" y="55"/>
                    <a:pt x="80" y="48"/>
                    <a:pt x="80" y="41"/>
                  </a:cubicBezTo>
                  <a:cubicBezTo>
                    <a:pt x="80" y="18"/>
                    <a:pt x="50" y="1"/>
                    <a:pt x="13" y="1"/>
                  </a:cubicBezTo>
                  <a:cubicBezTo>
                    <a:pt x="9" y="0"/>
                    <a:pt x="4" y="1"/>
                    <a:pt x="0" y="1"/>
                  </a:cubicBezTo>
                  <a:lnTo>
                    <a:pt x="13" y="41"/>
                  </a:lnTo>
                  <a:lnTo>
                    <a:pt x="70" y="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62" name="Arc 1607"/>
            <p:cNvSpPr>
              <a:spLocks/>
            </p:cNvSpPr>
            <p:nvPr/>
          </p:nvSpPr>
          <p:spPr bwMode="auto">
            <a:xfrm>
              <a:off x="3080" y="2953"/>
              <a:ext cx="122" cy="107"/>
            </a:xfrm>
            <a:custGeom>
              <a:avLst/>
              <a:gdLst>
                <a:gd name="G0" fmla="+- 4272 0 0"/>
                <a:gd name="G1" fmla="+- 21600 0 0"/>
                <a:gd name="G2" fmla="+- 21600 0 0"/>
                <a:gd name="T0" fmla="*/ 0 w 25872"/>
                <a:gd name="T1" fmla="*/ 427 h 32566"/>
                <a:gd name="T2" fmla="*/ 22881 w 25872"/>
                <a:gd name="T3" fmla="*/ 32566 h 32566"/>
                <a:gd name="T4" fmla="*/ 4272 w 25872"/>
                <a:gd name="T5" fmla="*/ 21600 h 32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872" h="32566" fill="none" extrusionOk="0">
                  <a:moveTo>
                    <a:pt x="-1" y="426"/>
                  </a:moveTo>
                  <a:cubicBezTo>
                    <a:pt x="1406" y="142"/>
                    <a:pt x="2837" y="-1"/>
                    <a:pt x="4272" y="0"/>
                  </a:cubicBezTo>
                  <a:cubicBezTo>
                    <a:pt x="16201" y="0"/>
                    <a:pt x="25872" y="9670"/>
                    <a:pt x="25872" y="21600"/>
                  </a:cubicBezTo>
                  <a:cubicBezTo>
                    <a:pt x="25872" y="25456"/>
                    <a:pt x="24839" y="29243"/>
                    <a:pt x="22881" y="32566"/>
                  </a:cubicBezTo>
                </a:path>
                <a:path w="25872" h="32566" stroke="0" extrusionOk="0">
                  <a:moveTo>
                    <a:pt x="-1" y="426"/>
                  </a:moveTo>
                  <a:cubicBezTo>
                    <a:pt x="1406" y="142"/>
                    <a:pt x="2837" y="-1"/>
                    <a:pt x="4272" y="0"/>
                  </a:cubicBezTo>
                  <a:cubicBezTo>
                    <a:pt x="16201" y="0"/>
                    <a:pt x="25872" y="9670"/>
                    <a:pt x="25872" y="21600"/>
                  </a:cubicBezTo>
                  <a:cubicBezTo>
                    <a:pt x="25872" y="25456"/>
                    <a:pt x="24839" y="29243"/>
                    <a:pt x="22881" y="32566"/>
                  </a:cubicBezTo>
                  <a:lnTo>
                    <a:pt x="4272" y="21600"/>
                  </a:lnTo>
                  <a:close/>
                </a:path>
              </a:pathLst>
            </a:custGeom>
            <a:grpFill/>
            <a:ln w="4763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63" name="Freeform 1608"/>
            <p:cNvSpPr>
              <a:spLocks/>
            </p:cNvSpPr>
            <p:nvPr/>
          </p:nvSpPr>
          <p:spPr bwMode="auto">
            <a:xfrm>
              <a:off x="3113" y="3058"/>
              <a:ext cx="118" cy="108"/>
            </a:xfrm>
            <a:custGeom>
              <a:avLst/>
              <a:gdLst/>
              <a:ahLst/>
              <a:cxnLst>
                <a:cxn ang="0">
                  <a:pos x="62" y="60"/>
                </a:cxn>
                <a:cxn ang="0">
                  <a:pos x="77" y="34"/>
                </a:cxn>
                <a:cxn ang="0">
                  <a:pos x="48" y="0"/>
                </a:cxn>
                <a:cxn ang="0">
                  <a:pos x="0" y="34"/>
                </a:cxn>
                <a:cxn ang="0">
                  <a:pos x="62" y="60"/>
                </a:cxn>
              </a:cxnLst>
              <a:rect l="0" t="0" r="r" b="b"/>
              <a:pathLst>
                <a:path w="77" h="60">
                  <a:moveTo>
                    <a:pt x="62" y="60"/>
                  </a:moveTo>
                  <a:cubicBezTo>
                    <a:pt x="71" y="52"/>
                    <a:pt x="77" y="43"/>
                    <a:pt x="77" y="34"/>
                  </a:cubicBezTo>
                  <a:cubicBezTo>
                    <a:pt x="77" y="21"/>
                    <a:pt x="66" y="9"/>
                    <a:pt x="48" y="0"/>
                  </a:cubicBezTo>
                  <a:lnTo>
                    <a:pt x="0" y="34"/>
                  </a:lnTo>
                  <a:lnTo>
                    <a:pt x="62" y="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64" name="Arc 1609"/>
            <p:cNvSpPr>
              <a:spLocks/>
            </p:cNvSpPr>
            <p:nvPr/>
          </p:nvSpPr>
          <p:spPr bwMode="auto">
            <a:xfrm>
              <a:off x="3114" y="3060"/>
              <a:ext cx="117" cy="106"/>
            </a:xfrm>
            <a:custGeom>
              <a:avLst/>
              <a:gdLst>
                <a:gd name="G0" fmla="+- 0 0 0"/>
                <a:gd name="G1" fmla="+- 16867 0 0"/>
                <a:gd name="G2" fmla="+- 21600 0 0"/>
                <a:gd name="T0" fmla="*/ 13493 w 21600"/>
                <a:gd name="T1" fmla="*/ 0 h 29640"/>
                <a:gd name="T2" fmla="*/ 17419 w 21600"/>
                <a:gd name="T3" fmla="*/ 29640 h 29640"/>
                <a:gd name="T4" fmla="*/ 0 w 21600"/>
                <a:gd name="T5" fmla="*/ 16867 h 29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640" fill="none" extrusionOk="0">
                  <a:moveTo>
                    <a:pt x="13493" y="-1"/>
                  </a:moveTo>
                  <a:cubicBezTo>
                    <a:pt x="18617" y="4099"/>
                    <a:pt x="21600" y="10305"/>
                    <a:pt x="21600" y="16867"/>
                  </a:cubicBezTo>
                  <a:cubicBezTo>
                    <a:pt x="21600" y="21460"/>
                    <a:pt x="20135" y="25935"/>
                    <a:pt x="17418" y="29639"/>
                  </a:cubicBezTo>
                </a:path>
                <a:path w="21600" h="29640" stroke="0" extrusionOk="0">
                  <a:moveTo>
                    <a:pt x="13493" y="-1"/>
                  </a:moveTo>
                  <a:cubicBezTo>
                    <a:pt x="18617" y="4099"/>
                    <a:pt x="21600" y="10305"/>
                    <a:pt x="21600" y="16867"/>
                  </a:cubicBezTo>
                  <a:cubicBezTo>
                    <a:pt x="21600" y="21460"/>
                    <a:pt x="20135" y="25935"/>
                    <a:pt x="17418" y="29639"/>
                  </a:cubicBezTo>
                  <a:lnTo>
                    <a:pt x="0" y="16867"/>
                  </a:lnTo>
                  <a:close/>
                </a:path>
              </a:pathLst>
            </a:custGeom>
            <a:grpFill/>
            <a:ln w="4763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65" name="Freeform 1610"/>
            <p:cNvSpPr>
              <a:spLocks/>
            </p:cNvSpPr>
            <p:nvPr/>
          </p:nvSpPr>
          <p:spPr bwMode="auto">
            <a:xfrm>
              <a:off x="3076" y="3165"/>
              <a:ext cx="136" cy="155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21" y="85"/>
                </a:cxn>
                <a:cxn ang="0">
                  <a:pos x="89" y="19"/>
                </a:cxn>
                <a:cxn ang="0">
                  <a:pos x="86" y="0"/>
                </a:cxn>
                <a:cxn ang="0">
                  <a:pos x="21" y="19"/>
                </a:cxn>
                <a:cxn ang="0">
                  <a:pos x="0" y="82"/>
                </a:cxn>
              </a:cxnLst>
              <a:rect l="0" t="0" r="r" b="b"/>
              <a:pathLst>
                <a:path w="89" h="86">
                  <a:moveTo>
                    <a:pt x="0" y="82"/>
                  </a:moveTo>
                  <a:cubicBezTo>
                    <a:pt x="6" y="84"/>
                    <a:pt x="14" y="85"/>
                    <a:pt x="21" y="85"/>
                  </a:cubicBezTo>
                  <a:cubicBezTo>
                    <a:pt x="58" y="86"/>
                    <a:pt x="89" y="56"/>
                    <a:pt x="89" y="19"/>
                  </a:cubicBezTo>
                  <a:cubicBezTo>
                    <a:pt x="89" y="13"/>
                    <a:pt x="88" y="6"/>
                    <a:pt x="86" y="0"/>
                  </a:cubicBezTo>
                  <a:lnTo>
                    <a:pt x="21" y="19"/>
                  </a:lnTo>
                  <a:lnTo>
                    <a:pt x="0" y="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66" name="Arc 1611"/>
            <p:cNvSpPr>
              <a:spLocks/>
            </p:cNvSpPr>
            <p:nvPr/>
          </p:nvSpPr>
          <p:spPr bwMode="auto">
            <a:xfrm>
              <a:off x="3076" y="3166"/>
              <a:ext cx="136" cy="153"/>
            </a:xfrm>
            <a:custGeom>
              <a:avLst/>
              <a:gdLst>
                <a:gd name="G0" fmla="+- 7002 0 0"/>
                <a:gd name="G1" fmla="+- 6111 0 0"/>
                <a:gd name="G2" fmla="+- 21600 0 0"/>
                <a:gd name="T0" fmla="*/ 27719 w 28602"/>
                <a:gd name="T1" fmla="*/ 0 h 27711"/>
                <a:gd name="T2" fmla="*/ 0 w 28602"/>
                <a:gd name="T3" fmla="*/ 26544 h 27711"/>
                <a:gd name="T4" fmla="*/ 7002 w 28602"/>
                <a:gd name="T5" fmla="*/ 6111 h 27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602" h="27711" fill="none" extrusionOk="0">
                  <a:moveTo>
                    <a:pt x="27719" y="-1"/>
                  </a:moveTo>
                  <a:cubicBezTo>
                    <a:pt x="28304" y="1984"/>
                    <a:pt x="28602" y="4042"/>
                    <a:pt x="28602" y="6111"/>
                  </a:cubicBezTo>
                  <a:cubicBezTo>
                    <a:pt x="28602" y="18040"/>
                    <a:pt x="18931" y="27711"/>
                    <a:pt x="7002" y="27711"/>
                  </a:cubicBezTo>
                  <a:cubicBezTo>
                    <a:pt x="4619" y="27711"/>
                    <a:pt x="2253" y="27316"/>
                    <a:pt x="-1" y="26544"/>
                  </a:cubicBezTo>
                </a:path>
                <a:path w="28602" h="27711" stroke="0" extrusionOk="0">
                  <a:moveTo>
                    <a:pt x="27719" y="-1"/>
                  </a:moveTo>
                  <a:cubicBezTo>
                    <a:pt x="28304" y="1984"/>
                    <a:pt x="28602" y="4042"/>
                    <a:pt x="28602" y="6111"/>
                  </a:cubicBezTo>
                  <a:cubicBezTo>
                    <a:pt x="28602" y="18040"/>
                    <a:pt x="18931" y="27711"/>
                    <a:pt x="7002" y="27711"/>
                  </a:cubicBezTo>
                  <a:cubicBezTo>
                    <a:pt x="4619" y="27711"/>
                    <a:pt x="2253" y="27316"/>
                    <a:pt x="-1" y="26544"/>
                  </a:cubicBezTo>
                  <a:lnTo>
                    <a:pt x="7002" y="6111"/>
                  </a:lnTo>
                  <a:close/>
                </a:path>
              </a:pathLst>
            </a:custGeom>
            <a:grpFill/>
            <a:ln w="4763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67" name="Freeform 1612"/>
            <p:cNvSpPr>
              <a:spLocks/>
            </p:cNvSpPr>
            <p:nvPr/>
          </p:nvSpPr>
          <p:spPr bwMode="auto">
            <a:xfrm>
              <a:off x="2595" y="3058"/>
              <a:ext cx="75" cy="146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1" y="42"/>
                </a:cxn>
                <a:cxn ang="0">
                  <a:pos x="30" y="81"/>
                </a:cxn>
                <a:cxn ang="0">
                  <a:pos x="49" y="42"/>
                </a:cxn>
                <a:cxn ang="0">
                  <a:pos x="46" y="0"/>
                </a:cxn>
              </a:cxnLst>
              <a:rect l="0" t="0" r="r" b="b"/>
              <a:pathLst>
                <a:path w="49" h="81">
                  <a:moveTo>
                    <a:pt x="46" y="0"/>
                  </a:moveTo>
                  <a:cubicBezTo>
                    <a:pt x="21" y="1"/>
                    <a:pt x="1" y="19"/>
                    <a:pt x="1" y="42"/>
                  </a:cubicBezTo>
                  <a:cubicBezTo>
                    <a:pt x="0" y="59"/>
                    <a:pt x="12" y="74"/>
                    <a:pt x="30" y="81"/>
                  </a:cubicBezTo>
                  <a:lnTo>
                    <a:pt x="49" y="42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68" name="Arc 1613"/>
            <p:cNvSpPr>
              <a:spLocks/>
            </p:cNvSpPr>
            <p:nvPr/>
          </p:nvSpPr>
          <p:spPr bwMode="auto">
            <a:xfrm>
              <a:off x="2597" y="3060"/>
              <a:ext cx="74" cy="145"/>
            </a:xfrm>
            <a:custGeom>
              <a:avLst/>
              <a:gdLst>
                <a:gd name="G0" fmla="+- 21600 0 0"/>
                <a:gd name="G1" fmla="+- 21561 0 0"/>
                <a:gd name="G2" fmla="+- 21600 0 0"/>
                <a:gd name="T0" fmla="*/ 12931 w 21600"/>
                <a:gd name="T1" fmla="*/ 41345 h 41345"/>
                <a:gd name="T2" fmla="*/ 20306 w 21600"/>
                <a:gd name="T3" fmla="*/ 0 h 41345"/>
                <a:gd name="T4" fmla="*/ 21600 w 21600"/>
                <a:gd name="T5" fmla="*/ 21561 h 4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345" fill="none" extrusionOk="0">
                  <a:moveTo>
                    <a:pt x="12930" y="41345"/>
                  </a:moveTo>
                  <a:cubicBezTo>
                    <a:pt x="5074" y="37902"/>
                    <a:pt x="0" y="30138"/>
                    <a:pt x="0" y="21561"/>
                  </a:cubicBezTo>
                  <a:cubicBezTo>
                    <a:pt x="-1" y="10134"/>
                    <a:pt x="8899" y="684"/>
                    <a:pt x="20305" y="-1"/>
                  </a:cubicBezTo>
                </a:path>
                <a:path w="21600" h="41345" stroke="0" extrusionOk="0">
                  <a:moveTo>
                    <a:pt x="12930" y="41345"/>
                  </a:moveTo>
                  <a:cubicBezTo>
                    <a:pt x="5074" y="37902"/>
                    <a:pt x="0" y="30138"/>
                    <a:pt x="0" y="21561"/>
                  </a:cubicBezTo>
                  <a:cubicBezTo>
                    <a:pt x="-1" y="10134"/>
                    <a:pt x="8899" y="684"/>
                    <a:pt x="20305" y="-1"/>
                  </a:cubicBezTo>
                  <a:lnTo>
                    <a:pt x="21600" y="21561"/>
                  </a:lnTo>
                  <a:close/>
                </a:path>
              </a:pathLst>
            </a:custGeom>
            <a:grpFill/>
            <a:ln w="4763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69" name="Freeform 1614"/>
            <p:cNvSpPr>
              <a:spLocks/>
            </p:cNvSpPr>
            <p:nvPr/>
          </p:nvSpPr>
          <p:spPr bwMode="auto">
            <a:xfrm>
              <a:off x="2796" y="3258"/>
              <a:ext cx="281" cy="89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00" y="49"/>
                </a:cxn>
                <a:cxn ang="0">
                  <a:pos x="183" y="29"/>
                </a:cxn>
                <a:cxn ang="0">
                  <a:pos x="100" y="0"/>
                </a:cxn>
                <a:cxn ang="0">
                  <a:pos x="0" y="11"/>
                </a:cxn>
              </a:cxnLst>
              <a:rect l="0" t="0" r="r" b="b"/>
              <a:pathLst>
                <a:path w="183" h="49">
                  <a:moveTo>
                    <a:pt x="0" y="11"/>
                  </a:moveTo>
                  <a:cubicBezTo>
                    <a:pt x="10" y="33"/>
                    <a:pt x="52" y="49"/>
                    <a:pt x="100" y="49"/>
                  </a:cubicBezTo>
                  <a:cubicBezTo>
                    <a:pt x="133" y="49"/>
                    <a:pt x="164" y="42"/>
                    <a:pt x="183" y="29"/>
                  </a:cubicBezTo>
                  <a:lnTo>
                    <a:pt x="100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70" name="Arc 1615"/>
            <p:cNvSpPr>
              <a:spLocks/>
            </p:cNvSpPr>
            <p:nvPr/>
          </p:nvSpPr>
          <p:spPr bwMode="auto">
            <a:xfrm>
              <a:off x="2798" y="3259"/>
              <a:ext cx="278" cy="88"/>
            </a:xfrm>
            <a:custGeom>
              <a:avLst/>
              <a:gdLst>
                <a:gd name="G0" fmla="+- 21092 0 0"/>
                <a:gd name="G1" fmla="+- 0 0 0"/>
                <a:gd name="G2" fmla="+- 21600 0 0"/>
                <a:gd name="T0" fmla="*/ 38592 w 38592"/>
                <a:gd name="T1" fmla="*/ 12661 h 21600"/>
                <a:gd name="T2" fmla="*/ 0 w 38592"/>
                <a:gd name="T3" fmla="*/ 4659 h 21600"/>
                <a:gd name="T4" fmla="*/ 21092 w 38592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592" h="21600" fill="none" extrusionOk="0">
                  <a:moveTo>
                    <a:pt x="38592" y="12661"/>
                  </a:moveTo>
                  <a:cubicBezTo>
                    <a:pt x="34530" y="18275"/>
                    <a:pt x="28021" y="21599"/>
                    <a:pt x="21092" y="21600"/>
                  </a:cubicBezTo>
                  <a:cubicBezTo>
                    <a:pt x="10957" y="21600"/>
                    <a:pt x="2186" y="14554"/>
                    <a:pt x="0" y="4658"/>
                  </a:cubicBezTo>
                </a:path>
                <a:path w="38592" h="21600" stroke="0" extrusionOk="0">
                  <a:moveTo>
                    <a:pt x="38592" y="12661"/>
                  </a:moveTo>
                  <a:cubicBezTo>
                    <a:pt x="34530" y="18275"/>
                    <a:pt x="28021" y="21599"/>
                    <a:pt x="21092" y="21600"/>
                  </a:cubicBezTo>
                  <a:cubicBezTo>
                    <a:pt x="10957" y="21600"/>
                    <a:pt x="2186" y="14554"/>
                    <a:pt x="0" y="4658"/>
                  </a:cubicBezTo>
                  <a:lnTo>
                    <a:pt x="21092" y="0"/>
                  </a:lnTo>
                  <a:close/>
                </a:path>
              </a:pathLst>
            </a:custGeom>
            <a:grpFill/>
            <a:ln w="4763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</p:grpSp>
      <p:sp>
        <p:nvSpPr>
          <p:cNvPr id="171" name="TextBox 170"/>
          <p:cNvSpPr txBox="1"/>
          <p:nvPr/>
        </p:nvSpPr>
        <p:spPr>
          <a:xfrm>
            <a:off x="8442396" y="3193366"/>
            <a:ext cx="4635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PSTN</a:t>
            </a:r>
            <a:endParaRPr lang="en-US" sz="1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2" name="Freeform 171"/>
          <p:cNvSpPr/>
          <p:nvPr/>
        </p:nvSpPr>
        <p:spPr>
          <a:xfrm>
            <a:off x="7900086" y="3313960"/>
            <a:ext cx="271849" cy="0"/>
          </a:xfrm>
          <a:custGeom>
            <a:avLst/>
            <a:gdLst>
              <a:gd name="connsiteX0" fmla="*/ 0 w 271849"/>
              <a:gd name="connsiteY0" fmla="*/ 0 h 0"/>
              <a:gd name="connsiteX1" fmla="*/ 271849 w 27184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1849">
                <a:moveTo>
                  <a:pt x="0" y="0"/>
                </a:moveTo>
                <a:lnTo>
                  <a:pt x="271849" y="0"/>
                </a:lnTo>
              </a:path>
            </a:pathLst>
          </a:custGeom>
          <a:noFill/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3" name="Freeform 172"/>
          <p:cNvSpPr/>
          <p:nvPr/>
        </p:nvSpPr>
        <p:spPr>
          <a:xfrm>
            <a:off x="8042299" y="3952088"/>
            <a:ext cx="45719" cy="889686"/>
          </a:xfrm>
          <a:custGeom>
            <a:avLst/>
            <a:gdLst>
              <a:gd name="connsiteX0" fmla="*/ 0 w 0"/>
              <a:gd name="connsiteY0" fmla="*/ 0 h 1351005"/>
              <a:gd name="connsiteX1" fmla="*/ 0 w 0"/>
              <a:gd name="connsiteY1" fmla="*/ 1351005 h 135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51005">
                <a:moveTo>
                  <a:pt x="0" y="0"/>
                </a:moveTo>
                <a:lnTo>
                  <a:pt x="0" y="135100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headEnd type="arrow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7620000" y="5016500"/>
            <a:ext cx="12859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Transport and QoS</a:t>
            </a:r>
            <a:br>
              <a:rPr lang="en-US" sz="1000" b="1" dirty="0" smtClean="0">
                <a:solidFill>
                  <a:prstClr val="black"/>
                </a:solidFill>
                <a:latin typeface="Calibri"/>
              </a:rPr>
            </a:b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marking is subject to</a:t>
            </a:r>
            <a:br>
              <a:rPr lang="en-US" sz="1000" b="1" dirty="0" smtClean="0">
                <a:solidFill>
                  <a:prstClr val="black"/>
                </a:solidFill>
                <a:latin typeface="Calibri"/>
              </a:rPr>
            </a:b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bilateral agreement.</a:t>
            </a:r>
            <a:endParaRPr lang="en-US" sz="1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7859702" y="4859263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VoIP</a:t>
            </a:r>
          </a:p>
        </p:txBody>
      </p:sp>
      <p:pic>
        <p:nvPicPr>
          <p:cNvPr id="2050" name="Picture 2" descr="vector-ipad_f.png (325×400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974" y="5827967"/>
            <a:ext cx="715099" cy="88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1921791" y="3990814"/>
            <a:ext cx="697423" cy="697423"/>
          </a:xfrm>
          <a:custGeom>
            <a:avLst/>
            <a:gdLst>
              <a:gd name="connsiteX0" fmla="*/ 697423 w 697423"/>
              <a:gd name="connsiteY0" fmla="*/ 0 h 697423"/>
              <a:gd name="connsiteX1" fmla="*/ 0 w 697423"/>
              <a:gd name="connsiteY1" fmla="*/ 697423 h 69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7423" h="697423">
                <a:moveTo>
                  <a:pt x="697423" y="0"/>
                </a:moveTo>
                <a:lnTo>
                  <a:pt x="0" y="6974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headEnd type="arrow" w="med" len="med"/>
            <a:tailEnd type="none" w="med" len="me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prstClr val="white"/>
              </a:solidFill>
              <a:latin typeface="Calibri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3213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Standardized </a:t>
            </a:r>
            <a:r>
              <a:rPr lang="en-US" dirty="0" err="1" smtClean="0"/>
              <a:t>QoS</a:t>
            </a:r>
            <a:r>
              <a:rPr lang="en-US" dirty="0" smtClean="0"/>
              <a:t> Characteristics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-21760" b="-21760"/>
          <a:stretch>
            <a:fillRect/>
          </a:stretch>
        </p:blipFill>
        <p:spPr>
          <a:xfrm>
            <a:off x="3609686" y="1162050"/>
            <a:ext cx="5111750" cy="5853113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662545"/>
            <a:ext cx="3008313" cy="4463618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QCI: </a:t>
            </a:r>
            <a:r>
              <a:rPr lang="en-US" dirty="0" err="1" smtClean="0"/>
              <a:t>QoS</a:t>
            </a:r>
            <a:r>
              <a:rPr lang="en-US" dirty="0" smtClean="0"/>
              <a:t> Class Identifier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Classes vary by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Bit rate guarantee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Latency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Packet loss probability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UE will typically have three bearers: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Signalling</a:t>
            </a:r>
            <a:r>
              <a:rPr lang="en-US" dirty="0" smtClean="0"/>
              <a:t>	QCI=5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VoLTE</a:t>
            </a:r>
            <a:r>
              <a:rPr lang="en-US" dirty="0" smtClean="0"/>
              <a:t>	QCI=1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All other data	QCI=9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Bearers may also have an “Allocation and Retention Priority” – priority level for establishing and retaining the bearer.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462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E8CE-9F32-4A6C-9AE6-CAAC442200D1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80227" name="Cloud"/>
          <p:cNvSpPr>
            <a:spLocks noChangeAspect="1" noEditPoints="1" noChangeArrowheads="1"/>
          </p:cNvSpPr>
          <p:nvPr/>
        </p:nvSpPr>
        <p:spPr bwMode="auto">
          <a:xfrm>
            <a:off x="1914843" y="3287078"/>
            <a:ext cx="5880100" cy="21304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EBE8E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0228" name="Freeform 4"/>
          <p:cNvSpPr>
            <a:spLocks/>
          </p:cNvSpPr>
          <p:nvPr/>
        </p:nvSpPr>
        <p:spPr bwMode="auto">
          <a:xfrm>
            <a:off x="2097405" y="5558790"/>
            <a:ext cx="244475" cy="879475"/>
          </a:xfrm>
          <a:custGeom>
            <a:avLst/>
            <a:gdLst>
              <a:gd name="T0" fmla="*/ 91 w 181"/>
              <a:gd name="T1" fmla="*/ 0 h 771"/>
              <a:gd name="T2" fmla="*/ 0 w 181"/>
              <a:gd name="T3" fmla="*/ 453 h 771"/>
              <a:gd name="T4" fmla="*/ 181 w 181"/>
              <a:gd name="T5" fmla="*/ 317 h 771"/>
              <a:gd name="T6" fmla="*/ 91 w 181"/>
              <a:gd name="T7" fmla="*/ 771 h 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1" h="771">
                <a:moveTo>
                  <a:pt x="91" y="0"/>
                </a:moveTo>
                <a:lnTo>
                  <a:pt x="0" y="453"/>
                </a:lnTo>
                <a:lnTo>
                  <a:pt x="181" y="317"/>
                </a:lnTo>
                <a:lnTo>
                  <a:pt x="91" y="771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1976755" y="3958590"/>
            <a:ext cx="5635625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0230" name="Picture 6" descr="MCj039683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530" y="5914390"/>
            <a:ext cx="369888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31" name="Line 7"/>
          <p:cNvSpPr>
            <a:spLocks noChangeShapeType="1"/>
          </p:cNvSpPr>
          <p:nvPr/>
        </p:nvSpPr>
        <p:spPr bwMode="auto">
          <a:xfrm>
            <a:off x="2649855" y="4577715"/>
            <a:ext cx="674688" cy="722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32" name="Line 8"/>
          <p:cNvSpPr>
            <a:spLocks noChangeShapeType="1"/>
          </p:cNvSpPr>
          <p:nvPr/>
        </p:nvSpPr>
        <p:spPr bwMode="auto">
          <a:xfrm>
            <a:off x="3286443" y="5557203"/>
            <a:ext cx="0" cy="357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33" name="Line 9"/>
          <p:cNvSpPr>
            <a:spLocks noChangeShapeType="1"/>
          </p:cNvSpPr>
          <p:nvPr/>
        </p:nvSpPr>
        <p:spPr bwMode="auto">
          <a:xfrm>
            <a:off x="3345180" y="5557203"/>
            <a:ext cx="3175" cy="35718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34" name="Line 10"/>
          <p:cNvSpPr>
            <a:spLocks noChangeShapeType="1"/>
          </p:cNvSpPr>
          <p:nvPr/>
        </p:nvSpPr>
        <p:spPr bwMode="auto">
          <a:xfrm flipV="1">
            <a:off x="3383280" y="4317999"/>
            <a:ext cx="1638993" cy="98202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0235" name="Group 11"/>
          <p:cNvGrpSpPr>
            <a:grpSpLocks/>
          </p:cNvGrpSpPr>
          <p:nvPr/>
        </p:nvGrpSpPr>
        <p:grpSpPr bwMode="auto">
          <a:xfrm>
            <a:off x="1722755" y="4996815"/>
            <a:ext cx="788988" cy="566738"/>
            <a:chOff x="1302" y="2885"/>
            <a:chExt cx="358" cy="241"/>
          </a:xfrm>
        </p:grpSpPr>
        <p:sp>
          <p:nvSpPr>
            <p:cNvPr id="180236" name="Oval 12"/>
            <p:cNvSpPr>
              <a:spLocks noChangeArrowheads="1"/>
            </p:cNvSpPr>
            <p:nvPr/>
          </p:nvSpPr>
          <p:spPr bwMode="auto">
            <a:xfrm>
              <a:off x="1302" y="3031"/>
              <a:ext cx="358" cy="9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0237" name="Group 13"/>
            <p:cNvGrpSpPr>
              <a:grpSpLocks/>
            </p:cNvGrpSpPr>
            <p:nvPr/>
          </p:nvGrpSpPr>
          <p:grpSpPr bwMode="auto">
            <a:xfrm>
              <a:off x="1394" y="2885"/>
              <a:ext cx="162" cy="217"/>
              <a:chOff x="3630" y="2718"/>
              <a:chExt cx="240" cy="342"/>
            </a:xfrm>
          </p:grpSpPr>
          <p:sp>
            <p:nvSpPr>
              <p:cNvPr id="180238" name="Freeform 14"/>
              <p:cNvSpPr>
                <a:spLocks/>
              </p:cNvSpPr>
              <p:nvPr/>
            </p:nvSpPr>
            <p:spPr bwMode="auto">
              <a:xfrm>
                <a:off x="3630" y="2747"/>
                <a:ext cx="80" cy="308"/>
              </a:xfrm>
              <a:custGeom>
                <a:avLst/>
                <a:gdLst>
                  <a:gd name="T0" fmla="*/ 130 w 130"/>
                  <a:gd name="T1" fmla="*/ 4 h 503"/>
                  <a:gd name="T2" fmla="*/ 111 w 130"/>
                  <a:gd name="T3" fmla="*/ 0 h 503"/>
                  <a:gd name="T4" fmla="*/ 0 w 130"/>
                  <a:gd name="T5" fmla="*/ 498 h 503"/>
                  <a:gd name="T6" fmla="*/ 19 w 130"/>
                  <a:gd name="T7" fmla="*/ 503 h 503"/>
                  <a:gd name="T8" fmla="*/ 130 w 130"/>
                  <a:gd name="T9" fmla="*/ 4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503">
                    <a:moveTo>
                      <a:pt x="130" y="4"/>
                    </a:moveTo>
                    <a:lnTo>
                      <a:pt x="111" y="0"/>
                    </a:lnTo>
                    <a:lnTo>
                      <a:pt x="0" y="498"/>
                    </a:lnTo>
                    <a:lnTo>
                      <a:pt x="19" y="503"/>
                    </a:lnTo>
                    <a:lnTo>
                      <a:pt x="13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5"/>
              <p:cNvSpPr>
                <a:spLocks/>
              </p:cNvSpPr>
              <p:nvPr/>
            </p:nvSpPr>
            <p:spPr bwMode="auto">
              <a:xfrm>
                <a:off x="3698" y="2747"/>
                <a:ext cx="80" cy="308"/>
              </a:xfrm>
              <a:custGeom>
                <a:avLst/>
                <a:gdLst>
                  <a:gd name="T0" fmla="*/ 19 w 129"/>
                  <a:gd name="T1" fmla="*/ 0 h 503"/>
                  <a:gd name="T2" fmla="*/ 0 w 129"/>
                  <a:gd name="T3" fmla="*/ 4 h 503"/>
                  <a:gd name="T4" fmla="*/ 109 w 129"/>
                  <a:gd name="T5" fmla="*/ 503 h 503"/>
                  <a:gd name="T6" fmla="*/ 129 w 129"/>
                  <a:gd name="T7" fmla="*/ 498 h 503"/>
                  <a:gd name="T8" fmla="*/ 19 w 129"/>
                  <a:gd name="T9" fmla="*/ 0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503">
                    <a:moveTo>
                      <a:pt x="19" y="0"/>
                    </a:moveTo>
                    <a:lnTo>
                      <a:pt x="0" y="4"/>
                    </a:lnTo>
                    <a:lnTo>
                      <a:pt x="109" y="503"/>
                    </a:lnTo>
                    <a:lnTo>
                      <a:pt x="129" y="49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0240" name="Group 16"/>
              <p:cNvGrpSpPr>
                <a:grpSpLocks/>
              </p:cNvGrpSpPr>
              <p:nvPr/>
            </p:nvGrpSpPr>
            <p:grpSpPr bwMode="auto">
              <a:xfrm>
                <a:off x="3654" y="2887"/>
                <a:ext cx="92" cy="79"/>
                <a:chOff x="7690" y="10760"/>
                <a:chExt cx="149" cy="128"/>
              </a:xfrm>
            </p:grpSpPr>
            <p:sp>
              <p:nvSpPr>
                <p:cNvPr id="180241" name="Freeform 17"/>
                <p:cNvSpPr>
                  <a:spLocks/>
                </p:cNvSpPr>
                <p:nvPr/>
              </p:nvSpPr>
              <p:spPr bwMode="auto">
                <a:xfrm>
                  <a:off x="7712" y="10760"/>
                  <a:ext cx="125" cy="74"/>
                </a:xfrm>
                <a:custGeom>
                  <a:avLst/>
                  <a:gdLst>
                    <a:gd name="T0" fmla="*/ 117 w 125"/>
                    <a:gd name="T1" fmla="*/ 74 h 74"/>
                    <a:gd name="T2" fmla="*/ 125 w 125"/>
                    <a:gd name="T3" fmla="*/ 54 h 74"/>
                    <a:gd name="T4" fmla="*/ 9 w 125"/>
                    <a:gd name="T5" fmla="*/ 0 h 74"/>
                    <a:gd name="T6" fmla="*/ 0 w 125"/>
                    <a:gd name="T7" fmla="*/ 20 h 74"/>
                    <a:gd name="T8" fmla="*/ 117 w 125"/>
                    <a:gd name="T9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5" h="74">
                      <a:moveTo>
                        <a:pt x="117" y="74"/>
                      </a:moveTo>
                      <a:lnTo>
                        <a:pt x="125" y="54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117" y="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242" name="Freeform 18"/>
                <p:cNvSpPr>
                  <a:spLocks/>
                </p:cNvSpPr>
                <p:nvPr/>
              </p:nvSpPr>
              <p:spPr bwMode="auto">
                <a:xfrm>
                  <a:off x="7690" y="10814"/>
                  <a:ext cx="149" cy="74"/>
                </a:xfrm>
                <a:custGeom>
                  <a:avLst/>
                  <a:gdLst>
                    <a:gd name="T0" fmla="*/ 149 w 149"/>
                    <a:gd name="T1" fmla="*/ 20 h 74"/>
                    <a:gd name="T2" fmla="*/ 142 w 149"/>
                    <a:gd name="T3" fmla="*/ 0 h 74"/>
                    <a:gd name="T4" fmla="*/ 0 w 149"/>
                    <a:gd name="T5" fmla="*/ 54 h 74"/>
                    <a:gd name="T6" fmla="*/ 7 w 149"/>
                    <a:gd name="T7" fmla="*/ 74 h 74"/>
                    <a:gd name="T8" fmla="*/ 149 w 149"/>
                    <a:gd name="T9" fmla="*/ 2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74">
                      <a:moveTo>
                        <a:pt x="149" y="20"/>
                      </a:moveTo>
                      <a:lnTo>
                        <a:pt x="142" y="0"/>
                      </a:lnTo>
                      <a:lnTo>
                        <a:pt x="0" y="54"/>
                      </a:lnTo>
                      <a:lnTo>
                        <a:pt x="7" y="74"/>
                      </a:lnTo>
                      <a:lnTo>
                        <a:pt x="149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0243" name="Group 19"/>
              <p:cNvGrpSpPr>
                <a:grpSpLocks/>
              </p:cNvGrpSpPr>
              <p:nvPr/>
            </p:nvGrpSpPr>
            <p:grpSpPr bwMode="auto">
              <a:xfrm>
                <a:off x="3669" y="2841"/>
                <a:ext cx="63" cy="57"/>
                <a:chOff x="7715" y="10684"/>
                <a:chExt cx="102" cy="94"/>
              </a:xfrm>
            </p:grpSpPr>
            <p:sp>
              <p:nvSpPr>
                <p:cNvPr id="180244" name="Freeform 20"/>
                <p:cNvSpPr>
                  <a:spLocks/>
                </p:cNvSpPr>
                <p:nvPr/>
              </p:nvSpPr>
              <p:spPr bwMode="auto">
                <a:xfrm>
                  <a:off x="7732" y="10684"/>
                  <a:ext cx="85" cy="57"/>
                </a:xfrm>
                <a:custGeom>
                  <a:avLst/>
                  <a:gdLst>
                    <a:gd name="T0" fmla="*/ 76 w 85"/>
                    <a:gd name="T1" fmla="*/ 57 h 57"/>
                    <a:gd name="T2" fmla="*/ 85 w 85"/>
                    <a:gd name="T3" fmla="*/ 37 h 57"/>
                    <a:gd name="T4" fmla="*/ 9 w 85"/>
                    <a:gd name="T5" fmla="*/ 0 h 57"/>
                    <a:gd name="T6" fmla="*/ 0 w 85"/>
                    <a:gd name="T7" fmla="*/ 20 h 57"/>
                    <a:gd name="T8" fmla="*/ 76 w 85"/>
                    <a:gd name="T9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57">
                      <a:moveTo>
                        <a:pt x="76" y="57"/>
                      </a:moveTo>
                      <a:lnTo>
                        <a:pt x="85" y="37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76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245" name="Freeform 21"/>
                <p:cNvSpPr>
                  <a:spLocks/>
                </p:cNvSpPr>
                <p:nvPr/>
              </p:nvSpPr>
              <p:spPr bwMode="auto">
                <a:xfrm>
                  <a:off x="7715" y="10721"/>
                  <a:ext cx="102" cy="57"/>
                </a:xfrm>
                <a:custGeom>
                  <a:avLst/>
                  <a:gdLst>
                    <a:gd name="T0" fmla="*/ 102 w 102"/>
                    <a:gd name="T1" fmla="*/ 20 h 57"/>
                    <a:gd name="T2" fmla="*/ 94 w 102"/>
                    <a:gd name="T3" fmla="*/ 0 h 57"/>
                    <a:gd name="T4" fmla="*/ 0 w 102"/>
                    <a:gd name="T5" fmla="*/ 37 h 57"/>
                    <a:gd name="T6" fmla="*/ 7 w 102"/>
                    <a:gd name="T7" fmla="*/ 57 h 57"/>
                    <a:gd name="T8" fmla="*/ 102 w 102"/>
                    <a:gd name="T9" fmla="*/ 2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57">
                      <a:moveTo>
                        <a:pt x="102" y="20"/>
                      </a:moveTo>
                      <a:lnTo>
                        <a:pt x="94" y="0"/>
                      </a:lnTo>
                      <a:lnTo>
                        <a:pt x="0" y="37"/>
                      </a:lnTo>
                      <a:lnTo>
                        <a:pt x="7" y="57"/>
                      </a:lnTo>
                      <a:lnTo>
                        <a:pt x="102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0246" name="Group 22"/>
              <p:cNvGrpSpPr>
                <a:grpSpLocks/>
              </p:cNvGrpSpPr>
              <p:nvPr/>
            </p:nvGrpSpPr>
            <p:grpSpPr bwMode="auto">
              <a:xfrm>
                <a:off x="3679" y="2808"/>
                <a:ext cx="44" cy="44"/>
                <a:chOff x="7731" y="10630"/>
                <a:chExt cx="72" cy="72"/>
              </a:xfrm>
            </p:grpSpPr>
            <p:sp>
              <p:nvSpPr>
                <p:cNvPr id="180247" name="Freeform 23"/>
                <p:cNvSpPr>
                  <a:spLocks/>
                </p:cNvSpPr>
                <p:nvPr/>
              </p:nvSpPr>
              <p:spPr bwMode="auto">
                <a:xfrm>
                  <a:off x="7741" y="10630"/>
                  <a:ext cx="62" cy="46"/>
                </a:xfrm>
                <a:custGeom>
                  <a:avLst/>
                  <a:gdLst>
                    <a:gd name="T0" fmla="*/ 54 w 62"/>
                    <a:gd name="T1" fmla="*/ 46 h 46"/>
                    <a:gd name="T2" fmla="*/ 62 w 62"/>
                    <a:gd name="T3" fmla="*/ 26 h 46"/>
                    <a:gd name="T4" fmla="*/ 9 w 62"/>
                    <a:gd name="T5" fmla="*/ 0 h 46"/>
                    <a:gd name="T6" fmla="*/ 0 w 62"/>
                    <a:gd name="T7" fmla="*/ 20 h 46"/>
                    <a:gd name="T8" fmla="*/ 54 w 62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46">
                      <a:moveTo>
                        <a:pt x="54" y="46"/>
                      </a:moveTo>
                      <a:lnTo>
                        <a:pt x="62" y="26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54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248" name="Freeform 24"/>
                <p:cNvSpPr>
                  <a:spLocks/>
                </p:cNvSpPr>
                <p:nvPr/>
              </p:nvSpPr>
              <p:spPr bwMode="auto">
                <a:xfrm>
                  <a:off x="7731" y="10656"/>
                  <a:ext cx="72" cy="46"/>
                </a:xfrm>
                <a:custGeom>
                  <a:avLst/>
                  <a:gdLst>
                    <a:gd name="T0" fmla="*/ 72 w 72"/>
                    <a:gd name="T1" fmla="*/ 20 h 46"/>
                    <a:gd name="T2" fmla="*/ 65 w 72"/>
                    <a:gd name="T3" fmla="*/ 0 h 46"/>
                    <a:gd name="T4" fmla="*/ 0 w 72"/>
                    <a:gd name="T5" fmla="*/ 26 h 46"/>
                    <a:gd name="T6" fmla="*/ 7 w 72"/>
                    <a:gd name="T7" fmla="*/ 46 h 46"/>
                    <a:gd name="T8" fmla="*/ 72 w 72"/>
                    <a:gd name="T9" fmla="*/ 2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46">
                      <a:moveTo>
                        <a:pt x="72" y="20"/>
                      </a:moveTo>
                      <a:lnTo>
                        <a:pt x="65" y="0"/>
                      </a:lnTo>
                      <a:lnTo>
                        <a:pt x="0" y="26"/>
                      </a:lnTo>
                      <a:lnTo>
                        <a:pt x="7" y="46"/>
                      </a:lnTo>
                      <a:lnTo>
                        <a:pt x="72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0249" name="Group 25"/>
              <p:cNvGrpSpPr>
                <a:grpSpLocks/>
              </p:cNvGrpSpPr>
              <p:nvPr/>
            </p:nvGrpSpPr>
            <p:grpSpPr bwMode="auto">
              <a:xfrm>
                <a:off x="3687" y="2787"/>
                <a:ext cx="32" cy="34"/>
                <a:chOff x="7744" y="10596"/>
                <a:chExt cx="52" cy="55"/>
              </a:xfrm>
            </p:grpSpPr>
            <p:sp>
              <p:nvSpPr>
                <p:cNvPr id="180250" name="Freeform 26"/>
                <p:cNvSpPr>
                  <a:spLocks/>
                </p:cNvSpPr>
                <p:nvPr/>
              </p:nvSpPr>
              <p:spPr bwMode="auto">
                <a:xfrm>
                  <a:off x="7750" y="10596"/>
                  <a:ext cx="46" cy="38"/>
                </a:xfrm>
                <a:custGeom>
                  <a:avLst/>
                  <a:gdLst>
                    <a:gd name="T0" fmla="*/ 37 w 46"/>
                    <a:gd name="T1" fmla="*/ 38 h 38"/>
                    <a:gd name="T2" fmla="*/ 46 w 46"/>
                    <a:gd name="T3" fmla="*/ 18 h 38"/>
                    <a:gd name="T4" fmla="*/ 9 w 46"/>
                    <a:gd name="T5" fmla="*/ 0 h 38"/>
                    <a:gd name="T6" fmla="*/ 0 w 46"/>
                    <a:gd name="T7" fmla="*/ 20 h 38"/>
                    <a:gd name="T8" fmla="*/ 37 w 46"/>
                    <a:gd name="T9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8">
                      <a:moveTo>
                        <a:pt x="37" y="38"/>
                      </a:moveTo>
                      <a:lnTo>
                        <a:pt x="46" y="18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37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251" name="Freeform 27"/>
                <p:cNvSpPr>
                  <a:spLocks/>
                </p:cNvSpPr>
                <p:nvPr/>
              </p:nvSpPr>
              <p:spPr bwMode="auto">
                <a:xfrm>
                  <a:off x="7744" y="10614"/>
                  <a:ext cx="52" cy="37"/>
                </a:xfrm>
                <a:custGeom>
                  <a:avLst/>
                  <a:gdLst>
                    <a:gd name="T0" fmla="*/ 52 w 52"/>
                    <a:gd name="T1" fmla="*/ 20 h 37"/>
                    <a:gd name="T2" fmla="*/ 45 w 52"/>
                    <a:gd name="T3" fmla="*/ 0 h 37"/>
                    <a:gd name="T4" fmla="*/ 0 w 52"/>
                    <a:gd name="T5" fmla="*/ 17 h 37"/>
                    <a:gd name="T6" fmla="*/ 8 w 52"/>
                    <a:gd name="T7" fmla="*/ 37 h 37"/>
                    <a:gd name="T8" fmla="*/ 52 w 52"/>
                    <a:gd name="T9" fmla="*/ 2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37">
                      <a:moveTo>
                        <a:pt x="52" y="20"/>
                      </a:moveTo>
                      <a:lnTo>
                        <a:pt x="45" y="0"/>
                      </a:lnTo>
                      <a:lnTo>
                        <a:pt x="0" y="17"/>
                      </a:lnTo>
                      <a:lnTo>
                        <a:pt x="8" y="37"/>
                      </a:lnTo>
                      <a:lnTo>
                        <a:pt x="52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0252" name="Group 28"/>
              <p:cNvGrpSpPr>
                <a:grpSpLocks/>
              </p:cNvGrpSpPr>
              <p:nvPr/>
            </p:nvGrpSpPr>
            <p:grpSpPr bwMode="auto">
              <a:xfrm>
                <a:off x="3634" y="2954"/>
                <a:ext cx="128" cy="106"/>
                <a:chOff x="7657" y="10868"/>
                <a:chExt cx="209" cy="174"/>
              </a:xfrm>
            </p:grpSpPr>
            <p:sp>
              <p:nvSpPr>
                <p:cNvPr id="180253" name="Freeform 29"/>
                <p:cNvSpPr>
                  <a:spLocks/>
                </p:cNvSpPr>
                <p:nvPr/>
              </p:nvSpPr>
              <p:spPr bwMode="auto">
                <a:xfrm>
                  <a:off x="7691" y="10868"/>
                  <a:ext cx="175" cy="98"/>
                </a:xfrm>
                <a:custGeom>
                  <a:avLst/>
                  <a:gdLst>
                    <a:gd name="T0" fmla="*/ 166 w 175"/>
                    <a:gd name="T1" fmla="*/ 98 h 98"/>
                    <a:gd name="T2" fmla="*/ 175 w 175"/>
                    <a:gd name="T3" fmla="*/ 78 h 98"/>
                    <a:gd name="T4" fmla="*/ 9 w 175"/>
                    <a:gd name="T5" fmla="*/ 0 h 98"/>
                    <a:gd name="T6" fmla="*/ 0 w 175"/>
                    <a:gd name="T7" fmla="*/ 20 h 98"/>
                    <a:gd name="T8" fmla="*/ 166 w 175"/>
                    <a:gd name="T9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5" h="98">
                      <a:moveTo>
                        <a:pt x="166" y="98"/>
                      </a:moveTo>
                      <a:lnTo>
                        <a:pt x="175" y="78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166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254" name="Freeform 30"/>
                <p:cNvSpPr>
                  <a:spLocks/>
                </p:cNvSpPr>
                <p:nvPr/>
              </p:nvSpPr>
              <p:spPr bwMode="auto">
                <a:xfrm>
                  <a:off x="7657" y="10946"/>
                  <a:ext cx="207" cy="96"/>
                </a:xfrm>
                <a:custGeom>
                  <a:avLst/>
                  <a:gdLst>
                    <a:gd name="T0" fmla="*/ 207 w 207"/>
                    <a:gd name="T1" fmla="*/ 20 h 96"/>
                    <a:gd name="T2" fmla="*/ 200 w 207"/>
                    <a:gd name="T3" fmla="*/ 0 h 96"/>
                    <a:gd name="T4" fmla="*/ 0 w 207"/>
                    <a:gd name="T5" fmla="*/ 75 h 96"/>
                    <a:gd name="T6" fmla="*/ 7 w 207"/>
                    <a:gd name="T7" fmla="*/ 96 h 96"/>
                    <a:gd name="T8" fmla="*/ 207 w 207"/>
                    <a:gd name="T9" fmla="*/ 2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96">
                      <a:moveTo>
                        <a:pt x="207" y="20"/>
                      </a:moveTo>
                      <a:lnTo>
                        <a:pt x="200" y="0"/>
                      </a:lnTo>
                      <a:lnTo>
                        <a:pt x="0" y="75"/>
                      </a:lnTo>
                      <a:lnTo>
                        <a:pt x="7" y="96"/>
                      </a:lnTo>
                      <a:lnTo>
                        <a:pt x="207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0255" name="Line 31"/>
              <p:cNvSpPr>
                <a:spLocks noChangeShapeType="1"/>
              </p:cNvSpPr>
              <p:nvPr/>
            </p:nvSpPr>
            <p:spPr bwMode="auto">
              <a:xfrm>
                <a:off x="3668" y="2748"/>
                <a:ext cx="70" cy="1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Line 32"/>
              <p:cNvSpPr>
                <a:spLocks noChangeShapeType="1"/>
              </p:cNvSpPr>
              <p:nvPr/>
            </p:nvSpPr>
            <p:spPr bwMode="auto">
              <a:xfrm>
                <a:off x="3738" y="2737"/>
                <a:ext cx="1" cy="3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Line 33"/>
              <p:cNvSpPr>
                <a:spLocks noChangeShapeType="1"/>
              </p:cNvSpPr>
              <p:nvPr/>
            </p:nvSpPr>
            <p:spPr bwMode="auto">
              <a:xfrm>
                <a:off x="3668" y="2737"/>
                <a:ext cx="1" cy="3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Line 34"/>
              <p:cNvSpPr>
                <a:spLocks noChangeShapeType="1"/>
              </p:cNvSpPr>
              <p:nvPr/>
            </p:nvSpPr>
            <p:spPr bwMode="auto">
              <a:xfrm>
                <a:off x="3704" y="2718"/>
                <a:ext cx="2" cy="27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0259" name="Group 35"/>
              <p:cNvGrpSpPr>
                <a:grpSpLocks/>
              </p:cNvGrpSpPr>
              <p:nvPr/>
            </p:nvGrpSpPr>
            <p:grpSpPr bwMode="auto">
              <a:xfrm>
                <a:off x="3774" y="2964"/>
                <a:ext cx="96" cy="96"/>
                <a:chOff x="1680" y="1152"/>
                <a:chExt cx="576" cy="1248"/>
              </a:xfrm>
            </p:grpSpPr>
            <p:grpSp>
              <p:nvGrpSpPr>
                <p:cNvPr id="180260" name="Group 36"/>
                <p:cNvGrpSpPr>
                  <a:grpSpLocks/>
                </p:cNvGrpSpPr>
                <p:nvPr/>
              </p:nvGrpSpPr>
              <p:grpSpPr bwMode="auto">
                <a:xfrm>
                  <a:off x="1680" y="1152"/>
                  <a:ext cx="576" cy="1248"/>
                  <a:chOff x="1680" y="1152"/>
                  <a:chExt cx="576" cy="1248"/>
                </a:xfrm>
              </p:grpSpPr>
              <p:sp>
                <p:nvSpPr>
                  <p:cNvPr id="180261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1248"/>
                    <a:ext cx="480" cy="11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DDDDDD"/>
                      </a:gs>
                    </a:gsLst>
                    <a:path path="rect">
                      <a:fillToRect l="100000" t="10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0262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1248"/>
                    <a:ext cx="0" cy="1152"/>
                  </a:xfrm>
                  <a:prstGeom prst="line">
                    <a:avLst/>
                  </a:prstGeom>
                  <a:noFill/>
                  <a:ln w="38100" cmpd="dbl">
                    <a:solidFill>
                      <a:srgbClr val="777777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263" name="AutoShape 3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680" y="1152"/>
                    <a:ext cx="576" cy="96"/>
                  </a:xfrm>
                  <a:prstGeom prst="parallelogram">
                    <a:avLst>
                      <a:gd name="adj" fmla="val 91667"/>
                    </a:avLst>
                  </a:prstGeom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DDDDDD"/>
                      </a:gs>
                    </a:gsLst>
                    <a:path path="rect">
                      <a:fillToRect r="100000" b="10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0264" name="AutoShape 4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104" y="1728"/>
                    <a:ext cx="1248" cy="96"/>
                  </a:xfrm>
                  <a:prstGeom prst="parallelogram">
                    <a:avLst>
                      <a:gd name="adj" fmla="val 98944"/>
                    </a:avLst>
                  </a:prstGeom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DDDDDD"/>
                      </a:gs>
                    </a:gsLst>
                    <a:path path="rect">
                      <a:fillToRect t="100000" r="10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0265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2016"/>
                    <a:ext cx="4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777777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266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1632"/>
                    <a:ext cx="4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777777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0267" name="Rectangle 43"/>
                <p:cNvSpPr>
                  <a:spLocks noChangeArrowheads="1"/>
                </p:cNvSpPr>
                <p:nvPr/>
              </p:nvSpPr>
              <p:spPr bwMode="auto">
                <a:xfrm>
                  <a:off x="1776" y="1248"/>
                  <a:ext cx="480" cy="115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0268" name="Group 44"/>
          <p:cNvGrpSpPr>
            <a:grpSpLocks/>
          </p:cNvGrpSpPr>
          <p:nvPr/>
        </p:nvGrpSpPr>
        <p:grpSpPr bwMode="auto">
          <a:xfrm>
            <a:off x="2935602" y="4998391"/>
            <a:ext cx="790574" cy="566736"/>
            <a:chOff x="1302" y="2885"/>
            <a:chExt cx="358" cy="241"/>
          </a:xfrm>
        </p:grpSpPr>
        <p:sp>
          <p:nvSpPr>
            <p:cNvPr id="180269" name="Oval 45"/>
            <p:cNvSpPr>
              <a:spLocks noChangeArrowheads="1"/>
            </p:cNvSpPr>
            <p:nvPr/>
          </p:nvSpPr>
          <p:spPr bwMode="auto">
            <a:xfrm>
              <a:off x="1302" y="3031"/>
              <a:ext cx="358" cy="9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0270" name="Group 46"/>
            <p:cNvGrpSpPr>
              <a:grpSpLocks/>
            </p:cNvGrpSpPr>
            <p:nvPr/>
          </p:nvGrpSpPr>
          <p:grpSpPr bwMode="auto">
            <a:xfrm>
              <a:off x="1394" y="2885"/>
              <a:ext cx="162" cy="217"/>
              <a:chOff x="3630" y="2718"/>
              <a:chExt cx="240" cy="342"/>
            </a:xfrm>
          </p:grpSpPr>
          <p:sp>
            <p:nvSpPr>
              <p:cNvPr id="180271" name="Freeform 47"/>
              <p:cNvSpPr>
                <a:spLocks/>
              </p:cNvSpPr>
              <p:nvPr/>
            </p:nvSpPr>
            <p:spPr bwMode="auto">
              <a:xfrm>
                <a:off x="3630" y="2747"/>
                <a:ext cx="80" cy="308"/>
              </a:xfrm>
              <a:custGeom>
                <a:avLst/>
                <a:gdLst>
                  <a:gd name="T0" fmla="*/ 130 w 130"/>
                  <a:gd name="T1" fmla="*/ 4 h 503"/>
                  <a:gd name="T2" fmla="*/ 111 w 130"/>
                  <a:gd name="T3" fmla="*/ 0 h 503"/>
                  <a:gd name="T4" fmla="*/ 0 w 130"/>
                  <a:gd name="T5" fmla="*/ 498 h 503"/>
                  <a:gd name="T6" fmla="*/ 19 w 130"/>
                  <a:gd name="T7" fmla="*/ 503 h 503"/>
                  <a:gd name="T8" fmla="*/ 130 w 130"/>
                  <a:gd name="T9" fmla="*/ 4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503">
                    <a:moveTo>
                      <a:pt x="130" y="4"/>
                    </a:moveTo>
                    <a:lnTo>
                      <a:pt x="111" y="0"/>
                    </a:lnTo>
                    <a:lnTo>
                      <a:pt x="0" y="498"/>
                    </a:lnTo>
                    <a:lnTo>
                      <a:pt x="19" y="503"/>
                    </a:lnTo>
                    <a:lnTo>
                      <a:pt x="13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48"/>
              <p:cNvSpPr>
                <a:spLocks/>
              </p:cNvSpPr>
              <p:nvPr/>
            </p:nvSpPr>
            <p:spPr bwMode="auto">
              <a:xfrm>
                <a:off x="3698" y="2747"/>
                <a:ext cx="80" cy="308"/>
              </a:xfrm>
              <a:custGeom>
                <a:avLst/>
                <a:gdLst>
                  <a:gd name="T0" fmla="*/ 19 w 129"/>
                  <a:gd name="T1" fmla="*/ 0 h 503"/>
                  <a:gd name="T2" fmla="*/ 0 w 129"/>
                  <a:gd name="T3" fmla="*/ 4 h 503"/>
                  <a:gd name="T4" fmla="*/ 109 w 129"/>
                  <a:gd name="T5" fmla="*/ 503 h 503"/>
                  <a:gd name="T6" fmla="*/ 129 w 129"/>
                  <a:gd name="T7" fmla="*/ 498 h 503"/>
                  <a:gd name="T8" fmla="*/ 19 w 129"/>
                  <a:gd name="T9" fmla="*/ 0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503">
                    <a:moveTo>
                      <a:pt x="19" y="0"/>
                    </a:moveTo>
                    <a:lnTo>
                      <a:pt x="0" y="4"/>
                    </a:lnTo>
                    <a:lnTo>
                      <a:pt x="109" y="503"/>
                    </a:lnTo>
                    <a:lnTo>
                      <a:pt x="129" y="49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0273" name="Group 49"/>
              <p:cNvGrpSpPr>
                <a:grpSpLocks/>
              </p:cNvGrpSpPr>
              <p:nvPr/>
            </p:nvGrpSpPr>
            <p:grpSpPr bwMode="auto">
              <a:xfrm>
                <a:off x="3654" y="2887"/>
                <a:ext cx="92" cy="79"/>
                <a:chOff x="7690" y="10760"/>
                <a:chExt cx="149" cy="128"/>
              </a:xfrm>
            </p:grpSpPr>
            <p:sp>
              <p:nvSpPr>
                <p:cNvPr id="180274" name="Freeform 50"/>
                <p:cNvSpPr>
                  <a:spLocks/>
                </p:cNvSpPr>
                <p:nvPr/>
              </p:nvSpPr>
              <p:spPr bwMode="auto">
                <a:xfrm>
                  <a:off x="7712" y="10760"/>
                  <a:ext cx="125" cy="74"/>
                </a:xfrm>
                <a:custGeom>
                  <a:avLst/>
                  <a:gdLst>
                    <a:gd name="T0" fmla="*/ 117 w 125"/>
                    <a:gd name="T1" fmla="*/ 74 h 74"/>
                    <a:gd name="T2" fmla="*/ 125 w 125"/>
                    <a:gd name="T3" fmla="*/ 54 h 74"/>
                    <a:gd name="T4" fmla="*/ 9 w 125"/>
                    <a:gd name="T5" fmla="*/ 0 h 74"/>
                    <a:gd name="T6" fmla="*/ 0 w 125"/>
                    <a:gd name="T7" fmla="*/ 20 h 74"/>
                    <a:gd name="T8" fmla="*/ 117 w 125"/>
                    <a:gd name="T9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5" h="74">
                      <a:moveTo>
                        <a:pt x="117" y="74"/>
                      </a:moveTo>
                      <a:lnTo>
                        <a:pt x="125" y="54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117" y="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275" name="Freeform 51"/>
                <p:cNvSpPr>
                  <a:spLocks/>
                </p:cNvSpPr>
                <p:nvPr/>
              </p:nvSpPr>
              <p:spPr bwMode="auto">
                <a:xfrm>
                  <a:off x="7690" y="10814"/>
                  <a:ext cx="149" cy="74"/>
                </a:xfrm>
                <a:custGeom>
                  <a:avLst/>
                  <a:gdLst>
                    <a:gd name="T0" fmla="*/ 149 w 149"/>
                    <a:gd name="T1" fmla="*/ 20 h 74"/>
                    <a:gd name="T2" fmla="*/ 142 w 149"/>
                    <a:gd name="T3" fmla="*/ 0 h 74"/>
                    <a:gd name="T4" fmla="*/ 0 w 149"/>
                    <a:gd name="T5" fmla="*/ 54 h 74"/>
                    <a:gd name="T6" fmla="*/ 7 w 149"/>
                    <a:gd name="T7" fmla="*/ 74 h 74"/>
                    <a:gd name="T8" fmla="*/ 149 w 149"/>
                    <a:gd name="T9" fmla="*/ 2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74">
                      <a:moveTo>
                        <a:pt x="149" y="20"/>
                      </a:moveTo>
                      <a:lnTo>
                        <a:pt x="142" y="0"/>
                      </a:lnTo>
                      <a:lnTo>
                        <a:pt x="0" y="54"/>
                      </a:lnTo>
                      <a:lnTo>
                        <a:pt x="7" y="74"/>
                      </a:lnTo>
                      <a:lnTo>
                        <a:pt x="149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0276" name="Group 52"/>
              <p:cNvGrpSpPr>
                <a:grpSpLocks/>
              </p:cNvGrpSpPr>
              <p:nvPr/>
            </p:nvGrpSpPr>
            <p:grpSpPr bwMode="auto">
              <a:xfrm>
                <a:off x="3669" y="2841"/>
                <a:ext cx="63" cy="57"/>
                <a:chOff x="7715" y="10684"/>
                <a:chExt cx="102" cy="94"/>
              </a:xfrm>
            </p:grpSpPr>
            <p:sp>
              <p:nvSpPr>
                <p:cNvPr id="180277" name="Freeform 53"/>
                <p:cNvSpPr>
                  <a:spLocks/>
                </p:cNvSpPr>
                <p:nvPr/>
              </p:nvSpPr>
              <p:spPr bwMode="auto">
                <a:xfrm>
                  <a:off x="7732" y="10684"/>
                  <a:ext cx="85" cy="57"/>
                </a:xfrm>
                <a:custGeom>
                  <a:avLst/>
                  <a:gdLst>
                    <a:gd name="T0" fmla="*/ 76 w 85"/>
                    <a:gd name="T1" fmla="*/ 57 h 57"/>
                    <a:gd name="T2" fmla="*/ 85 w 85"/>
                    <a:gd name="T3" fmla="*/ 37 h 57"/>
                    <a:gd name="T4" fmla="*/ 9 w 85"/>
                    <a:gd name="T5" fmla="*/ 0 h 57"/>
                    <a:gd name="T6" fmla="*/ 0 w 85"/>
                    <a:gd name="T7" fmla="*/ 20 h 57"/>
                    <a:gd name="T8" fmla="*/ 76 w 85"/>
                    <a:gd name="T9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57">
                      <a:moveTo>
                        <a:pt x="76" y="57"/>
                      </a:moveTo>
                      <a:lnTo>
                        <a:pt x="85" y="37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76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278" name="Freeform 54"/>
                <p:cNvSpPr>
                  <a:spLocks/>
                </p:cNvSpPr>
                <p:nvPr/>
              </p:nvSpPr>
              <p:spPr bwMode="auto">
                <a:xfrm>
                  <a:off x="7715" y="10721"/>
                  <a:ext cx="102" cy="57"/>
                </a:xfrm>
                <a:custGeom>
                  <a:avLst/>
                  <a:gdLst>
                    <a:gd name="T0" fmla="*/ 102 w 102"/>
                    <a:gd name="T1" fmla="*/ 20 h 57"/>
                    <a:gd name="T2" fmla="*/ 94 w 102"/>
                    <a:gd name="T3" fmla="*/ 0 h 57"/>
                    <a:gd name="T4" fmla="*/ 0 w 102"/>
                    <a:gd name="T5" fmla="*/ 37 h 57"/>
                    <a:gd name="T6" fmla="*/ 7 w 102"/>
                    <a:gd name="T7" fmla="*/ 57 h 57"/>
                    <a:gd name="T8" fmla="*/ 102 w 102"/>
                    <a:gd name="T9" fmla="*/ 2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57">
                      <a:moveTo>
                        <a:pt x="102" y="20"/>
                      </a:moveTo>
                      <a:lnTo>
                        <a:pt x="94" y="0"/>
                      </a:lnTo>
                      <a:lnTo>
                        <a:pt x="0" y="37"/>
                      </a:lnTo>
                      <a:lnTo>
                        <a:pt x="7" y="57"/>
                      </a:lnTo>
                      <a:lnTo>
                        <a:pt x="102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0279" name="Group 55"/>
              <p:cNvGrpSpPr>
                <a:grpSpLocks/>
              </p:cNvGrpSpPr>
              <p:nvPr/>
            </p:nvGrpSpPr>
            <p:grpSpPr bwMode="auto">
              <a:xfrm>
                <a:off x="3679" y="2808"/>
                <a:ext cx="44" cy="44"/>
                <a:chOff x="7731" y="10630"/>
                <a:chExt cx="72" cy="72"/>
              </a:xfrm>
            </p:grpSpPr>
            <p:sp>
              <p:nvSpPr>
                <p:cNvPr id="180280" name="Freeform 56"/>
                <p:cNvSpPr>
                  <a:spLocks/>
                </p:cNvSpPr>
                <p:nvPr/>
              </p:nvSpPr>
              <p:spPr bwMode="auto">
                <a:xfrm>
                  <a:off x="7741" y="10630"/>
                  <a:ext cx="62" cy="46"/>
                </a:xfrm>
                <a:custGeom>
                  <a:avLst/>
                  <a:gdLst>
                    <a:gd name="T0" fmla="*/ 54 w 62"/>
                    <a:gd name="T1" fmla="*/ 46 h 46"/>
                    <a:gd name="T2" fmla="*/ 62 w 62"/>
                    <a:gd name="T3" fmla="*/ 26 h 46"/>
                    <a:gd name="T4" fmla="*/ 9 w 62"/>
                    <a:gd name="T5" fmla="*/ 0 h 46"/>
                    <a:gd name="T6" fmla="*/ 0 w 62"/>
                    <a:gd name="T7" fmla="*/ 20 h 46"/>
                    <a:gd name="T8" fmla="*/ 54 w 62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46">
                      <a:moveTo>
                        <a:pt x="54" y="46"/>
                      </a:moveTo>
                      <a:lnTo>
                        <a:pt x="62" y="26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54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281" name="Freeform 57"/>
                <p:cNvSpPr>
                  <a:spLocks/>
                </p:cNvSpPr>
                <p:nvPr/>
              </p:nvSpPr>
              <p:spPr bwMode="auto">
                <a:xfrm>
                  <a:off x="7731" y="10656"/>
                  <a:ext cx="72" cy="46"/>
                </a:xfrm>
                <a:custGeom>
                  <a:avLst/>
                  <a:gdLst>
                    <a:gd name="T0" fmla="*/ 72 w 72"/>
                    <a:gd name="T1" fmla="*/ 20 h 46"/>
                    <a:gd name="T2" fmla="*/ 65 w 72"/>
                    <a:gd name="T3" fmla="*/ 0 h 46"/>
                    <a:gd name="T4" fmla="*/ 0 w 72"/>
                    <a:gd name="T5" fmla="*/ 26 h 46"/>
                    <a:gd name="T6" fmla="*/ 7 w 72"/>
                    <a:gd name="T7" fmla="*/ 46 h 46"/>
                    <a:gd name="T8" fmla="*/ 72 w 72"/>
                    <a:gd name="T9" fmla="*/ 2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46">
                      <a:moveTo>
                        <a:pt x="72" y="20"/>
                      </a:moveTo>
                      <a:lnTo>
                        <a:pt x="65" y="0"/>
                      </a:lnTo>
                      <a:lnTo>
                        <a:pt x="0" y="26"/>
                      </a:lnTo>
                      <a:lnTo>
                        <a:pt x="7" y="46"/>
                      </a:lnTo>
                      <a:lnTo>
                        <a:pt x="72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0282" name="Group 58"/>
              <p:cNvGrpSpPr>
                <a:grpSpLocks/>
              </p:cNvGrpSpPr>
              <p:nvPr/>
            </p:nvGrpSpPr>
            <p:grpSpPr bwMode="auto">
              <a:xfrm>
                <a:off x="3687" y="2787"/>
                <a:ext cx="32" cy="34"/>
                <a:chOff x="7744" y="10596"/>
                <a:chExt cx="52" cy="55"/>
              </a:xfrm>
            </p:grpSpPr>
            <p:sp>
              <p:nvSpPr>
                <p:cNvPr id="180283" name="Freeform 59"/>
                <p:cNvSpPr>
                  <a:spLocks/>
                </p:cNvSpPr>
                <p:nvPr/>
              </p:nvSpPr>
              <p:spPr bwMode="auto">
                <a:xfrm>
                  <a:off x="7750" y="10596"/>
                  <a:ext cx="46" cy="38"/>
                </a:xfrm>
                <a:custGeom>
                  <a:avLst/>
                  <a:gdLst>
                    <a:gd name="T0" fmla="*/ 37 w 46"/>
                    <a:gd name="T1" fmla="*/ 38 h 38"/>
                    <a:gd name="T2" fmla="*/ 46 w 46"/>
                    <a:gd name="T3" fmla="*/ 18 h 38"/>
                    <a:gd name="T4" fmla="*/ 9 w 46"/>
                    <a:gd name="T5" fmla="*/ 0 h 38"/>
                    <a:gd name="T6" fmla="*/ 0 w 46"/>
                    <a:gd name="T7" fmla="*/ 20 h 38"/>
                    <a:gd name="T8" fmla="*/ 37 w 46"/>
                    <a:gd name="T9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8">
                      <a:moveTo>
                        <a:pt x="37" y="38"/>
                      </a:moveTo>
                      <a:lnTo>
                        <a:pt x="46" y="18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37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284" name="Freeform 60"/>
                <p:cNvSpPr>
                  <a:spLocks/>
                </p:cNvSpPr>
                <p:nvPr/>
              </p:nvSpPr>
              <p:spPr bwMode="auto">
                <a:xfrm>
                  <a:off x="7744" y="10614"/>
                  <a:ext cx="52" cy="37"/>
                </a:xfrm>
                <a:custGeom>
                  <a:avLst/>
                  <a:gdLst>
                    <a:gd name="T0" fmla="*/ 52 w 52"/>
                    <a:gd name="T1" fmla="*/ 20 h 37"/>
                    <a:gd name="T2" fmla="*/ 45 w 52"/>
                    <a:gd name="T3" fmla="*/ 0 h 37"/>
                    <a:gd name="T4" fmla="*/ 0 w 52"/>
                    <a:gd name="T5" fmla="*/ 17 h 37"/>
                    <a:gd name="T6" fmla="*/ 8 w 52"/>
                    <a:gd name="T7" fmla="*/ 37 h 37"/>
                    <a:gd name="T8" fmla="*/ 52 w 52"/>
                    <a:gd name="T9" fmla="*/ 2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37">
                      <a:moveTo>
                        <a:pt x="52" y="20"/>
                      </a:moveTo>
                      <a:lnTo>
                        <a:pt x="45" y="0"/>
                      </a:lnTo>
                      <a:lnTo>
                        <a:pt x="0" y="17"/>
                      </a:lnTo>
                      <a:lnTo>
                        <a:pt x="8" y="37"/>
                      </a:lnTo>
                      <a:lnTo>
                        <a:pt x="52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0285" name="Group 61"/>
              <p:cNvGrpSpPr>
                <a:grpSpLocks/>
              </p:cNvGrpSpPr>
              <p:nvPr/>
            </p:nvGrpSpPr>
            <p:grpSpPr bwMode="auto">
              <a:xfrm>
                <a:off x="3634" y="2954"/>
                <a:ext cx="128" cy="106"/>
                <a:chOff x="7657" y="10868"/>
                <a:chExt cx="209" cy="174"/>
              </a:xfrm>
            </p:grpSpPr>
            <p:sp>
              <p:nvSpPr>
                <p:cNvPr id="180286" name="Freeform 62"/>
                <p:cNvSpPr>
                  <a:spLocks/>
                </p:cNvSpPr>
                <p:nvPr/>
              </p:nvSpPr>
              <p:spPr bwMode="auto">
                <a:xfrm>
                  <a:off x="7691" y="10868"/>
                  <a:ext cx="175" cy="98"/>
                </a:xfrm>
                <a:custGeom>
                  <a:avLst/>
                  <a:gdLst>
                    <a:gd name="T0" fmla="*/ 166 w 175"/>
                    <a:gd name="T1" fmla="*/ 98 h 98"/>
                    <a:gd name="T2" fmla="*/ 175 w 175"/>
                    <a:gd name="T3" fmla="*/ 78 h 98"/>
                    <a:gd name="T4" fmla="*/ 9 w 175"/>
                    <a:gd name="T5" fmla="*/ 0 h 98"/>
                    <a:gd name="T6" fmla="*/ 0 w 175"/>
                    <a:gd name="T7" fmla="*/ 20 h 98"/>
                    <a:gd name="T8" fmla="*/ 166 w 175"/>
                    <a:gd name="T9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5" h="98">
                      <a:moveTo>
                        <a:pt x="166" y="98"/>
                      </a:moveTo>
                      <a:lnTo>
                        <a:pt x="175" y="78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166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287" name="Freeform 63"/>
                <p:cNvSpPr>
                  <a:spLocks/>
                </p:cNvSpPr>
                <p:nvPr/>
              </p:nvSpPr>
              <p:spPr bwMode="auto">
                <a:xfrm>
                  <a:off x="7657" y="10946"/>
                  <a:ext cx="207" cy="96"/>
                </a:xfrm>
                <a:custGeom>
                  <a:avLst/>
                  <a:gdLst>
                    <a:gd name="T0" fmla="*/ 207 w 207"/>
                    <a:gd name="T1" fmla="*/ 20 h 96"/>
                    <a:gd name="T2" fmla="*/ 200 w 207"/>
                    <a:gd name="T3" fmla="*/ 0 h 96"/>
                    <a:gd name="T4" fmla="*/ 0 w 207"/>
                    <a:gd name="T5" fmla="*/ 75 h 96"/>
                    <a:gd name="T6" fmla="*/ 7 w 207"/>
                    <a:gd name="T7" fmla="*/ 96 h 96"/>
                    <a:gd name="T8" fmla="*/ 207 w 207"/>
                    <a:gd name="T9" fmla="*/ 2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96">
                      <a:moveTo>
                        <a:pt x="207" y="20"/>
                      </a:moveTo>
                      <a:lnTo>
                        <a:pt x="200" y="0"/>
                      </a:lnTo>
                      <a:lnTo>
                        <a:pt x="0" y="75"/>
                      </a:lnTo>
                      <a:lnTo>
                        <a:pt x="7" y="96"/>
                      </a:lnTo>
                      <a:lnTo>
                        <a:pt x="207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0288" name="Line 64"/>
              <p:cNvSpPr>
                <a:spLocks noChangeShapeType="1"/>
              </p:cNvSpPr>
              <p:nvPr/>
            </p:nvSpPr>
            <p:spPr bwMode="auto">
              <a:xfrm>
                <a:off x="3668" y="2748"/>
                <a:ext cx="70" cy="1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Line 65"/>
              <p:cNvSpPr>
                <a:spLocks noChangeShapeType="1"/>
              </p:cNvSpPr>
              <p:nvPr/>
            </p:nvSpPr>
            <p:spPr bwMode="auto">
              <a:xfrm>
                <a:off x="3738" y="2737"/>
                <a:ext cx="1" cy="3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Line 66"/>
              <p:cNvSpPr>
                <a:spLocks noChangeShapeType="1"/>
              </p:cNvSpPr>
              <p:nvPr/>
            </p:nvSpPr>
            <p:spPr bwMode="auto">
              <a:xfrm>
                <a:off x="3668" y="2737"/>
                <a:ext cx="1" cy="3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Line 67"/>
              <p:cNvSpPr>
                <a:spLocks noChangeShapeType="1"/>
              </p:cNvSpPr>
              <p:nvPr/>
            </p:nvSpPr>
            <p:spPr bwMode="auto">
              <a:xfrm>
                <a:off x="3704" y="2718"/>
                <a:ext cx="2" cy="27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0292" name="Group 68"/>
              <p:cNvGrpSpPr>
                <a:grpSpLocks/>
              </p:cNvGrpSpPr>
              <p:nvPr/>
            </p:nvGrpSpPr>
            <p:grpSpPr bwMode="auto">
              <a:xfrm>
                <a:off x="3774" y="2964"/>
                <a:ext cx="96" cy="96"/>
                <a:chOff x="1680" y="1152"/>
                <a:chExt cx="576" cy="1248"/>
              </a:xfrm>
            </p:grpSpPr>
            <p:grpSp>
              <p:nvGrpSpPr>
                <p:cNvPr id="180293" name="Group 69"/>
                <p:cNvGrpSpPr>
                  <a:grpSpLocks/>
                </p:cNvGrpSpPr>
                <p:nvPr/>
              </p:nvGrpSpPr>
              <p:grpSpPr bwMode="auto">
                <a:xfrm>
                  <a:off x="1680" y="1152"/>
                  <a:ext cx="576" cy="1248"/>
                  <a:chOff x="1680" y="1152"/>
                  <a:chExt cx="576" cy="1248"/>
                </a:xfrm>
              </p:grpSpPr>
              <p:sp>
                <p:nvSpPr>
                  <p:cNvPr id="180294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1248"/>
                    <a:ext cx="480" cy="11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DDDDDD"/>
                      </a:gs>
                    </a:gsLst>
                    <a:path path="rect">
                      <a:fillToRect l="100000" t="10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0295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1248"/>
                    <a:ext cx="0" cy="1152"/>
                  </a:xfrm>
                  <a:prstGeom prst="line">
                    <a:avLst/>
                  </a:prstGeom>
                  <a:noFill/>
                  <a:ln w="38100" cmpd="dbl">
                    <a:solidFill>
                      <a:srgbClr val="777777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296" name="AutoShape 7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680" y="1152"/>
                    <a:ext cx="576" cy="96"/>
                  </a:xfrm>
                  <a:prstGeom prst="parallelogram">
                    <a:avLst>
                      <a:gd name="adj" fmla="val 91667"/>
                    </a:avLst>
                  </a:prstGeom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DDDDDD"/>
                      </a:gs>
                    </a:gsLst>
                    <a:path path="rect">
                      <a:fillToRect r="100000" b="10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0297" name="AutoShape 7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104" y="1728"/>
                    <a:ext cx="1248" cy="96"/>
                  </a:xfrm>
                  <a:prstGeom prst="parallelogram">
                    <a:avLst>
                      <a:gd name="adj" fmla="val 98944"/>
                    </a:avLst>
                  </a:prstGeom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DDDDDD"/>
                      </a:gs>
                    </a:gsLst>
                    <a:path path="rect">
                      <a:fillToRect t="100000" r="10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0298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2016"/>
                    <a:ext cx="4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777777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299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1632"/>
                    <a:ext cx="4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777777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0300" name="Rectangle 76"/>
                <p:cNvSpPr>
                  <a:spLocks noChangeArrowheads="1"/>
                </p:cNvSpPr>
                <p:nvPr/>
              </p:nvSpPr>
              <p:spPr bwMode="auto">
                <a:xfrm>
                  <a:off x="1776" y="1248"/>
                  <a:ext cx="480" cy="115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0301" name="Group 77"/>
          <p:cNvGrpSpPr>
            <a:grpSpLocks/>
          </p:cNvGrpSpPr>
          <p:nvPr/>
        </p:nvGrpSpPr>
        <p:grpSpPr bwMode="auto">
          <a:xfrm>
            <a:off x="4108765" y="5001566"/>
            <a:ext cx="790574" cy="566736"/>
            <a:chOff x="1302" y="2885"/>
            <a:chExt cx="358" cy="241"/>
          </a:xfrm>
        </p:grpSpPr>
        <p:sp>
          <p:nvSpPr>
            <p:cNvPr id="180302" name="Oval 78"/>
            <p:cNvSpPr>
              <a:spLocks noChangeArrowheads="1"/>
            </p:cNvSpPr>
            <p:nvPr/>
          </p:nvSpPr>
          <p:spPr bwMode="auto">
            <a:xfrm>
              <a:off x="1302" y="3031"/>
              <a:ext cx="358" cy="9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0303" name="Group 79"/>
            <p:cNvGrpSpPr>
              <a:grpSpLocks/>
            </p:cNvGrpSpPr>
            <p:nvPr/>
          </p:nvGrpSpPr>
          <p:grpSpPr bwMode="auto">
            <a:xfrm>
              <a:off x="1394" y="2885"/>
              <a:ext cx="162" cy="217"/>
              <a:chOff x="3630" y="2718"/>
              <a:chExt cx="240" cy="342"/>
            </a:xfrm>
          </p:grpSpPr>
          <p:sp>
            <p:nvSpPr>
              <p:cNvPr id="180304" name="Freeform 80"/>
              <p:cNvSpPr>
                <a:spLocks/>
              </p:cNvSpPr>
              <p:nvPr/>
            </p:nvSpPr>
            <p:spPr bwMode="auto">
              <a:xfrm>
                <a:off x="3630" y="2747"/>
                <a:ext cx="80" cy="308"/>
              </a:xfrm>
              <a:custGeom>
                <a:avLst/>
                <a:gdLst>
                  <a:gd name="T0" fmla="*/ 130 w 130"/>
                  <a:gd name="T1" fmla="*/ 4 h 503"/>
                  <a:gd name="T2" fmla="*/ 111 w 130"/>
                  <a:gd name="T3" fmla="*/ 0 h 503"/>
                  <a:gd name="T4" fmla="*/ 0 w 130"/>
                  <a:gd name="T5" fmla="*/ 498 h 503"/>
                  <a:gd name="T6" fmla="*/ 19 w 130"/>
                  <a:gd name="T7" fmla="*/ 503 h 503"/>
                  <a:gd name="T8" fmla="*/ 130 w 130"/>
                  <a:gd name="T9" fmla="*/ 4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503">
                    <a:moveTo>
                      <a:pt x="130" y="4"/>
                    </a:moveTo>
                    <a:lnTo>
                      <a:pt x="111" y="0"/>
                    </a:lnTo>
                    <a:lnTo>
                      <a:pt x="0" y="498"/>
                    </a:lnTo>
                    <a:lnTo>
                      <a:pt x="19" y="503"/>
                    </a:lnTo>
                    <a:lnTo>
                      <a:pt x="13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81"/>
              <p:cNvSpPr>
                <a:spLocks/>
              </p:cNvSpPr>
              <p:nvPr/>
            </p:nvSpPr>
            <p:spPr bwMode="auto">
              <a:xfrm>
                <a:off x="3698" y="2747"/>
                <a:ext cx="80" cy="308"/>
              </a:xfrm>
              <a:custGeom>
                <a:avLst/>
                <a:gdLst>
                  <a:gd name="T0" fmla="*/ 19 w 129"/>
                  <a:gd name="T1" fmla="*/ 0 h 503"/>
                  <a:gd name="T2" fmla="*/ 0 w 129"/>
                  <a:gd name="T3" fmla="*/ 4 h 503"/>
                  <a:gd name="T4" fmla="*/ 109 w 129"/>
                  <a:gd name="T5" fmla="*/ 503 h 503"/>
                  <a:gd name="T6" fmla="*/ 129 w 129"/>
                  <a:gd name="T7" fmla="*/ 498 h 503"/>
                  <a:gd name="T8" fmla="*/ 19 w 129"/>
                  <a:gd name="T9" fmla="*/ 0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503">
                    <a:moveTo>
                      <a:pt x="19" y="0"/>
                    </a:moveTo>
                    <a:lnTo>
                      <a:pt x="0" y="4"/>
                    </a:lnTo>
                    <a:lnTo>
                      <a:pt x="109" y="503"/>
                    </a:lnTo>
                    <a:lnTo>
                      <a:pt x="129" y="49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0306" name="Group 82"/>
              <p:cNvGrpSpPr>
                <a:grpSpLocks/>
              </p:cNvGrpSpPr>
              <p:nvPr/>
            </p:nvGrpSpPr>
            <p:grpSpPr bwMode="auto">
              <a:xfrm>
                <a:off x="3654" y="2887"/>
                <a:ext cx="92" cy="79"/>
                <a:chOff x="7690" y="10760"/>
                <a:chExt cx="149" cy="128"/>
              </a:xfrm>
            </p:grpSpPr>
            <p:sp>
              <p:nvSpPr>
                <p:cNvPr id="180307" name="Freeform 83"/>
                <p:cNvSpPr>
                  <a:spLocks/>
                </p:cNvSpPr>
                <p:nvPr/>
              </p:nvSpPr>
              <p:spPr bwMode="auto">
                <a:xfrm>
                  <a:off x="7712" y="10760"/>
                  <a:ext cx="125" cy="74"/>
                </a:xfrm>
                <a:custGeom>
                  <a:avLst/>
                  <a:gdLst>
                    <a:gd name="T0" fmla="*/ 117 w 125"/>
                    <a:gd name="T1" fmla="*/ 74 h 74"/>
                    <a:gd name="T2" fmla="*/ 125 w 125"/>
                    <a:gd name="T3" fmla="*/ 54 h 74"/>
                    <a:gd name="T4" fmla="*/ 9 w 125"/>
                    <a:gd name="T5" fmla="*/ 0 h 74"/>
                    <a:gd name="T6" fmla="*/ 0 w 125"/>
                    <a:gd name="T7" fmla="*/ 20 h 74"/>
                    <a:gd name="T8" fmla="*/ 117 w 125"/>
                    <a:gd name="T9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5" h="74">
                      <a:moveTo>
                        <a:pt x="117" y="74"/>
                      </a:moveTo>
                      <a:lnTo>
                        <a:pt x="125" y="54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117" y="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308" name="Freeform 84"/>
                <p:cNvSpPr>
                  <a:spLocks/>
                </p:cNvSpPr>
                <p:nvPr/>
              </p:nvSpPr>
              <p:spPr bwMode="auto">
                <a:xfrm>
                  <a:off x="7690" y="10814"/>
                  <a:ext cx="149" cy="74"/>
                </a:xfrm>
                <a:custGeom>
                  <a:avLst/>
                  <a:gdLst>
                    <a:gd name="T0" fmla="*/ 149 w 149"/>
                    <a:gd name="T1" fmla="*/ 20 h 74"/>
                    <a:gd name="T2" fmla="*/ 142 w 149"/>
                    <a:gd name="T3" fmla="*/ 0 h 74"/>
                    <a:gd name="T4" fmla="*/ 0 w 149"/>
                    <a:gd name="T5" fmla="*/ 54 h 74"/>
                    <a:gd name="T6" fmla="*/ 7 w 149"/>
                    <a:gd name="T7" fmla="*/ 74 h 74"/>
                    <a:gd name="T8" fmla="*/ 149 w 149"/>
                    <a:gd name="T9" fmla="*/ 2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74">
                      <a:moveTo>
                        <a:pt x="149" y="20"/>
                      </a:moveTo>
                      <a:lnTo>
                        <a:pt x="142" y="0"/>
                      </a:lnTo>
                      <a:lnTo>
                        <a:pt x="0" y="54"/>
                      </a:lnTo>
                      <a:lnTo>
                        <a:pt x="7" y="74"/>
                      </a:lnTo>
                      <a:lnTo>
                        <a:pt x="149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0309" name="Group 85"/>
              <p:cNvGrpSpPr>
                <a:grpSpLocks/>
              </p:cNvGrpSpPr>
              <p:nvPr/>
            </p:nvGrpSpPr>
            <p:grpSpPr bwMode="auto">
              <a:xfrm>
                <a:off x="3669" y="2841"/>
                <a:ext cx="63" cy="57"/>
                <a:chOff x="7715" y="10684"/>
                <a:chExt cx="102" cy="94"/>
              </a:xfrm>
            </p:grpSpPr>
            <p:sp>
              <p:nvSpPr>
                <p:cNvPr id="180310" name="Freeform 86"/>
                <p:cNvSpPr>
                  <a:spLocks/>
                </p:cNvSpPr>
                <p:nvPr/>
              </p:nvSpPr>
              <p:spPr bwMode="auto">
                <a:xfrm>
                  <a:off x="7732" y="10684"/>
                  <a:ext cx="85" cy="57"/>
                </a:xfrm>
                <a:custGeom>
                  <a:avLst/>
                  <a:gdLst>
                    <a:gd name="T0" fmla="*/ 76 w 85"/>
                    <a:gd name="T1" fmla="*/ 57 h 57"/>
                    <a:gd name="T2" fmla="*/ 85 w 85"/>
                    <a:gd name="T3" fmla="*/ 37 h 57"/>
                    <a:gd name="T4" fmla="*/ 9 w 85"/>
                    <a:gd name="T5" fmla="*/ 0 h 57"/>
                    <a:gd name="T6" fmla="*/ 0 w 85"/>
                    <a:gd name="T7" fmla="*/ 20 h 57"/>
                    <a:gd name="T8" fmla="*/ 76 w 85"/>
                    <a:gd name="T9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57">
                      <a:moveTo>
                        <a:pt x="76" y="57"/>
                      </a:moveTo>
                      <a:lnTo>
                        <a:pt x="85" y="37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76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311" name="Freeform 87"/>
                <p:cNvSpPr>
                  <a:spLocks/>
                </p:cNvSpPr>
                <p:nvPr/>
              </p:nvSpPr>
              <p:spPr bwMode="auto">
                <a:xfrm>
                  <a:off x="7715" y="10721"/>
                  <a:ext cx="102" cy="57"/>
                </a:xfrm>
                <a:custGeom>
                  <a:avLst/>
                  <a:gdLst>
                    <a:gd name="T0" fmla="*/ 102 w 102"/>
                    <a:gd name="T1" fmla="*/ 20 h 57"/>
                    <a:gd name="T2" fmla="*/ 94 w 102"/>
                    <a:gd name="T3" fmla="*/ 0 h 57"/>
                    <a:gd name="T4" fmla="*/ 0 w 102"/>
                    <a:gd name="T5" fmla="*/ 37 h 57"/>
                    <a:gd name="T6" fmla="*/ 7 w 102"/>
                    <a:gd name="T7" fmla="*/ 57 h 57"/>
                    <a:gd name="T8" fmla="*/ 102 w 102"/>
                    <a:gd name="T9" fmla="*/ 2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57">
                      <a:moveTo>
                        <a:pt x="102" y="20"/>
                      </a:moveTo>
                      <a:lnTo>
                        <a:pt x="94" y="0"/>
                      </a:lnTo>
                      <a:lnTo>
                        <a:pt x="0" y="37"/>
                      </a:lnTo>
                      <a:lnTo>
                        <a:pt x="7" y="57"/>
                      </a:lnTo>
                      <a:lnTo>
                        <a:pt x="102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0312" name="Group 88"/>
              <p:cNvGrpSpPr>
                <a:grpSpLocks/>
              </p:cNvGrpSpPr>
              <p:nvPr/>
            </p:nvGrpSpPr>
            <p:grpSpPr bwMode="auto">
              <a:xfrm>
                <a:off x="3679" y="2808"/>
                <a:ext cx="44" cy="44"/>
                <a:chOff x="7731" y="10630"/>
                <a:chExt cx="72" cy="72"/>
              </a:xfrm>
            </p:grpSpPr>
            <p:sp>
              <p:nvSpPr>
                <p:cNvPr id="180313" name="Freeform 89"/>
                <p:cNvSpPr>
                  <a:spLocks/>
                </p:cNvSpPr>
                <p:nvPr/>
              </p:nvSpPr>
              <p:spPr bwMode="auto">
                <a:xfrm>
                  <a:off x="7741" y="10630"/>
                  <a:ext cx="62" cy="46"/>
                </a:xfrm>
                <a:custGeom>
                  <a:avLst/>
                  <a:gdLst>
                    <a:gd name="T0" fmla="*/ 54 w 62"/>
                    <a:gd name="T1" fmla="*/ 46 h 46"/>
                    <a:gd name="T2" fmla="*/ 62 w 62"/>
                    <a:gd name="T3" fmla="*/ 26 h 46"/>
                    <a:gd name="T4" fmla="*/ 9 w 62"/>
                    <a:gd name="T5" fmla="*/ 0 h 46"/>
                    <a:gd name="T6" fmla="*/ 0 w 62"/>
                    <a:gd name="T7" fmla="*/ 20 h 46"/>
                    <a:gd name="T8" fmla="*/ 54 w 62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46">
                      <a:moveTo>
                        <a:pt x="54" y="46"/>
                      </a:moveTo>
                      <a:lnTo>
                        <a:pt x="62" y="26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54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314" name="Freeform 90"/>
                <p:cNvSpPr>
                  <a:spLocks/>
                </p:cNvSpPr>
                <p:nvPr/>
              </p:nvSpPr>
              <p:spPr bwMode="auto">
                <a:xfrm>
                  <a:off x="7731" y="10656"/>
                  <a:ext cx="72" cy="46"/>
                </a:xfrm>
                <a:custGeom>
                  <a:avLst/>
                  <a:gdLst>
                    <a:gd name="T0" fmla="*/ 72 w 72"/>
                    <a:gd name="T1" fmla="*/ 20 h 46"/>
                    <a:gd name="T2" fmla="*/ 65 w 72"/>
                    <a:gd name="T3" fmla="*/ 0 h 46"/>
                    <a:gd name="T4" fmla="*/ 0 w 72"/>
                    <a:gd name="T5" fmla="*/ 26 h 46"/>
                    <a:gd name="T6" fmla="*/ 7 w 72"/>
                    <a:gd name="T7" fmla="*/ 46 h 46"/>
                    <a:gd name="T8" fmla="*/ 72 w 72"/>
                    <a:gd name="T9" fmla="*/ 2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46">
                      <a:moveTo>
                        <a:pt x="72" y="20"/>
                      </a:moveTo>
                      <a:lnTo>
                        <a:pt x="65" y="0"/>
                      </a:lnTo>
                      <a:lnTo>
                        <a:pt x="0" y="26"/>
                      </a:lnTo>
                      <a:lnTo>
                        <a:pt x="7" y="46"/>
                      </a:lnTo>
                      <a:lnTo>
                        <a:pt x="72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0315" name="Group 91"/>
              <p:cNvGrpSpPr>
                <a:grpSpLocks/>
              </p:cNvGrpSpPr>
              <p:nvPr/>
            </p:nvGrpSpPr>
            <p:grpSpPr bwMode="auto">
              <a:xfrm>
                <a:off x="3687" y="2787"/>
                <a:ext cx="32" cy="34"/>
                <a:chOff x="7744" y="10596"/>
                <a:chExt cx="52" cy="55"/>
              </a:xfrm>
            </p:grpSpPr>
            <p:sp>
              <p:nvSpPr>
                <p:cNvPr id="180316" name="Freeform 92"/>
                <p:cNvSpPr>
                  <a:spLocks/>
                </p:cNvSpPr>
                <p:nvPr/>
              </p:nvSpPr>
              <p:spPr bwMode="auto">
                <a:xfrm>
                  <a:off x="7750" y="10596"/>
                  <a:ext cx="46" cy="38"/>
                </a:xfrm>
                <a:custGeom>
                  <a:avLst/>
                  <a:gdLst>
                    <a:gd name="T0" fmla="*/ 37 w 46"/>
                    <a:gd name="T1" fmla="*/ 38 h 38"/>
                    <a:gd name="T2" fmla="*/ 46 w 46"/>
                    <a:gd name="T3" fmla="*/ 18 h 38"/>
                    <a:gd name="T4" fmla="*/ 9 w 46"/>
                    <a:gd name="T5" fmla="*/ 0 h 38"/>
                    <a:gd name="T6" fmla="*/ 0 w 46"/>
                    <a:gd name="T7" fmla="*/ 20 h 38"/>
                    <a:gd name="T8" fmla="*/ 37 w 46"/>
                    <a:gd name="T9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8">
                      <a:moveTo>
                        <a:pt x="37" y="38"/>
                      </a:moveTo>
                      <a:lnTo>
                        <a:pt x="46" y="18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37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317" name="Freeform 93"/>
                <p:cNvSpPr>
                  <a:spLocks/>
                </p:cNvSpPr>
                <p:nvPr/>
              </p:nvSpPr>
              <p:spPr bwMode="auto">
                <a:xfrm>
                  <a:off x="7744" y="10614"/>
                  <a:ext cx="52" cy="37"/>
                </a:xfrm>
                <a:custGeom>
                  <a:avLst/>
                  <a:gdLst>
                    <a:gd name="T0" fmla="*/ 52 w 52"/>
                    <a:gd name="T1" fmla="*/ 20 h 37"/>
                    <a:gd name="T2" fmla="*/ 45 w 52"/>
                    <a:gd name="T3" fmla="*/ 0 h 37"/>
                    <a:gd name="T4" fmla="*/ 0 w 52"/>
                    <a:gd name="T5" fmla="*/ 17 h 37"/>
                    <a:gd name="T6" fmla="*/ 8 w 52"/>
                    <a:gd name="T7" fmla="*/ 37 h 37"/>
                    <a:gd name="T8" fmla="*/ 52 w 52"/>
                    <a:gd name="T9" fmla="*/ 2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37">
                      <a:moveTo>
                        <a:pt x="52" y="20"/>
                      </a:moveTo>
                      <a:lnTo>
                        <a:pt x="45" y="0"/>
                      </a:lnTo>
                      <a:lnTo>
                        <a:pt x="0" y="17"/>
                      </a:lnTo>
                      <a:lnTo>
                        <a:pt x="8" y="37"/>
                      </a:lnTo>
                      <a:lnTo>
                        <a:pt x="52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0318" name="Group 94"/>
              <p:cNvGrpSpPr>
                <a:grpSpLocks/>
              </p:cNvGrpSpPr>
              <p:nvPr/>
            </p:nvGrpSpPr>
            <p:grpSpPr bwMode="auto">
              <a:xfrm>
                <a:off x="3634" y="2954"/>
                <a:ext cx="128" cy="106"/>
                <a:chOff x="7657" y="10868"/>
                <a:chExt cx="209" cy="174"/>
              </a:xfrm>
            </p:grpSpPr>
            <p:sp>
              <p:nvSpPr>
                <p:cNvPr id="180319" name="Freeform 95"/>
                <p:cNvSpPr>
                  <a:spLocks/>
                </p:cNvSpPr>
                <p:nvPr/>
              </p:nvSpPr>
              <p:spPr bwMode="auto">
                <a:xfrm>
                  <a:off x="7691" y="10868"/>
                  <a:ext cx="175" cy="98"/>
                </a:xfrm>
                <a:custGeom>
                  <a:avLst/>
                  <a:gdLst>
                    <a:gd name="T0" fmla="*/ 166 w 175"/>
                    <a:gd name="T1" fmla="*/ 98 h 98"/>
                    <a:gd name="T2" fmla="*/ 175 w 175"/>
                    <a:gd name="T3" fmla="*/ 78 h 98"/>
                    <a:gd name="T4" fmla="*/ 9 w 175"/>
                    <a:gd name="T5" fmla="*/ 0 h 98"/>
                    <a:gd name="T6" fmla="*/ 0 w 175"/>
                    <a:gd name="T7" fmla="*/ 20 h 98"/>
                    <a:gd name="T8" fmla="*/ 166 w 175"/>
                    <a:gd name="T9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5" h="98">
                      <a:moveTo>
                        <a:pt x="166" y="98"/>
                      </a:moveTo>
                      <a:lnTo>
                        <a:pt x="175" y="78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166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320" name="Freeform 96"/>
                <p:cNvSpPr>
                  <a:spLocks/>
                </p:cNvSpPr>
                <p:nvPr/>
              </p:nvSpPr>
              <p:spPr bwMode="auto">
                <a:xfrm>
                  <a:off x="7657" y="10946"/>
                  <a:ext cx="207" cy="96"/>
                </a:xfrm>
                <a:custGeom>
                  <a:avLst/>
                  <a:gdLst>
                    <a:gd name="T0" fmla="*/ 207 w 207"/>
                    <a:gd name="T1" fmla="*/ 20 h 96"/>
                    <a:gd name="T2" fmla="*/ 200 w 207"/>
                    <a:gd name="T3" fmla="*/ 0 h 96"/>
                    <a:gd name="T4" fmla="*/ 0 w 207"/>
                    <a:gd name="T5" fmla="*/ 75 h 96"/>
                    <a:gd name="T6" fmla="*/ 7 w 207"/>
                    <a:gd name="T7" fmla="*/ 96 h 96"/>
                    <a:gd name="T8" fmla="*/ 207 w 207"/>
                    <a:gd name="T9" fmla="*/ 2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96">
                      <a:moveTo>
                        <a:pt x="207" y="20"/>
                      </a:moveTo>
                      <a:lnTo>
                        <a:pt x="200" y="0"/>
                      </a:lnTo>
                      <a:lnTo>
                        <a:pt x="0" y="75"/>
                      </a:lnTo>
                      <a:lnTo>
                        <a:pt x="7" y="96"/>
                      </a:lnTo>
                      <a:lnTo>
                        <a:pt x="207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0321" name="Line 97"/>
              <p:cNvSpPr>
                <a:spLocks noChangeShapeType="1"/>
              </p:cNvSpPr>
              <p:nvPr/>
            </p:nvSpPr>
            <p:spPr bwMode="auto">
              <a:xfrm>
                <a:off x="3668" y="2748"/>
                <a:ext cx="70" cy="1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Line 98"/>
              <p:cNvSpPr>
                <a:spLocks noChangeShapeType="1"/>
              </p:cNvSpPr>
              <p:nvPr/>
            </p:nvSpPr>
            <p:spPr bwMode="auto">
              <a:xfrm>
                <a:off x="3738" y="2737"/>
                <a:ext cx="1" cy="3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Line 99"/>
              <p:cNvSpPr>
                <a:spLocks noChangeShapeType="1"/>
              </p:cNvSpPr>
              <p:nvPr/>
            </p:nvSpPr>
            <p:spPr bwMode="auto">
              <a:xfrm>
                <a:off x="3668" y="2737"/>
                <a:ext cx="1" cy="3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Line 100"/>
              <p:cNvSpPr>
                <a:spLocks noChangeShapeType="1"/>
              </p:cNvSpPr>
              <p:nvPr/>
            </p:nvSpPr>
            <p:spPr bwMode="auto">
              <a:xfrm>
                <a:off x="3704" y="2718"/>
                <a:ext cx="2" cy="27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0325" name="Group 101"/>
              <p:cNvGrpSpPr>
                <a:grpSpLocks/>
              </p:cNvGrpSpPr>
              <p:nvPr/>
            </p:nvGrpSpPr>
            <p:grpSpPr bwMode="auto">
              <a:xfrm>
                <a:off x="3774" y="2964"/>
                <a:ext cx="96" cy="96"/>
                <a:chOff x="1680" y="1152"/>
                <a:chExt cx="576" cy="1248"/>
              </a:xfrm>
            </p:grpSpPr>
            <p:grpSp>
              <p:nvGrpSpPr>
                <p:cNvPr id="180326" name="Group 102"/>
                <p:cNvGrpSpPr>
                  <a:grpSpLocks/>
                </p:cNvGrpSpPr>
                <p:nvPr/>
              </p:nvGrpSpPr>
              <p:grpSpPr bwMode="auto">
                <a:xfrm>
                  <a:off x="1680" y="1152"/>
                  <a:ext cx="576" cy="1248"/>
                  <a:chOff x="1680" y="1152"/>
                  <a:chExt cx="576" cy="1248"/>
                </a:xfrm>
              </p:grpSpPr>
              <p:sp>
                <p:nvSpPr>
                  <p:cNvPr id="180327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1248"/>
                    <a:ext cx="480" cy="11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DDDDDD"/>
                      </a:gs>
                    </a:gsLst>
                    <a:path path="rect">
                      <a:fillToRect l="100000" t="10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0328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1248"/>
                    <a:ext cx="0" cy="1152"/>
                  </a:xfrm>
                  <a:prstGeom prst="line">
                    <a:avLst/>
                  </a:prstGeom>
                  <a:noFill/>
                  <a:ln w="38100" cmpd="dbl">
                    <a:solidFill>
                      <a:srgbClr val="777777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329" name="AutoShape 10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680" y="1152"/>
                    <a:ext cx="576" cy="96"/>
                  </a:xfrm>
                  <a:prstGeom prst="parallelogram">
                    <a:avLst>
                      <a:gd name="adj" fmla="val 91667"/>
                    </a:avLst>
                  </a:prstGeom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DDDDDD"/>
                      </a:gs>
                    </a:gsLst>
                    <a:path path="rect">
                      <a:fillToRect r="100000" b="10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0330" name="AutoShape 10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104" y="1728"/>
                    <a:ext cx="1248" cy="96"/>
                  </a:xfrm>
                  <a:prstGeom prst="parallelogram">
                    <a:avLst>
                      <a:gd name="adj" fmla="val 98944"/>
                    </a:avLst>
                  </a:prstGeom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DDDDDD"/>
                      </a:gs>
                    </a:gsLst>
                    <a:path path="rect">
                      <a:fillToRect t="100000" r="10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0331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2016"/>
                    <a:ext cx="4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777777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332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1632"/>
                    <a:ext cx="4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777777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0333" name="Rectangle 109"/>
                <p:cNvSpPr>
                  <a:spLocks noChangeArrowheads="1"/>
                </p:cNvSpPr>
                <p:nvPr/>
              </p:nvSpPr>
              <p:spPr bwMode="auto">
                <a:xfrm>
                  <a:off x="1776" y="1248"/>
                  <a:ext cx="480" cy="115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0334" name="Group 110"/>
          <p:cNvGrpSpPr>
            <a:grpSpLocks/>
          </p:cNvGrpSpPr>
          <p:nvPr/>
        </p:nvGrpSpPr>
        <p:grpSpPr bwMode="auto">
          <a:xfrm>
            <a:off x="5442272" y="5003165"/>
            <a:ext cx="788988" cy="566738"/>
            <a:chOff x="1302" y="2885"/>
            <a:chExt cx="358" cy="241"/>
          </a:xfrm>
        </p:grpSpPr>
        <p:sp>
          <p:nvSpPr>
            <p:cNvPr id="180335" name="Oval 111"/>
            <p:cNvSpPr>
              <a:spLocks noChangeArrowheads="1"/>
            </p:cNvSpPr>
            <p:nvPr/>
          </p:nvSpPr>
          <p:spPr bwMode="auto">
            <a:xfrm>
              <a:off x="1302" y="3031"/>
              <a:ext cx="358" cy="9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0336" name="Group 112"/>
            <p:cNvGrpSpPr>
              <a:grpSpLocks/>
            </p:cNvGrpSpPr>
            <p:nvPr/>
          </p:nvGrpSpPr>
          <p:grpSpPr bwMode="auto">
            <a:xfrm>
              <a:off x="1394" y="2885"/>
              <a:ext cx="162" cy="217"/>
              <a:chOff x="3630" y="2718"/>
              <a:chExt cx="240" cy="342"/>
            </a:xfrm>
          </p:grpSpPr>
          <p:sp>
            <p:nvSpPr>
              <p:cNvPr id="180337" name="Freeform 113"/>
              <p:cNvSpPr>
                <a:spLocks/>
              </p:cNvSpPr>
              <p:nvPr/>
            </p:nvSpPr>
            <p:spPr bwMode="auto">
              <a:xfrm>
                <a:off x="3630" y="2747"/>
                <a:ext cx="80" cy="308"/>
              </a:xfrm>
              <a:custGeom>
                <a:avLst/>
                <a:gdLst>
                  <a:gd name="T0" fmla="*/ 130 w 130"/>
                  <a:gd name="T1" fmla="*/ 4 h 503"/>
                  <a:gd name="T2" fmla="*/ 111 w 130"/>
                  <a:gd name="T3" fmla="*/ 0 h 503"/>
                  <a:gd name="T4" fmla="*/ 0 w 130"/>
                  <a:gd name="T5" fmla="*/ 498 h 503"/>
                  <a:gd name="T6" fmla="*/ 19 w 130"/>
                  <a:gd name="T7" fmla="*/ 503 h 503"/>
                  <a:gd name="T8" fmla="*/ 130 w 130"/>
                  <a:gd name="T9" fmla="*/ 4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503">
                    <a:moveTo>
                      <a:pt x="130" y="4"/>
                    </a:moveTo>
                    <a:lnTo>
                      <a:pt x="111" y="0"/>
                    </a:lnTo>
                    <a:lnTo>
                      <a:pt x="0" y="498"/>
                    </a:lnTo>
                    <a:lnTo>
                      <a:pt x="19" y="503"/>
                    </a:lnTo>
                    <a:lnTo>
                      <a:pt x="13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4"/>
              <p:cNvSpPr>
                <a:spLocks/>
              </p:cNvSpPr>
              <p:nvPr/>
            </p:nvSpPr>
            <p:spPr bwMode="auto">
              <a:xfrm>
                <a:off x="3698" y="2747"/>
                <a:ext cx="80" cy="308"/>
              </a:xfrm>
              <a:custGeom>
                <a:avLst/>
                <a:gdLst>
                  <a:gd name="T0" fmla="*/ 19 w 129"/>
                  <a:gd name="T1" fmla="*/ 0 h 503"/>
                  <a:gd name="T2" fmla="*/ 0 w 129"/>
                  <a:gd name="T3" fmla="*/ 4 h 503"/>
                  <a:gd name="T4" fmla="*/ 109 w 129"/>
                  <a:gd name="T5" fmla="*/ 503 h 503"/>
                  <a:gd name="T6" fmla="*/ 129 w 129"/>
                  <a:gd name="T7" fmla="*/ 498 h 503"/>
                  <a:gd name="T8" fmla="*/ 19 w 129"/>
                  <a:gd name="T9" fmla="*/ 0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503">
                    <a:moveTo>
                      <a:pt x="19" y="0"/>
                    </a:moveTo>
                    <a:lnTo>
                      <a:pt x="0" y="4"/>
                    </a:lnTo>
                    <a:lnTo>
                      <a:pt x="109" y="503"/>
                    </a:lnTo>
                    <a:lnTo>
                      <a:pt x="129" y="49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0339" name="Group 115"/>
              <p:cNvGrpSpPr>
                <a:grpSpLocks/>
              </p:cNvGrpSpPr>
              <p:nvPr/>
            </p:nvGrpSpPr>
            <p:grpSpPr bwMode="auto">
              <a:xfrm>
                <a:off x="3654" y="2887"/>
                <a:ext cx="92" cy="79"/>
                <a:chOff x="7690" y="10760"/>
                <a:chExt cx="149" cy="128"/>
              </a:xfrm>
            </p:grpSpPr>
            <p:sp>
              <p:nvSpPr>
                <p:cNvPr id="180340" name="Freeform 116"/>
                <p:cNvSpPr>
                  <a:spLocks/>
                </p:cNvSpPr>
                <p:nvPr/>
              </p:nvSpPr>
              <p:spPr bwMode="auto">
                <a:xfrm>
                  <a:off x="7712" y="10760"/>
                  <a:ext cx="125" cy="74"/>
                </a:xfrm>
                <a:custGeom>
                  <a:avLst/>
                  <a:gdLst>
                    <a:gd name="T0" fmla="*/ 117 w 125"/>
                    <a:gd name="T1" fmla="*/ 74 h 74"/>
                    <a:gd name="T2" fmla="*/ 125 w 125"/>
                    <a:gd name="T3" fmla="*/ 54 h 74"/>
                    <a:gd name="T4" fmla="*/ 9 w 125"/>
                    <a:gd name="T5" fmla="*/ 0 h 74"/>
                    <a:gd name="T6" fmla="*/ 0 w 125"/>
                    <a:gd name="T7" fmla="*/ 20 h 74"/>
                    <a:gd name="T8" fmla="*/ 117 w 125"/>
                    <a:gd name="T9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5" h="74">
                      <a:moveTo>
                        <a:pt x="117" y="74"/>
                      </a:moveTo>
                      <a:lnTo>
                        <a:pt x="125" y="54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117" y="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341" name="Freeform 117"/>
                <p:cNvSpPr>
                  <a:spLocks/>
                </p:cNvSpPr>
                <p:nvPr/>
              </p:nvSpPr>
              <p:spPr bwMode="auto">
                <a:xfrm>
                  <a:off x="7690" y="10814"/>
                  <a:ext cx="149" cy="74"/>
                </a:xfrm>
                <a:custGeom>
                  <a:avLst/>
                  <a:gdLst>
                    <a:gd name="T0" fmla="*/ 149 w 149"/>
                    <a:gd name="T1" fmla="*/ 20 h 74"/>
                    <a:gd name="T2" fmla="*/ 142 w 149"/>
                    <a:gd name="T3" fmla="*/ 0 h 74"/>
                    <a:gd name="T4" fmla="*/ 0 w 149"/>
                    <a:gd name="T5" fmla="*/ 54 h 74"/>
                    <a:gd name="T6" fmla="*/ 7 w 149"/>
                    <a:gd name="T7" fmla="*/ 74 h 74"/>
                    <a:gd name="T8" fmla="*/ 149 w 149"/>
                    <a:gd name="T9" fmla="*/ 2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74">
                      <a:moveTo>
                        <a:pt x="149" y="20"/>
                      </a:moveTo>
                      <a:lnTo>
                        <a:pt x="142" y="0"/>
                      </a:lnTo>
                      <a:lnTo>
                        <a:pt x="0" y="54"/>
                      </a:lnTo>
                      <a:lnTo>
                        <a:pt x="7" y="74"/>
                      </a:lnTo>
                      <a:lnTo>
                        <a:pt x="149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0342" name="Group 118"/>
              <p:cNvGrpSpPr>
                <a:grpSpLocks/>
              </p:cNvGrpSpPr>
              <p:nvPr/>
            </p:nvGrpSpPr>
            <p:grpSpPr bwMode="auto">
              <a:xfrm>
                <a:off x="3669" y="2841"/>
                <a:ext cx="63" cy="57"/>
                <a:chOff x="7715" y="10684"/>
                <a:chExt cx="102" cy="94"/>
              </a:xfrm>
            </p:grpSpPr>
            <p:sp>
              <p:nvSpPr>
                <p:cNvPr id="180343" name="Freeform 119"/>
                <p:cNvSpPr>
                  <a:spLocks/>
                </p:cNvSpPr>
                <p:nvPr/>
              </p:nvSpPr>
              <p:spPr bwMode="auto">
                <a:xfrm>
                  <a:off x="7732" y="10684"/>
                  <a:ext cx="85" cy="57"/>
                </a:xfrm>
                <a:custGeom>
                  <a:avLst/>
                  <a:gdLst>
                    <a:gd name="T0" fmla="*/ 76 w 85"/>
                    <a:gd name="T1" fmla="*/ 57 h 57"/>
                    <a:gd name="T2" fmla="*/ 85 w 85"/>
                    <a:gd name="T3" fmla="*/ 37 h 57"/>
                    <a:gd name="T4" fmla="*/ 9 w 85"/>
                    <a:gd name="T5" fmla="*/ 0 h 57"/>
                    <a:gd name="T6" fmla="*/ 0 w 85"/>
                    <a:gd name="T7" fmla="*/ 20 h 57"/>
                    <a:gd name="T8" fmla="*/ 76 w 85"/>
                    <a:gd name="T9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57">
                      <a:moveTo>
                        <a:pt x="76" y="57"/>
                      </a:moveTo>
                      <a:lnTo>
                        <a:pt x="85" y="37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76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344" name="Freeform 120"/>
                <p:cNvSpPr>
                  <a:spLocks/>
                </p:cNvSpPr>
                <p:nvPr/>
              </p:nvSpPr>
              <p:spPr bwMode="auto">
                <a:xfrm>
                  <a:off x="7715" y="10721"/>
                  <a:ext cx="102" cy="57"/>
                </a:xfrm>
                <a:custGeom>
                  <a:avLst/>
                  <a:gdLst>
                    <a:gd name="T0" fmla="*/ 102 w 102"/>
                    <a:gd name="T1" fmla="*/ 20 h 57"/>
                    <a:gd name="T2" fmla="*/ 94 w 102"/>
                    <a:gd name="T3" fmla="*/ 0 h 57"/>
                    <a:gd name="T4" fmla="*/ 0 w 102"/>
                    <a:gd name="T5" fmla="*/ 37 h 57"/>
                    <a:gd name="T6" fmla="*/ 7 w 102"/>
                    <a:gd name="T7" fmla="*/ 57 h 57"/>
                    <a:gd name="T8" fmla="*/ 102 w 102"/>
                    <a:gd name="T9" fmla="*/ 2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57">
                      <a:moveTo>
                        <a:pt x="102" y="20"/>
                      </a:moveTo>
                      <a:lnTo>
                        <a:pt x="94" y="0"/>
                      </a:lnTo>
                      <a:lnTo>
                        <a:pt x="0" y="37"/>
                      </a:lnTo>
                      <a:lnTo>
                        <a:pt x="7" y="57"/>
                      </a:lnTo>
                      <a:lnTo>
                        <a:pt x="102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0345" name="Group 121"/>
              <p:cNvGrpSpPr>
                <a:grpSpLocks/>
              </p:cNvGrpSpPr>
              <p:nvPr/>
            </p:nvGrpSpPr>
            <p:grpSpPr bwMode="auto">
              <a:xfrm>
                <a:off x="3679" y="2808"/>
                <a:ext cx="44" cy="44"/>
                <a:chOff x="7731" y="10630"/>
                <a:chExt cx="72" cy="72"/>
              </a:xfrm>
            </p:grpSpPr>
            <p:sp>
              <p:nvSpPr>
                <p:cNvPr id="180346" name="Freeform 122"/>
                <p:cNvSpPr>
                  <a:spLocks/>
                </p:cNvSpPr>
                <p:nvPr/>
              </p:nvSpPr>
              <p:spPr bwMode="auto">
                <a:xfrm>
                  <a:off x="7741" y="10630"/>
                  <a:ext cx="62" cy="46"/>
                </a:xfrm>
                <a:custGeom>
                  <a:avLst/>
                  <a:gdLst>
                    <a:gd name="T0" fmla="*/ 54 w 62"/>
                    <a:gd name="T1" fmla="*/ 46 h 46"/>
                    <a:gd name="T2" fmla="*/ 62 w 62"/>
                    <a:gd name="T3" fmla="*/ 26 h 46"/>
                    <a:gd name="T4" fmla="*/ 9 w 62"/>
                    <a:gd name="T5" fmla="*/ 0 h 46"/>
                    <a:gd name="T6" fmla="*/ 0 w 62"/>
                    <a:gd name="T7" fmla="*/ 20 h 46"/>
                    <a:gd name="T8" fmla="*/ 54 w 62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46">
                      <a:moveTo>
                        <a:pt x="54" y="46"/>
                      </a:moveTo>
                      <a:lnTo>
                        <a:pt x="62" y="26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54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347" name="Freeform 123"/>
                <p:cNvSpPr>
                  <a:spLocks/>
                </p:cNvSpPr>
                <p:nvPr/>
              </p:nvSpPr>
              <p:spPr bwMode="auto">
                <a:xfrm>
                  <a:off x="7731" y="10656"/>
                  <a:ext cx="72" cy="46"/>
                </a:xfrm>
                <a:custGeom>
                  <a:avLst/>
                  <a:gdLst>
                    <a:gd name="T0" fmla="*/ 72 w 72"/>
                    <a:gd name="T1" fmla="*/ 20 h 46"/>
                    <a:gd name="T2" fmla="*/ 65 w 72"/>
                    <a:gd name="T3" fmla="*/ 0 h 46"/>
                    <a:gd name="T4" fmla="*/ 0 w 72"/>
                    <a:gd name="T5" fmla="*/ 26 h 46"/>
                    <a:gd name="T6" fmla="*/ 7 w 72"/>
                    <a:gd name="T7" fmla="*/ 46 h 46"/>
                    <a:gd name="T8" fmla="*/ 72 w 72"/>
                    <a:gd name="T9" fmla="*/ 2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46">
                      <a:moveTo>
                        <a:pt x="72" y="20"/>
                      </a:moveTo>
                      <a:lnTo>
                        <a:pt x="65" y="0"/>
                      </a:lnTo>
                      <a:lnTo>
                        <a:pt x="0" y="26"/>
                      </a:lnTo>
                      <a:lnTo>
                        <a:pt x="7" y="46"/>
                      </a:lnTo>
                      <a:lnTo>
                        <a:pt x="72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0348" name="Group 124"/>
              <p:cNvGrpSpPr>
                <a:grpSpLocks/>
              </p:cNvGrpSpPr>
              <p:nvPr/>
            </p:nvGrpSpPr>
            <p:grpSpPr bwMode="auto">
              <a:xfrm>
                <a:off x="3687" y="2787"/>
                <a:ext cx="32" cy="34"/>
                <a:chOff x="7744" y="10596"/>
                <a:chExt cx="52" cy="55"/>
              </a:xfrm>
            </p:grpSpPr>
            <p:sp>
              <p:nvSpPr>
                <p:cNvPr id="180349" name="Freeform 125"/>
                <p:cNvSpPr>
                  <a:spLocks/>
                </p:cNvSpPr>
                <p:nvPr/>
              </p:nvSpPr>
              <p:spPr bwMode="auto">
                <a:xfrm>
                  <a:off x="7750" y="10596"/>
                  <a:ext cx="46" cy="38"/>
                </a:xfrm>
                <a:custGeom>
                  <a:avLst/>
                  <a:gdLst>
                    <a:gd name="T0" fmla="*/ 37 w 46"/>
                    <a:gd name="T1" fmla="*/ 38 h 38"/>
                    <a:gd name="T2" fmla="*/ 46 w 46"/>
                    <a:gd name="T3" fmla="*/ 18 h 38"/>
                    <a:gd name="T4" fmla="*/ 9 w 46"/>
                    <a:gd name="T5" fmla="*/ 0 h 38"/>
                    <a:gd name="T6" fmla="*/ 0 w 46"/>
                    <a:gd name="T7" fmla="*/ 20 h 38"/>
                    <a:gd name="T8" fmla="*/ 37 w 46"/>
                    <a:gd name="T9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8">
                      <a:moveTo>
                        <a:pt x="37" y="38"/>
                      </a:moveTo>
                      <a:lnTo>
                        <a:pt x="46" y="18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37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350" name="Freeform 126"/>
                <p:cNvSpPr>
                  <a:spLocks/>
                </p:cNvSpPr>
                <p:nvPr/>
              </p:nvSpPr>
              <p:spPr bwMode="auto">
                <a:xfrm>
                  <a:off x="7744" y="10614"/>
                  <a:ext cx="52" cy="37"/>
                </a:xfrm>
                <a:custGeom>
                  <a:avLst/>
                  <a:gdLst>
                    <a:gd name="T0" fmla="*/ 52 w 52"/>
                    <a:gd name="T1" fmla="*/ 20 h 37"/>
                    <a:gd name="T2" fmla="*/ 45 w 52"/>
                    <a:gd name="T3" fmla="*/ 0 h 37"/>
                    <a:gd name="T4" fmla="*/ 0 w 52"/>
                    <a:gd name="T5" fmla="*/ 17 h 37"/>
                    <a:gd name="T6" fmla="*/ 8 w 52"/>
                    <a:gd name="T7" fmla="*/ 37 h 37"/>
                    <a:gd name="T8" fmla="*/ 52 w 52"/>
                    <a:gd name="T9" fmla="*/ 2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37">
                      <a:moveTo>
                        <a:pt x="52" y="20"/>
                      </a:moveTo>
                      <a:lnTo>
                        <a:pt x="45" y="0"/>
                      </a:lnTo>
                      <a:lnTo>
                        <a:pt x="0" y="17"/>
                      </a:lnTo>
                      <a:lnTo>
                        <a:pt x="8" y="37"/>
                      </a:lnTo>
                      <a:lnTo>
                        <a:pt x="52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0351" name="Group 127"/>
              <p:cNvGrpSpPr>
                <a:grpSpLocks/>
              </p:cNvGrpSpPr>
              <p:nvPr/>
            </p:nvGrpSpPr>
            <p:grpSpPr bwMode="auto">
              <a:xfrm>
                <a:off x="3634" y="2954"/>
                <a:ext cx="128" cy="106"/>
                <a:chOff x="7657" y="10868"/>
                <a:chExt cx="209" cy="174"/>
              </a:xfrm>
            </p:grpSpPr>
            <p:sp>
              <p:nvSpPr>
                <p:cNvPr id="180352" name="Freeform 128"/>
                <p:cNvSpPr>
                  <a:spLocks/>
                </p:cNvSpPr>
                <p:nvPr/>
              </p:nvSpPr>
              <p:spPr bwMode="auto">
                <a:xfrm>
                  <a:off x="7691" y="10868"/>
                  <a:ext cx="175" cy="98"/>
                </a:xfrm>
                <a:custGeom>
                  <a:avLst/>
                  <a:gdLst>
                    <a:gd name="T0" fmla="*/ 166 w 175"/>
                    <a:gd name="T1" fmla="*/ 98 h 98"/>
                    <a:gd name="T2" fmla="*/ 175 w 175"/>
                    <a:gd name="T3" fmla="*/ 78 h 98"/>
                    <a:gd name="T4" fmla="*/ 9 w 175"/>
                    <a:gd name="T5" fmla="*/ 0 h 98"/>
                    <a:gd name="T6" fmla="*/ 0 w 175"/>
                    <a:gd name="T7" fmla="*/ 20 h 98"/>
                    <a:gd name="T8" fmla="*/ 166 w 175"/>
                    <a:gd name="T9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5" h="98">
                      <a:moveTo>
                        <a:pt x="166" y="98"/>
                      </a:moveTo>
                      <a:lnTo>
                        <a:pt x="175" y="78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166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353" name="Freeform 129"/>
                <p:cNvSpPr>
                  <a:spLocks/>
                </p:cNvSpPr>
                <p:nvPr/>
              </p:nvSpPr>
              <p:spPr bwMode="auto">
                <a:xfrm>
                  <a:off x="7657" y="10946"/>
                  <a:ext cx="207" cy="96"/>
                </a:xfrm>
                <a:custGeom>
                  <a:avLst/>
                  <a:gdLst>
                    <a:gd name="T0" fmla="*/ 207 w 207"/>
                    <a:gd name="T1" fmla="*/ 20 h 96"/>
                    <a:gd name="T2" fmla="*/ 200 w 207"/>
                    <a:gd name="T3" fmla="*/ 0 h 96"/>
                    <a:gd name="T4" fmla="*/ 0 w 207"/>
                    <a:gd name="T5" fmla="*/ 75 h 96"/>
                    <a:gd name="T6" fmla="*/ 7 w 207"/>
                    <a:gd name="T7" fmla="*/ 96 h 96"/>
                    <a:gd name="T8" fmla="*/ 207 w 207"/>
                    <a:gd name="T9" fmla="*/ 2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96">
                      <a:moveTo>
                        <a:pt x="207" y="20"/>
                      </a:moveTo>
                      <a:lnTo>
                        <a:pt x="200" y="0"/>
                      </a:lnTo>
                      <a:lnTo>
                        <a:pt x="0" y="75"/>
                      </a:lnTo>
                      <a:lnTo>
                        <a:pt x="7" y="96"/>
                      </a:lnTo>
                      <a:lnTo>
                        <a:pt x="207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0354" name="Line 130"/>
              <p:cNvSpPr>
                <a:spLocks noChangeShapeType="1"/>
              </p:cNvSpPr>
              <p:nvPr/>
            </p:nvSpPr>
            <p:spPr bwMode="auto">
              <a:xfrm>
                <a:off x="3668" y="2748"/>
                <a:ext cx="70" cy="1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Line 131"/>
              <p:cNvSpPr>
                <a:spLocks noChangeShapeType="1"/>
              </p:cNvSpPr>
              <p:nvPr/>
            </p:nvSpPr>
            <p:spPr bwMode="auto">
              <a:xfrm>
                <a:off x="3738" y="2737"/>
                <a:ext cx="1" cy="3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Line 132"/>
              <p:cNvSpPr>
                <a:spLocks noChangeShapeType="1"/>
              </p:cNvSpPr>
              <p:nvPr/>
            </p:nvSpPr>
            <p:spPr bwMode="auto">
              <a:xfrm>
                <a:off x="3668" y="2737"/>
                <a:ext cx="1" cy="3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Line 133"/>
              <p:cNvSpPr>
                <a:spLocks noChangeShapeType="1"/>
              </p:cNvSpPr>
              <p:nvPr/>
            </p:nvSpPr>
            <p:spPr bwMode="auto">
              <a:xfrm>
                <a:off x="3704" y="2718"/>
                <a:ext cx="2" cy="27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0358" name="Group 134"/>
              <p:cNvGrpSpPr>
                <a:grpSpLocks/>
              </p:cNvGrpSpPr>
              <p:nvPr/>
            </p:nvGrpSpPr>
            <p:grpSpPr bwMode="auto">
              <a:xfrm>
                <a:off x="3774" y="2964"/>
                <a:ext cx="96" cy="96"/>
                <a:chOff x="1680" y="1152"/>
                <a:chExt cx="576" cy="1248"/>
              </a:xfrm>
            </p:grpSpPr>
            <p:grpSp>
              <p:nvGrpSpPr>
                <p:cNvPr id="180359" name="Group 135"/>
                <p:cNvGrpSpPr>
                  <a:grpSpLocks/>
                </p:cNvGrpSpPr>
                <p:nvPr/>
              </p:nvGrpSpPr>
              <p:grpSpPr bwMode="auto">
                <a:xfrm>
                  <a:off x="1680" y="1152"/>
                  <a:ext cx="576" cy="1248"/>
                  <a:chOff x="1680" y="1152"/>
                  <a:chExt cx="576" cy="1248"/>
                </a:xfrm>
              </p:grpSpPr>
              <p:sp>
                <p:nvSpPr>
                  <p:cNvPr id="180360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1248"/>
                    <a:ext cx="480" cy="11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DDDDDD"/>
                      </a:gs>
                    </a:gsLst>
                    <a:path path="rect">
                      <a:fillToRect l="100000" t="10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0361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1248"/>
                    <a:ext cx="0" cy="1152"/>
                  </a:xfrm>
                  <a:prstGeom prst="line">
                    <a:avLst/>
                  </a:prstGeom>
                  <a:noFill/>
                  <a:ln w="38100" cmpd="dbl">
                    <a:solidFill>
                      <a:srgbClr val="777777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362" name="AutoShape 13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680" y="1152"/>
                    <a:ext cx="576" cy="96"/>
                  </a:xfrm>
                  <a:prstGeom prst="parallelogram">
                    <a:avLst>
                      <a:gd name="adj" fmla="val 91667"/>
                    </a:avLst>
                  </a:prstGeom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DDDDDD"/>
                      </a:gs>
                    </a:gsLst>
                    <a:path path="rect">
                      <a:fillToRect r="100000" b="10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0363" name="AutoShape 13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104" y="1728"/>
                    <a:ext cx="1248" cy="96"/>
                  </a:xfrm>
                  <a:prstGeom prst="parallelogram">
                    <a:avLst>
                      <a:gd name="adj" fmla="val 98944"/>
                    </a:avLst>
                  </a:prstGeom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DDDDDD"/>
                      </a:gs>
                    </a:gsLst>
                    <a:path path="rect">
                      <a:fillToRect t="100000" r="10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0364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2016"/>
                    <a:ext cx="4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777777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365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1632"/>
                    <a:ext cx="4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777777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0366" name="Rectangle 142"/>
                <p:cNvSpPr>
                  <a:spLocks noChangeArrowheads="1"/>
                </p:cNvSpPr>
                <p:nvPr/>
              </p:nvSpPr>
              <p:spPr bwMode="auto">
                <a:xfrm>
                  <a:off x="1776" y="1248"/>
                  <a:ext cx="480" cy="115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0367" name="Group 143"/>
          <p:cNvGrpSpPr>
            <a:grpSpLocks/>
          </p:cNvGrpSpPr>
          <p:nvPr/>
        </p:nvGrpSpPr>
        <p:grpSpPr bwMode="auto">
          <a:xfrm>
            <a:off x="6513827" y="5003165"/>
            <a:ext cx="790574" cy="566738"/>
            <a:chOff x="1302" y="2885"/>
            <a:chExt cx="358" cy="241"/>
          </a:xfrm>
        </p:grpSpPr>
        <p:sp>
          <p:nvSpPr>
            <p:cNvPr id="180368" name="Oval 144"/>
            <p:cNvSpPr>
              <a:spLocks noChangeArrowheads="1"/>
            </p:cNvSpPr>
            <p:nvPr/>
          </p:nvSpPr>
          <p:spPr bwMode="auto">
            <a:xfrm>
              <a:off x="1302" y="3031"/>
              <a:ext cx="358" cy="9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0369" name="Group 145"/>
            <p:cNvGrpSpPr>
              <a:grpSpLocks/>
            </p:cNvGrpSpPr>
            <p:nvPr/>
          </p:nvGrpSpPr>
          <p:grpSpPr bwMode="auto">
            <a:xfrm>
              <a:off x="1394" y="2885"/>
              <a:ext cx="162" cy="217"/>
              <a:chOff x="3630" y="2718"/>
              <a:chExt cx="240" cy="342"/>
            </a:xfrm>
          </p:grpSpPr>
          <p:sp>
            <p:nvSpPr>
              <p:cNvPr id="180370" name="Freeform 146"/>
              <p:cNvSpPr>
                <a:spLocks/>
              </p:cNvSpPr>
              <p:nvPr/>
            </p:nvSpPr>
            <p:spPr bwMode="auto">
              <a:xfrm>
                <a:off x="3630" y="2747"/>
                <a:ext cx="80" cy="308"/>
              </a:xfrm>
              <a:custGeom>
                <a:avLst/>
                <a:gdLst>
                  <a:gd name="T0" fmla="*/ 130 w 130"/>
                  <a:gd name="T1" fmla="*/ 4 h 503"/>
                  <a:gd name="T2" fmla="*/ 111 w 130"/>
                  <a:gd name="T3" fmla="*/ 0 h 503"/>
                  <a:gd name="T4" fmla="*/ 0 w 130"/>
                  <a:gd name="T5" fmla="*/ 498 h 503"/>
                  <a:gd name="T6" fmla="*/ 19 w 130"/>
                  <a:gd name="T7" fmla="*/ 503 h 503"/>
                  <a:gd name="T8" fmla="*/ 130 w 130"/>
                  <a:gd name="T9" fmla="*/ 4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503">
                    <a:moveTo>
                      <a:pt x="130" y="4"/>
                    </a:moveTo>
                    <a:lnTo>
                      <a:pt x="111" y="0"/>
                    </a:lnTo>
                    <a:lnTo>
                      <a:pt x="0" y="498"/>
                    </a:lnTo>
                    <a:lnTo>
                      <a:pt x="19" y="503"/>
                    </a:lnTo>
                    <a:lnTo>
                      <a:pt x="13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47"/>
              <p:cNvSpPr>
                <a:spLocks/>
              </p:cNvSpPr>
              <p:nvPr/>
            </p:nvSpPr>
            <p:spPr bwMode="auto">
              <a:xfrm>
                <a:off x="3698" y="2747"/>
                <a:ext cx="80" cy="308"/>
              </a:xfrm>
              <a:custGeom>
                <a:avLst/>
                <a:gdLst>
                  <a:gd name="T0" fmla="*/ 19 w 129"/>
                  <a:gd name="T1" fmla="*/ 0 h 503"/>
                  <a:gd name="T2" fmla="*/ 0 w 129"/>
                  <a:gd name="T3" fmla="*/ 4 h 503"/>
                  <a:gd name="T4" fmla="*/ 109 w 129"/>
                  <a:gd name="T5" fmla="*/ 503 h 503"/>
                  <a:gd name="T6" fmla="*/ 129 w 129"/>
                  <a:gd name="T7" fmla="*/ 498 h 503"/>
                  <a:gd name="T8" fmla="*/ 19 w 129"/>
                  <a:gd name="T9" fmla="*/ 0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503">
                    <a:moveTo>
                      <a:pt x="19" y="0"/>
                    </a:moveTo>
                    <a:lnTo>
                      <a:pt x="0" y="4"/>
                    </a:lnTo>
                    <a:lnTo>
                      <a:pt x="109" y="503"/>
                    </a:lnTo>
                    <a:lnTo>
                      <a:pt x="129" y="49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0372" name="Group 148"/>
              <p:cNvGrpSpPr>
                <a:grpSpLocks/>
              </p:cNvGrpSpPr>
              <p:nvPr/>
            </p:nvGrpSpPr>
            <p:grpSpPr bwMode="auto">
              <a:xfrm>
                <a:off x="3654" y="2887"/>
                <a:ext cx="92" cy="79"/>
                <a:chOff x="7690" y="10760"/>
                <a:chExt cx="149" cy="128"/>
              </a:xfrm>
            </p:grpSpPr>
            <p:sp>
              <p:nvSpPr>
                <p:cNvPr id="180373" name="Freeform 149"/>
                <p:cNvSpPr>
                  <a:spLocks/>
                </p:cNvSpPr>
                <p:nvPr/>
              </p:nvSpPr>
              <p:spPr bwMode="auto">
                <a:xfrm>
                  <a:off x="7712" y="10760"/>
                  <a:ext cx="125" cy="74"/>
                </a:xfrm>
                <a:custGeom>
                  <a:avLst/>
                  <a:gdLst>
                    <a:gd name="T0" fmla="*/ 117 w 125"/>
                    <a:gd name="T1" fmla="*/ 74 h 74"/>
                    <a:gd name="T2" fmla="*/ 125 w 125"/>
                    <a:gd name="T3" fmla="*/ 54 h 74"/>
                    <a:gd name="T4" fmla="*/ 9 w 125"/>
                    <a:gd name="T5" fmla="*/ 0 h 74"/>
                    <a:gd name="T6" fmla="*/ 0 w 125"/>
                    <a:gd name="T7" fmla="*/ 20 h 74"/>
                    <a:gd name="T8" fmla="*/ 117 w 125"/>
                    <a:gd name="T9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5" h="74">
                      <a:moveTo>
                        <a:pt x="117" y="74"/>
                      </a:moveTo>
                      <a:lnTo>
                        <a:pt x="125" y="54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117" y="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374" name="Freeform 150"/>
                <p:cNvSpPr>
                  <a:spLocks/>
                </p:cNvSpPr>
                <p:nvPr/>
              </p:nvSpPr>
              <p:spPr bwMode="auto">
                <a:xfrm>
                  <a:off x="7690" y="10814"/>
                  <a:ext cx="149" cy="74"/>
                </a:xfrm>
                <a:custGeom>
                  <a:avLst/>
                  <a:gdLst>
                    <a:gd name="T0" fmla="*/ 149 w 149"/>
                    <a:gd name="T1" fmla="*/ 20 h 74"/>
                    <a:gd name="T2" fmla="*/ 142 w 149"/>
                    <a:gd name="T3" fmla="*/ 0 h 74"/>
                    <a:gd name="T4" fmla="*/ 0 w 149"/>
                    <a:gd name="T5" fmla="*/ 54 h 74"/>
                    <a:gd name="T6" fmla="*/ 7 w 149"/>
                    <a:gd name="T7" fmla="*/ 74 h 74"/>
                    <a:gd name="T8" fmla="*/ 149 w 149"/>
                    <a:gd name="T9" fmla="*/ 2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74">
                      <a:moveTo>
                        <a:pt x="149" y="20"/>
                      </a:moveTo>
                      <a:lnTo>
                        <a:pt x="142" y="0"/>
                      </a:lnTo>
                      <a:lnTo>
                        <a:pt x="0" y="54"/>
                      </a:lnTo>
                      <a:lnTo>
                        <a:pt x="7" y="74"/>
                      </a:lnTo>
                      <a:lnTo>
                        <a:pt x="149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0375" name="Group 151"/>
              <p:cNvGrpSpPr>
                <a:grpSpLocks/>
              </p:cNvGrpSpPr>
              <p:nvPr/>
            </p:nvGrpSpPr>
            <p:grpSpPr bwMode="auto">
              <a:xfrm>
                <a:off x="3669" y="2841"/>
                <a:ext cx="63" cy="57"/>
                <a:chOff x="7715" y="10684"/>
                <a:chExt cx="102" cy="94"/>
              </a:xfrm>
            </p:grpSpPr>
            <p:sp>
              <p:nvSpPr>
                <p:cNvPr id="180376" name="Freeform 152"/>
                <p:cNvSpPr>
                  <a:spLocks/>
                </p:cNvSpPr>
                <p:nvPr/>
              </p:nvSpPr>
              <p:spPr bwMode="auto">
                <a:xfrm>
                  <a:off x="7732" y="10684"/>
                  <a:ext cx="85" cy="57"/>
                </a:xfrm>
                <a:custGeom>
                  <a:avLst/>
                  <a:gdLst>
                    <a:gd name="T0" fmla="*/ 76 w 85"/>
                    <a:gd name="T1" fmla="*/ 57 h 57"/>
                    <a:gd name="T2" fmla="*/ 85 w 85"/>
                    <a:gd name="T3" fmla="*/ 37 h 57"/>
                    <a:gd name="T4" fmla="*/ 9 w 85"/>
                    <a:gd name="T5" fmla="*/ 0 h 57"/>
                    <a:gd name="T6" fmla="*/ 0 w 85"/>
                    <a:gd name="T7" fmla="*/ 20 h 57"/>
                    <a:gd name="T8" fmla="*/ 76 w 85"/>
                    <a:gd name="T9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57">
                      <a:moveTo>
                        <a:pt x="76" y="57"/>
                      </a:moveTo>
                      <a:lnTo>
                        <a:pt x="85" y="37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76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377" name="Freeform 153"/>
                <p:cNvSpPr>
                  <a:spLocks/>
                </p:cNvSpPr>
                <p:nvPr/>
              </p:nvSpPr>
              <p:spPr bwMode="auto">
                <a:xfrm>
                  <a:off x="7715" y="10721"/>
                  <a:ext cx="102" cy="57"/>
                </a:xfrm>
                <a:custGeom>
                  <a:avLst/>
                  <a:gdLst>
                    <a:gd name="T0" fmla="*/ 102 w 102"/>
                    <a:gd name="T1" fmla="*/ 20 h 57"/>
                    <a:gd name="T2" fmla="*/ 94 w 102"/>
                    <a:gd name="T3" fmla="*/ 0 h 57"/>
                    <a:gd name="T4" fmla="*/ 0 w 102"/>
                    <a:gd name="T5" fmla="*/ 37 h 57"/>
                    <a:gd name="T6" fmla="*/ 7 w 102"/>
                    <a:gd name="T7" fmla="*/ 57 h 57"/>
                    <a:gd name="T8" fmla="*/ 102 w 102"/>
                    <a:gd name="T9" fmla="*/ 2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57">
                      <a:moveTo>
                        <a:pt x="102" y="20"/>
                      </a:moveTo>
                      <a:lnTo>
                        <a:pt x="94" y="0"/>
                      </a:lnTo>
                      <a:lnTo>
                        <a:pt x="0" y="37"/>
                      </a:lnTo>
                      <a:lnTo>
                        <a:pt x="7" y="57"/>
                      </a:lnTo>
                      <a:lnTo>
                        <a:pt x="102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0378" name="Group 154"/>
              <p:cNvGrpSpPr>
                <a:grpSpLocks/>
              </p:cNvGrpSpPr>
              <p:nvPr/>
            </p:nvGrpSpPr>
            <p:grpSpPr bwMode="auto">
              <a:xfrm>
                <a:off x="3679" y="2808"/>
                <a:ext cx="44" cy="44"/>
                <a:chOff x="7731" y="10630"/>
                <a:chExt cx="72" cy="72"/>
              </a:xfrm>
            </p:grpSpPr>
            <p:sp>
              <p:nvSpPr>
                <p:cNvPr id="180379" name="Freeform 155"/>
                <p:cNvSpPr>
                  <a:spLocks/>
                </p:cNvSpPr>
                <p:nvPr/>
              </p:nvSpPr>
              <p:spPr bwMode="auto">
                <a:xfrm>
                  <a:off x="7741" y="10630"/>
                  <a:ext cx="62" cy="46"/>
                </a:xfrm>
                <a:custGeom>
                  <a:avLst/>
                  <a:gdLst>
                    <a:gd name="T0" fmla="*/ 54 w 62"/>
                    <a:gd name="T1" fmla="*/ 46 h 46"/>
                    <a:gd name="T2" fmla="*/ 62 w 62"/>
                    <a:gd name="T3" fmla="*/ 26 h 46"/>
                    <a:gd name="T4" fmla="*/ 9 w 62"/>
                    <a:gd name="T5" fmla="*/ 0 h 46"/>
                    <a:gd name="T6" fmla="*/ 0 w 62"/>
                    <a:gd name="T7" fmla="*/ 20 h 46"/>
                    <a:gd name="T8" fmla="*/ 54 w 62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46">
                      <a:moveTo>
                        <a:pt x="54" y="46"/>
                      </a:moveTo>
                      <a:lnTo>
                        <a:pt x="62" y="26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54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380" name="Freeform 156"/>
                <p:cNvSpPr>
                  <a:spLocks/>
                </p:cNvSpPr>
                <p:nvPr/>
              </p:nvSpPr>
              <p:spPr bwMode="auto">
                <a:xfrm>
                  <a:off x="7731" y="10656"/>
                  <a:ext cx="72" cy="46"/>
                </a:xfrm>
                <a:custGeom>
                  <a:avLst/>
                  <a:gdLst>
                    <a:gd name="T0" fmla="*/ 72 w 72"/>
                    <a:gd name="T1" fmla="*/ 20 h 46"/>
                    <a:gd name="T2" fmla="*/ 65 w 72"/>
                    <a:gd name="T3" fmla="*/ 0 h 46"/>
                    <a:gd name="T4" fmla="*/ 0 w 72"/>
                    <a:gd name="T5" fmla="*/ 26 h 46"/>
                    <a:gd name="T6" fmla="*/ 7 w 72"/>
                    <a:gd name="T7" fmla="*/ 46 h 46"/>
                    <a:gd name="T8" fmla="*/ 72 w 72"/>
                    <a:gd name="T9" fmla="*/ 2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46">
                      <a:moveTo>
                        <a:pt x="72" y="20"/>
                      </a:moveTo>
                      <a:lnTo>
                        <a:pt x="65" y="0"/>
                      </a:lnTo>
                      <a:lnTo>
                        <a:pt x="0" y="26"/>
                      </a:lnTo>
                      <a:lnTo>
                        <a:pt x="7" y="46"/>
                      </a:lnTo>
                      <a:lnTo>
                        <a:pt x="72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0381" name="Group 157"/>
              <p:cNvGrpSpPr>
                <a:grpSpLocks/>
              </p:cNvGrpSpPr>
              <p:nvPr/>
            </p:nvGrpSpPr>
            <p:grpSpPr bwMode="auto">
              <a:xfrm>
                <a:off x="3687" y="2787"/>
                <a:ext cx="32" cy="34"/>
                <a:chOff x="7744" y="10596"/>
                <a:chExt cx="52" cy="55"/>
              </a:xfrm>
            </p:grpSpPr>
            <p:sp>
              <p:nvSpPr>
                <p:cNvPr id="180382" name="Freeform 158"/>
                <p:cNvSpPr>
                  <a:spLocks/>
                </p:cNvSpPr>
                <p:nvPr/>
              </p:nvSpPr>
              <p:spPr bwMode="auto">
                <a:xfrm>
                  <a:off x="7750" y="10596"/>
                  <a:ext cx="46" cy="38"/>
                </a:xfrm>
                <a:custGeom>
                  <a:avLst/>
                  <a:gdLst>
                    <a:gd name="T0" fmla="*/ 37 w 46"/>
                    <a:gd name="T1" fmla="*/ 38 h 38"/>
                    <a:gd name="T2" fmla="*/ 46 w 46"/>
                    <a:gd name="T3" fmla="*/ 18 h 38"/>
                    <a:gd name="T4" fmla="*/ 9 w 46"/>
                    <a:gd name="T5" fmla="*/ 0 h 38"/>
                    <a:gd name="T6" fmla="*/ 0 w 46"/>
                    <a:gd name="T7" fmla="*/ 20 h 38"/>
                    <a:gd name="T8" fmla="*/ 37 w 46"/>
                    <a:gd name="T9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8">
                      <a:moveTo>
                        <a:pt x="37" y="38"/>
                      </a:moveTo>
                      <a:lnTo>
                        <a:pt x="46" y="18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37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383" name="Freeform 159"/>
                <p:cNvSpPr>
                  <a:spLocks/>
                </p:cNvSpPr>
                <p:nvPr/>
              </p:nvSpPr>
              <p:spPr bwMode="auto">
                <a:xfrm>
                  <a:off x="7744" y="10614"/>
                  <a:ext cx="52" cy="37"/>
                </a:xfrm>
                <a:custGeom>
                  <a:avLst/>
                  <a:gdLst>
                    <a:gd name="T0" fmla="*/ 52 w 52"/>
                    <a:gd name="T1" fmla="*/ 20 h 37"/>
                    <a:gd name="T2" fmla="*/ 45 w 52"/>
                    <a:gd name="T3" fmla="*/ 0 h 37"/>
                    <a:gd name="T4" fmla="*/ 0 w 52"/>
                    <a:gd name="T5" fmla="*/ 17 h 37"/>
                    <a:gd name="T6" fmla="*/ 8 w 52"/>
                    <a:gd name="T7" fmla="*/ 37 h 37"/>
                    <a:gd name="T8" fmla="*/ 52 w 52"/>
                    <a:gd name="T9" fmla="*/ 2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37">
                      <a:moveTo>
                        <a:pt x="52" y="20"/>
                      </a:moveTo>
                      <a:lnTo>
                        <a:pt x="45" y="0"/>
                      </a:lnTo>
                      <a:lnTo>
                        <a:pt x="0" y="17"/>
                      </a:lnTo>
                      <a:lnTo>
                        <a:pt x="8" y="37"/>
                      </a:lnTo>
                      <a:lnTo>
                        <a:pt x="52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0384" name="Group 160"/>
              <p:cNvGrpSpPr>
                <a:grpSpLocks/>
              </p:cNvGrpSpPr>
              <p:nvPr/>
            </p:nvGrpSpPr>
            <p:grpSpPr bwMode="auto">
              <a:xfrm>
                <a:off x="3634" y="2954"/>
                <a:ext cx="128" cy="106"/>
                <a:chOff x="7657" y="10868"/>
                <a:chExt cx="209" cy="174"/>
              </a:xfrm>
            </p:grpSpPr>
            <p:sp>
              <p:nvSpPr>
                <p:cNvPr id="180385" name="Freeform 161"/>
                <p:cNvSpPr>
                  <a:spLocks/>
                </p:cNvSpPr>
                <p:nvPr/>
              </p:nvSpPr>
              <p:spPr bwMode="auto">
                <a:xfrm>
                  <a:off x="7691" y="10868"/>
                  <a:ext cx="175" cy="98"/>
                </a:xfrm>
                <a:custGeom>
                  <a:avLst/>
                  <a:gdLst>
                    <a:gd name="T0" fmla="*/ 166 w 175"/>
                    <a:gd name="T1" fmla="*/ 98 h 98"/>
                    <a:gd name="T2" fmla="*/ 175 w 175"/>
                    <a:gd name="T3" fmla="*/ 78 h 98"/>
                    <a:gd name="T4" fmla="*/ 9 w 175"/>
                    <a:gd name="T5" fmla="*/ 0 h 98"/>
                    <a:gd name="T6" fmla="*/ 0 w 175"/>
                    <a:gd name="T7" fmla="*/ 20 h 98"/>
                    <a:gd name="T8" fmla="*/ 166 w 175"/>
                    <a:gd name="T9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5" h="98">
                      <a:moveTo>
                        <a:pt x="166" y="98"/>
                      </a:moveTo>
                      <a:lnTo>
                        <a:pt x="175" y="78"/>
                      </a:lnTo>
                      <a:lnTo>
                        <a:pt x="9" y="0"/>
                      </a:lnTo>
                      <a:lnTo>
                        <a:pt x="0" y="20"/>
                      </a:lnTo>
                      <a:lnTo>
                        <a:pt x="166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386" name="Freeform 162"/>
                <p:cNvSpPr>
                  <a:spLocks/>
                </p:cNvSpPr>
                <p:nvPr/>
              </p:nvSpPr>
              <p:spPr bwMode="auto">
                <a:xfrm>
                  <a:off x="7657" y="10946"/>
                  <a:ext cx="207" cy="96"/>
                </a:xfrm>
                <a:custGeom>
                  <a:avLst/>
                  <a:gdLst>
                    <a:gd name="T0" fmla="*/ 207 w 207"/>
                    <a:gd name="T1" fmla="*/ 20 h 96"/>
                    <a:gd name="T2" fmla="*/ 200 w 207"/>
                    <a:gd name="T3" fmla="*/ 0 h 96"/>
                    <a:gd name="T4" fmla="*/ 0 w 207"/>
                    <a:gd name="T5" fmla="*/ 75 h 96"/>
                    <a:gd name="T6" fmla="*/ 7 w 207"/>
                    <a:gd name="T7" fmla="*/ 96 h 96"/>
                    <a:gd name="T8" fmla="*/ 207 w 207"/>
                    <a:gd name="T9" fmla="*/ 2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96">
                      <a:moveTo>
                        <a:pt x="207" y="20"/>
                      </a:moveTo>
                      <a:lnTo>
                        <a:pt x="200" y="0"/>
                      </a:lnTo>
                      <a:lnTo>
                        <a:pt x="0" y="75"/>
                      </a:lnTo>
                      <a:lnTo>
                        <a:pt x="7" y="96"/>
                      </a:lnTo>
                      <a:lnTo>
                        <a:pt x="207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0387" name="Line 163"/>
              <p:cNvSpPr>
                <a:spLocks noChangeShapeType="1"/>
              </p:cNvSpPr>
              <p:nvPr/>
            </p:nvSpPr>
            <p:spPr bwMode="auto">
              <a:xfrm>
                <a:off x="3668" y="2748"/>
                <a:ext cx="70" cy="1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Line 164"/>
              <p:cNvSpPr>
                <a:spLocks noChangeShapeType="1"/>
              </p:cNvSpPr>
              <p:nvPr/>
            </p:nvSpPr>
            <p:spPr bwMode="auto">
              <a:xfrm>
                <a:off x="3738" y="2737"/>
                <a:ext cx="1" cy="3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Line 165"/>
              <p:cNvSpPr>
                <a:spLocks noChangeShapeType="1"/>
              </p:cNvSpPr>
              <p:nvPr/>
            </p:nvSpPr>
            <p:spPr bwMode="auto">
              <a:xfrm>
                <a:off x="3668" y="2737"/>
                <a:ext cx="1" cy="30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Line 166"/>
              <p:cNvSpPr>
                <a:spLocks noChangeShapeType="1"/>
              </p:cNvSpPr>
              <p:nvPr/>
            </p:nvSpPr>
            <p:spPr bwMode="auto">
              <a:xfrm>
                <a:off x="3704" y="2718"/>
                <a:ext cx="2" cy="27"/>
              </a:xfrm>
              <a:prstGeom prst="line">
                <a:avLst/>
              </a:prstGeom>
              <a:noFill/>
              <a:ln w="76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0391" name="Group 167"/>
              <p:cNvGrpSpPr>
                <a:grpSpLocks/>
              </p:cNvGrpSpPr>
              <p:nvPr/>
            </p:nvGrpSpPr>
            <p:grpSpPr bwMode="auto">
              <a:xfrm>
                <a:off x="3774" y="2964"/>
                <a:ext cx="96" cy="96"/>
                <a:chOff x="1680" y="1152"/>
                <a:chExt cx="576" cy="1248"/>
              </a:xfrm>
            </p:grpSpPr>
            <p:grpSp>
              <p:nvGrpSpPr>
                <p:cNvPr id="180392" name="Group 168"/>
                <p:cNvGrpSpPr>
                  <a:grpSpLocks/>
                </p:cNvGrpSpPr>
                <p:nvPr/>
              </p:nvGrpSpPr>
              <p:grpSpPr bwMode="auto">
                <a:xfrm>
                  <a:off x="1680" y="1152"/>
                  <a:ext cx="576" cy="1248"/>
                  <a:chOff x="1680" y="1152"/>
                  <a:chExt cx="576" cy="1248"/>
                </a:xfrm>
              </p:grpSpPr>
              <p:sp>
                <p:nvSpPr>
                  <p:cNvPr id="180393" name="Rectangle 169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1248"/>
                    <a:ext cx="480" cy="11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DDDDDD"/>
                      </a:gs>
                    </a:gsLst>
                    <a:path path="rect">
                      <a:fillToRect l="100000" t="10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0394" name="Line 170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1248"/>
                    <a:ext cx="0" cy="1152"/>
                  </a:xfrm>
                  <a:prstGeom prst="line">
                    <a:avLst/>
                  </a:prstGeom>
                  <a:noFill/>
                  <a:ln w="38100" cmpd="dbl">
                    <a:solidFill>
                      <a:srgbClr val="777777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395" name="AutoShape 17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680" y="1152"/>
                    <a:ext cx="576" cy="96"/>
                  </a:xfrm>
                  <a:prstGeom prst="parallelogram">
                    <a:avLst>
                      <a:gd name="adj" fmla="val 91667"/>
                    </a:avLst>
                  </a:prstGeom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DDDDDD"/>
                      </a:gs>
                    </a:gsLst>
                    <a:path path="rect">
                      <a:fillToRect r="100000" b="10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0396" name="AutoShape 17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104" y="1728"/>
                    <a:ext cx="1248" cy="96"/>
                  </a:xfrm>
                  <a:prstGeom prst="parallelogram">
                    <a:avLst>
                      <a:gd name="adj" fmla="val 98944"/>
                    </a:avLst>
                  </a:prstGeom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DDDDDD"/>
                      </a:gs>
                    </a:gsLst>
                    <a:path path="rect">
                      <a:fillToRect t="100000" r="10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0397" name="Line 173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2016"/>
                    <a:ext cx="4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777777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398" name="Line 174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1632"/>
                    <a:ext cx="4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777777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0399" name="Rectangle 175"/>
                <p:cNvSpPr>
                  <a:spLocks noChangeArrowheads="1"/>
                </p:cNvSpPr>
                <p:nvPr/>
              </p:nvSpPr>
              <p:spPr bwMode="auto">
                <a:xfrm>
                  <a:off x="1776" y="1248"/>
                  <a:ext cx="480" cy="115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0400" name="Group 176"/>
          <p:cNvGrpSpPr>
            <a:grpSpLocks/>
          </p:cNvGrpSpPr>
          <p:nvPr/>
        </p:nvGrpSpPr>
        <p:grpSpPr bwMode="auto">
          <a:xfrm>
            <a:off x="2170430" y="4182428"/>
            <a:ext cx="847725" cy="395287"/>
            <a:chOff x="3011" y="1464"/>
            <a:chExt cx="384" cy="168"/>
          </a:xfrm>
        </p:grpSpPr>
        <p:sp>
          <p:nvSpPr>
            <p:cNvPr id="180401" name="Rectangle 177"/>
            <p:cNvSpPr>
              <a:spLocks noChangeArrowheads="1"/>
            </p:cNvSpPr>
            <p:nvPr/>
          </p:nvSpPr>
          <p:spPr bwMode="auto">
            <a:xfrm>
              <a:off x="3026" y="1478"/>
              <a:ext cx="369" cy="154"/>
            </a:xfrm>
            <a:prstGeom prst="rect">
              <a:avLst/>
            </a:prstGeom>
            <a:gradFill rotWithShape="1">
              <a:gsLst>
                <a:gs pos="0">
                  <a:srgbClr val="FF7D4D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 anchor="ctr"/>
            <a:lstStyle/>
            <a:p>
              <a:pPr algn="ctr" eaLnBrk="0" hangingPunct="0"/>
              <a:endParaRPr lang="en-US" altLang="en-US" sz="1600">
                <a:cs typeface="Arial" charset="0"/>
              </a:endParaRPr>
            </a:p>
          </p:txBody>
        </p:sp>
        <p:sp>
          <p:nvSpPr>
            <p:cNvPr id="180402" name="Text Box 178"/>
            <p:cNvSpPr txBox="1">
              <a:spLocks noChangeArrowheads="1"/>
            </p:cNvSpPr>
            <p:nvPr/>
          </p:nvSpPr>
          <p:spPr bwMode="auto">
            <a:xfrm>
              <a:off x="3011" y="1464"/>
              <a:ext cx="384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0" rIns="18000" bIns="0">
              <a:spAutoFit/>
            </a:bodyPr>
            <a:lstStyle/>
            <a:p>
              <a:pPr algn="ctr" eaLnBrk="0" hangingPunct="0"/>
              <a:r>
                <a:rPr lang="sv-SE" altLang="en-US">
                  <a:cs typeface="Arial" charset="0"/>
                </a:rPr>
                <a:t>SGW</a:t>
              </a:r>
              <a:endParaRPr lang="en-US" altLang="en-US">
                <a:cs typeface="Arial" charset="0"/>
              </a:endParaRPr>
            </a:p>
          </p:txBody>
        </p:sp>
      </p:grpSp>
      <p:grpSp>
        <p:nvGrpSpPr>
          <p:cNvPr id="180403" name="Group 179"/>
          <p:cNvGrpSpPr>
            <a:grpSpLocks/>
          </p:cNvGrpSpPr>
          <p:nvPr/>
        </p:nvGrpSpPr>
        <p:grpSpPr bwMode="auto">
          <a:xfrm>
            <a:off x="4992139" y="3927850"/>
            <a:ext cx="800100" cy="420687"/>
            <a:chOff x="2607" y="1033"/>
            <a:chExt cx="363" cy="179"/>
          </a:xfrm>
        </p:grpSpPr>
        <p:sp>
          <p:nvSpPr>
            <p:cNvPr id="180404" name="Rectangle 180"/>
            <p:cNvSpPr>
              <a:spLocks noChangeArrowheads="1"/>
            </p:cNvSpPr>
            <p:nvPr/>
          </p:nvSpPr>
          <p:spPr bwMode="auto">
            <a:xfrm>
              <a:off x="2609" y="1043"/>
              <a:ext cx="361" cy="169"/>
            </a:xfrm>
            <a:prstGeom prst="rect">
              <a:avLst/>
            </a:prstGeom>
            <a:gradFill rotWithShape="1">
              <a:gsLst>
                <a:gs pos="0">
                  <a:srgbClr val="FF7D4D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2400">
                <a:cs typeface="Arial" charset="0"/>
              </a:endParaRPr>
            </a:p>
          </p:txBody>
        </p:sp>
        <p:sp>
          <p:nvSpPr>
            <p:cNvPr id="180405" name="Text Box 181"/>
            <p:cNvSpPr txBox="1">
              <a:spLocks noChangeArrowheads="1"/>
            </p:cNvSpPr>
            <p:nvPr/>
          </p:nvSpPr>
          <p:spPr bwMode="auto">
            <a:xfrm>
              <a:off x="2607" y="1033"/>
              <a:ext cx="258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/>
            <a:p>
              <a:pPr eaLnBrk="0" hangingPunct="0"/>
              <a:r>
                <a:rPr lang="sv-SE" altLang="en-US" dirty="0">
                  <a:cs typeface="Arial" charset="0"/>
                </a:rPr>
                <a:t>MME</a:t>
              </a:r>
              <a:endParaRPr lang="en-US" altLang="en-US" dirty="0">
                <a:cs typeface="Arial" charset="0"/>
              </a:endParaRPr>
            </a:p>
          </p:txBody>
        </p:sp>
      </p:grpSp>
      <p:sp>
        <p:nvSpPr>
          <p:cNvPr id="180406" name="Line 182"/>
          <p:cNvSpPr>
            <a:spLocks noChangeShapeType="1"/>
          </p:cNvSpPr>
          <p:nvPr/>
        </p:nvSpPr>
        <p:spPr bwMode="auto">
          <a:xfrm flipV="1">
            <a:off x="3010218" y="4144818"/>
            <a:ext cx="1977418" cy="25192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0407" name="Group 183"/>
          <p:cNvGrpSpPr>
            <a:grpSpLocks/>
          </p:cNvGrpSpPr>
          <p:nvPr/>
        </p:nvGrpSpPr>
        <p:grpSpPr bwMode="auto">
          <a:xfrm>
            <a:off x="2213293" y="2706053"/>
            <a:ext cx="846137" cy="395287"/>
            <a:chOff x="3011" y="1464"/>
            <a:chExt cx="384" cy="168"/>
          </a:xfrm>
        </p:grpSpPr>
        <p:sp>
          <p:nvSpPr>
            <p:cNvPr id="180408" name="Rectangle 184"/>
            <p:cNvSpPr>
              <a:spLocks noChangeArrowheads="1"/>
            </p:cNvSpPr>
            <p:nvPr/>
          </p:nvSpPr>
          <p:spPr bwMode="auto">
            <a:xfrm>
              <a:off x="3026" y="1478"/>
              <a:ext cx="369" cy="154"/>
            </a:xfrm>
            <a:prstGeom prst="rect">
              <a:avLst/>
            </a:prstGeom>
            <a:gradFill rotWithShape="1">
              <a:gsLst>
                <a:gs pos="0">
                  <a:srgbClr val="FF7D4D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 anchor="ctr"/>
            <a:lstStyle/>
            <a:p>
              <a:pPr algn="ctr" eaLnBrk="0" hangingPunct="0"/>
              <a:endParaRPr lang="en-US" altLang="en-US" sz="1600">
                <a:cs typeface="Arial" charset="0"/>
              </a:endParaRPr>
            </a:p>
          </p:txBody>
        </p:sp>
        <p:sp>
          <p:nvSpPr>
            <p:cNvPr id="180409" name="Text Box 185"/>
            <p:cNvSpPr txBox="1">
              <a:spLocks noChangeArrowheads="1"/>
            </p:cNvSpPr>
            <p:nvPr/>
          </p:nvSpPr>
          <p:spPr bwMode="auto">
            <a:xfrm>
              <a:off x="3011" y="1464"/>
              <a:ext cx="384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0" rIns="18000" bIns="0">
              <a:spAutoFit/>
            </a:bodyPr>
            <a:lstStyle/>
            <a:p>
              <a:pPr algn="ctr" eaLnBrk="0" hangingPunct="0"/>
              <a:r>
                <a:rPr lang="sv-SE" altLang="en-US">
                  <a:cs typeface="Arial" charset="0"/>
                </a:rPr>
                <a:t>PGW</a:t>
              </a:r>
              <a:endParaRPr lang="en-US" altLang="en-US">
                <a:cs typeface="Arial" charset="0"/>
              </a:endParaRPr>
            </a:p>
          </p:txBody>
        </p:sp>
      </p:grpSp>
      <p:sp>
        <p:nvSpPr>
          <p:cNvPr id="180410" name="Cloud"/>
          <p:cNvSpPr>
            <a:spLocks noChangeAspect="1" noEditPoints="1" noChangeArrowheads="1"/>
          </p:cNvSpPr>
          <p:nvPr/>
        </p:nvSpPr>
        <p:spPr bwMode="auto">
          <a:xfrm>
            <a:off x="514668" y="1610678"/>
            <a:ext cx="2035175" cy="736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EBE8E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PDN 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Public Internet</a:t>
            </a:r>
          </a:p>
        </p:txBody>
      </p:sp>
      <p:sp>
        <p:nvSpPr>
          <p:cNvPr id="180411" name="Cloud"/>
          <p:cNvSpPr>
            <a:spLocks noChangeAspect="1" noEditPoints="1" noChangeArrowheads="1"/>
          </p:cNvSpPr>
          <p:nvPr/>
        </p:nvSpPr>
        <p:spPr bwMode="auto">
          <a:xfrm>
            <a:off x="2827655" y="1610678"/>
            <a:ext cx="2527300" cy="736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EBE8E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PDN 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Local Carrier </a:t>
            </a:r>
            <a:r>
              <a:rPr lang="en-US" altLang="en-US" sz="1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Svcs</a:t>
            </a:r>
            <a:endParaRPr lang="en-US" altLang="en-US" sz="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0412" name="Cloud"/>
          <p:cNvSpPr>
            <a:spLocks noChangeAspect="1" noEditPoints="1" noChangeArrowheads="1"/>
          </p:cNvSpPr>
          <p:nvPr/>
        </p:nvSpPr>
        <p:spPr bwMode="auto">
          <a:xfrm>
            <a:off x="5353368" y="1610678"/>
            <a:ext cx="2035175" cy="736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EBE8E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PDN 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  <a:p>
            <a:pPr algn="ctr"/>
            <a:r>
              <a:rPr lang="en-US" altLang="en-US" sz="1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Private Enterprise</a:t>
            </a:r>
          </a:p>
        </p:txBody>
      </p:sp>
      <p:grpSp>
        <p:nvGrpSpPr>
          <p:cNvPr id="180413" name="Group 189"/>
          <p:cNvGrpSpPr>
            <a:grpSpLocks/>
          </p:cNvGrpSpPr>
          <p:nvPr/>
        </p:nvGrpSpPr>
        <p:grpSpPr bwMode="auto">
          <a:xfrm>
            <a:off x="5493068" y="2631446"/>
            <a:ext cx="795337" cy="396876"/>
            <a:chOff x="3281" y="1472"/>
            <a:chExt cx="501" cy="250"/>
          </a:xfrm>
        </p:grpSpPr>
        <p:sp>
          <p:nvSpPr>
            <p:cNvPr id="180414" name="Rectangle 190"/>
            <p:cNvSpPr>
              <a:spLocks noChangeArrowheads="1"/>
            </p:cNvSpPr>
            <p:nvPr/>
          </p:nvSpPr>
          <p:spPr bwMode="auto">
            <a:xfrm>
              <a:off x="3281" y="1472"/>
              <a:ext cx="501" cy="250"/>
            </a:xfrm>
            <a:prstGeom prst="rect">
              <a:avLst/>
            </a:prstGeom>
            <a:gradFill rotWithShape="1">
              <a:gsLst>
                <a:gs pos="0">
                  <a:srgbClr val="FF7D4D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2400">
                <a:cs typeface="Arial" charset="0"/>
              </a:endParaRPr>
            </a:p>
          </p:txBody>
        </p:sp>
        <p:sp>
          <p:nvSpPr>
            <p:cNvPr id="180415" name="Text Box 191"/>
            <p:cNvSpPr txBox="1">
              <a:spLocks noChangeArrowheads="1"/>
            </p:cNvSpPr>
            <p:nvPr/>
          </p:nvSpPr>
          <p:spPr bwMode="auto">
            <a:xfrm>
              <a:off x="3348" y="1511"/>
              <a:ext cx="367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/>
            <a:p>
              <a:pPr eaLnBrk="0" hangingPunct="0"/>
              <a:r>
                <a:rPr lang="en-US" altLang="en-US">
                  <a:cs typeface="Arial" charset="0"/>
                </a:rPr>
                <a:t>PGW</a:t>
              </a:r>
            </a:p>
          </p:txBody>
        </p:sp>
      </p:grpSp>
      <p:graphicFrame>
        <p:nvGraphicFramePr>
          <p:cNvPr id="180416" name="Object 19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701631468"/>
              </p:ext>
            </p:extLst>
          </p:nvPr>
        </p:nvGraphicFramePr>
        <p:xfrm>
          <a:off x="2614930" y="2452053"/>
          <a:ext cx="771525" cy="332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" name="Visio" r:id="rId5" imgW="766762" imgH="3623786" progId="Visio.Drawing.11">
                  <p:embed/>
                </p:oleObj>
              </mc:Choice>
              <mc:Fallback>
                <p:oleObj name="Visio" r:id="rId5" imgW="766762" imgH="362378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930" y="2452053"/>
                        <a:ext cx="771525" cy="332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417" name="Object 19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34999790"/>
              </p:ext>
            </p:extLst>
          </p:nvPr>
        </p:nvGraphicFramePr>
        <p:xfrm>
          <a:off x="1929130" y="2428240"/>
          <a:ext cx="1338263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" name="Visio" r:id="rId7" imgW="1337786" imgH="3680936" progId="Visio.Drawing.11">
                  <p:embed/>
                </p:oleObj>
              </mc:Choice>
              <mc:Fallback>
                <p:oleObj name="Visio" r:id="rId7" imgW="1337786" imgH="36809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9130" y="2428240"/>
                        <a:ext cx="1338263" cy="336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418" name="Object 19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27757038"/>
              </p:ext>
            </p:extLst>
          </p:nvPr>
        </p:nvGraphicFramePr>
        <p:xfrm>
          <a:off x="2727643" y="2483803"/>
          <a:ext cx="3181350" cy="328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" name="Visio" r:id="rId9" imgW="3203258" imgH="3623786" progId="Visio.Drawing.11">
                  <p:embed/>
                </p:oleObj>
              </mc:Choice>
              <mc:Fallback>
                <p:oleObj name="Visio" r:id="rId9" imgW="3203258" imgH="362378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643" y="2483803"/>
                        <a:ext cx="3181350" cy="328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11101"/>
            <a:ext cx="8229600" cy="685800"/>
          </a:xfrm>
        </p:spPr>
        <p:txBody>
          <a:bodyPr/>
          <a:lstStyle/>
          <a:p>
            <a:r>
              <a:rPr lang="en-US" altLang="en-US" dirty="0" smtClean="0"/>
              <a:t>Multiple PDNs Reachable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738091"/>
            <a:ext cx="30355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UE supports multiple “contexts”</a:t>
            </a:r>
            <a:br>
              <a:rPr lang="en-US" sz="1600" dirty="0" smtClean="0"/>
            </a:br>
            <a:r>
              <a:rPr lang="en-US" sz="1600" dirty="0" smtClean="0"/>
              <a:t>each with own IP address</a:t>
            </a:r>
          </a:p>
        </p:txBody>
      </p:sp>
    </p:spTree>
    <p:extLst>
      <p:ext uri="{BB962C8B-B14F-4D97-AF65-F5344CB8AC3E}">
        <p14:creationId xmlns:p14="http://schemas.microsoft.com/office/powerpoint/2010/main" val="340886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0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1" grpId="0" animBg="1"/>
      <p:bldP spid="180232" grpId="0" animBg="1"/>
      <p:bldP spid="180233" grpId="0" animBg="1"/>
      <p:bldP spid="180234" grpId="0" animBg="1"/>
      <p:bldP spid="18040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Wireless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fixed wireless ISPs (WISPs)</a:t>
            </a:r>
          </a:p>
          <a:p>
            <a:r>
              <a:rPr lang="en-US" dirty="0" smtClean="0"/>
              <a:t>Use a variety of wireless </a:t>
            </a:r>
            <a:r>
              <a:rPr lang="en-US" dirty="0" err="1" smtClean="0"/>
              <a:t>technlogies</a:t>
            </a:r>
            <a:endParaRPr lang="en-US" dirty="0" smtClean="0"/>
          </a:p>
          <a:p>
            <a:pPr lvl="1"/>
            <a:r>
              <a:rPr lang="en-US" dirty="0" smtClean="0"/>
              <a:t>802.11 (</a:t>
            </a:r>
            <a:r>
              <a:rPr lang="en-US" dirty="0" err="1" smtClean="0"/>
              <a:t>WiFi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802.16 (</a:t>
            </a:r>
            <a:r>
              <a:rPr lang="en-US" dirty="0" err="1"/>
              <a:t>W</a:t>
            </a:r>
            <a:r>
              <a:rPr lang="en-US" dirty="0" err="1" smtClean="0"/>
              <a:t>iMax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WiFi</a:t>
            </a:r>
            <a:r>
              <a:rPr lang="en-US" dirty="0" smtClean="0"/>
              <a:t> with directional antennas can cover 10s of kilometers</a:t>
            </a:r>
          </a:p>
          <a:p>
            <a:r>
              <a:rPr lang="en-US" dirty="0" smtClean="0"/>
              <a:t>Point-to-point wireless backhaul from APs to a wired concentration point for backhaul to the Internet</a:t>
            </a:r>
          </a:p>
          <a:p>
            <a:r>
              <a:rPr lang="en-US" dirty="0" err="1" smtClean="0"/>
              <a:t>QoS</a:t>
            </a:r>
            <a:r>
              <a:rPr lang="en-US" dirty="0" smtClean="0"/>
              <a:t> managed using 802.11p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8E9F77-7B8D-43B3-9C2B-2A96A533BAA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877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WISP Architecture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5988" r="-15988"/>
          <a:stretch>
            <a:fillRect/>
          </a:stretch>
        </p:blipFill>
        <p:spPr>
          <a:xfrm>
            <a:off x="99290" y="1992890"/>
            <a:ext cx="8692781" cy="419547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6364" y="6619496"/>
            <a:ext cx="3826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 http://</a:t>
            </a:r>
            <a:r>
              <a:rPr lang="en-US" sz="1400" dirty="0" err="1"/>
              <a:t>www.infotelonline.com</a:t>
            </a:r>
            <a:r>
              <a:rPr lang="en-US" sz="1400" dirty="0"/>
              <a:t>/</a:t>
            </a:r>
            <a:r>
              <a:rPr lang="en-US" sz="1400" dirty="0" err="1"/>
              <a:t>wifi.html</a:t>
            </a:r>
            <a:r>
              <a:rPr lang="en-US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54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Satellite Broadband Reference Diagram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8684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The edges of the satellite broadband network are represented by two interfaces, </a:t>
            </a:r>
            <a:br>
              <a:rPr lang="en-US" sz="1600" dirty="0" smtClean="0"/>
            </a:br>
            <a:r>
              <a:rPr lang="en-US" sz="1600" dirty="0" smtClean="0"/>
              <a:t>the user-to-network (UNI) and network-to-network (NNI) interfaces</a:t>
            </a:r>
          </a:p>
          <a:p>
            <a:r>
              <a:rPr lang="en-US" sz="1600" dirty="0" smtClean="0"/>
              <a:t>Thousands of customers within a spot beam (a spot beam is like a sector in LTE)</a:t>
            </a:r>
          </a:p>
          <a:p>
            <a:pPr lvl="1"/>
            <a:r>
              <a:rPr lang="en-US" sz="1200" dirty="0" err="1" smtClean="0"/>
              <a:t>Ka</a:t>
            </a:r>
            <a:r>
              <a:rPr lang="en-US" sz="1200" dirty="0" smtClean="0"/>
              <a:t>-band beam bandwidths are typically 500MHz but can be significantly larger</a:t>
            </a:r>
          </a:p>
          <a:p>
            <a:r>
              <a:rPr lang="en-US" sz="1600" dirty="0" smtClean="0"/>
              <a:t>The transport network is a fiber network that connects the access network to the core network</a:t>
            </a:r>
          </a:p>
          <a:p>
            <a:r>
              <a:rPr lang="en-US" sz="1600" dirty="0" smtClean="0"/>
              <a:t>There are several nodes within the Core Network, which connect access network to the data processing nodes (which can be physically co-located within the Core Node) and the Internet</a:t>
            </a:r>
          </a:p>
          <a:p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364" y="1971484"/>
            <a:ext cx="7966363" cy="326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03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1726"/>
            <a:ext cx="8001000" cy="612775"/>
          </a:xfrm>
        </p:spPr>
        <p:txBody>
          <a:bodyPr/>
          <a:lstStyle/>
          <a:p>
            <a:r>
              <a:rPr lang="en-US" dirty="0" smtClean="0"/>
              <a:t>Satellite Access: Logical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The Indoor Unit (IDU) and the ODU are on customer premises</a:t>
            </a:r>
          </a:p>
          <a:p>
            <a:pPr lvl="1"/>
            <a:r>
              <a:rPr lang="en-US" sz="1400" dirty="0" smtClean="0"/>
              <a:t>the rates served to the customer can vary from 10Mbps-1Gbps</a:t>
            </a:r>
          </a:p>
          <a:p>
            <a:r>
              <a:rPr lang="en-US" sz="1600" dirty="0" smtClean="0"/>
              <a:t>SAN-RF provides RF connectivity to the Satellite and baseband to the Satellite base stations</a:t>
            </a:r>
          </a:p>
          <a:p>
            <a:r>
              <a:rPr lang="en-US" sz="1600" dirty="0" smtClean="0"/>
              <a:t>Satellite base </a:t>
            </a:r>
            <a:r>
              <a:rPr lang="en-US" sz="1600" dirty="0"/>
              <a:t>s</a:t>
            </a:r>
            <a:r>
              <a:rPr lang="en-US" sz="1600" dirty="0" smtClean="0"/>
              <a:t>tations serve the same function as </a:t>
            </a:r>
            <a:r>
              <a:rPr lang="en-US" sz="1600" dirty="0" err="1" smtClean="0"/>
              <a:t>eNodeB</a:t>
            </a:r>
            <a:r>
              <a:rPr lang="en-US" sz="1600" dirty="0"/>
              <a:t> </a:t>
            </a:r>
            <a:r>
              <a:rPr lang="en-US" sz="1600" dirty="0" smtClean="0"/>
              <a:t>in LTE networks, CMTS in Cable networks and OLT in GPONs</a:t>
            </a:r>
          </a:p>
          <a:p>
            <a:pPr lvl="1"/>
            <a:r>
              <a:rPr lang="en-US" sz="1200" dirty="0" err="1" smtClean="0"/>
              <a:t>QoS</a:t>
            </a:r>
            <a:r>
              <a:rPr lang="en-US" sz="1200" dirty="0" smtClean="0"/>
              <a:t> primitives on satellite broadband are Service Flows, identical to Cable</a:t>
            </a:r>
          </a:p>
          <a:p>
            <a:r>
              <a:rPr lang="en-US" sz="1800" dirty="0" smtClean="0"/>
              <a:t>Access Signaling serves a similar purpose as MME in LTE networks</a:t>
            </a:r>
          </a:p>
          <a:p>
            <a:pPr lvl="1"/>
            <a:r>
              <a:rPr lang="en-US" sz="1200" dirty="0" smtClean="0"/>
              <a:t>Establishes service (similar to call-setup/teardown) based on subscriber’s profiles</a:t>
            </a:r>
          </a:p>
          <a:p>
            <a:r>
              <a:rPr lang="en-US" sz="1600" dirty="0" smtClean="0"/>
              <a:t>If necessary, web </a:t>
            </a:r>
            <a:r>
              <a:rPr lang="en-US" sz="1600" dirty="0"/>
              <a:t>a</a:t>
            </a:r>
            <a:r>
              <a:rPr lang="en-US" sz="1600" dirty="0" smtClean="0"/>
              <a:t>cceleration is used to accelerate TCP/HTTP sessions over satellite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1696085"/>
            <a:ext cx="91059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50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separation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2961"/>
            <a:ext cx="8229600" cy="419512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All access architectures have a mechanism for separating traffic to a subscriber into separate “service flows”</a:t>
            </a:r>
          </a:p>
          <a:p>
            <a:r>
              <a:rPr lang="en-US" dirty="0" smtClean="0"/>
              <a:t>Multiple service flows of the same “service class” may be given common treatment either within a household or across a neighborhood</a:t>
            </a:r>
          </a:p>
          <a:p>
            <a:r>
              <a:rPr lang="en-US" dirty="0" smtClean="0"/>
              <a:t>Service flows can be provided specific </a:t>
            </a:r>
            <a:r>
              <a:rPr lang="en-US" dirty="0" err="1" smtClean="0"/>
              <a:t>QoS</a:t>
            </a:r>
            <a:endParaRPr lang="en-US" dirty="0" smtClean="0"/>
          </a:p>
          <a:p>
            <a:pPr lvl="1"/>
            <a:r>
              <a:rPr lang="en-US" dirty="0" smtClean="0"/>
              <a:t>Guaranteed data rate</a:t>
            </a:r>
          </a:p>
          <a:p>
            <a:pPr lvl="1"/>
            <a:r>
              <a:rPr lang="en-US" dirty="0" smtClean="0"/>
              <a:t>Jitter/latency constraints</a:t>
            </a:r>
          </a:p>
          <a:p>
            <a:pPr lvl="1"/>
            <a:r>
              <a:rPr lang="en-US" dirty="0" smtClean="0"/>
              <a:t>Traffic shaping</a:t>
            </a:r>
          </a:p>
          <a:p>
            <a:r>
              <a:rPr lang="en-US" dirty="0" smtClean="0"/>
              <a:t>Service flows may be static or dynamically provisioned</a:t>
            </a:r>
          </a:p>
          <a:p>
            <a:r>
              <a:rPr lang="en-US" dirty="0" smtClean="0"/>
              <a:t>At a minimum, access network typically treats(facilities-based) voice, video, and Internet access as separate service flows with unique </a:t>
            </a:r>
            <a:r>
              <a:rPr lang="en-US" dirty="0" err="1" smtClean="0"/>
              <a:t>QoS</a:t>
            </a:r>
            <a:endParaRPr lang="en-US" dirty="0" smtClean="0"/>
          </a:p>
          <a:p>
            <a:r>
              <a:rPr lang="en-US" dirty="0" smtClean="0"/>
              <a:t>This separation is maintained between the Access Node and the Residential Gateway using a mechanism specific to the architecture</a:t>
            </a:r>
          </a:p>
          <a:p>
            <a:r>
              <a:rPr lang="en-US" dirty="0" smtClean="0"/>
              <a:t>Most architectures have an Ethernet aggregation network (link) between the ANs and the first router (Broadband Network Gateway)</a:t>
            </a:r>
          </a:p>
          <a:p>
            <a:pPr lvl="1"/>
            <a:r>
              <a:rPr lang="en-US" dirty="0" smtClean="0"/>
              <a:t>Flows managed using 2 layers of VLAN tags in the Ethernet Aggregation network</a:t>
            </a:r>
          </a:p>
          <a:p>
            <a:r>
              <a:rPr lang="en-US" dirty="0" smtClean="0"/>
              <a:t>Upstream of the BNG, flows signaled using layer 3 </a:t>
            </a:r>
            <a:r>
              <a:rPr lang="en-US" dirty="0" err="1" smtClean="0"/>
              <a:t>QoS</a:t>
            </a:r>
            <a:r>
              <a:rPr lang="en-US" dirty="0" smtClean="0"/>
              <a:t> tags.  Public Internet and Carrier provisioned services may travel over separate VPNs based on separate MPLS LSPs.</a:t>
            </a:r>
          </a:p>
          <a:p>
            <a:r>
              <a:rPr lang="en-US" dirty="0" smtClean="0"/>
              <a:t>Bilateral agreements between operators to honor traffic classification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487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1160462"/>
            <a:ext cx="8229600" cy="1255711"/>
          </a:xfrm>
        </p:spPr>
        <p:txBody>
          <a:bodyPr/>
          <a:lstStyle/>
          <a:p>
            <a:r>
              <a:rPr lang="en-US" dirty="0" smtClean="0"/>
              <a:t>How access technologies can evolve to higher bitrates per customer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no fixed technological limit on the speeds/household available using HFC, </a:t>
            </a:r>
            <a:r>
              <a:rPr lang="en-US" dirty="0" err="1" smtClean="0"/>
              <a:t>xDSL</a:t>
            </a:r>
            <a:r>
              <a:rPr lang="en-US" dirty="0" smtClean="0"/>
              <a:t>, FTTH, LTE or satellite.</a:t>
            </a:r>
          </a:p>
          <a:p>
            <a:r>
              <a:rPr lang="en-US" dirty="0" smtClean="0"/>
              <a:t>Issue is the </a:t>
            </a:r>
            <a:r>
              <a:rPr lang="en-US" u="sng" dirty="0" smtClean="0"/>
              <a:t>cost</a:t>
            </a:r>
            <a:r>
              <a:rPr lang="en-US" dirty="0" smtClean="0"/>
              <a:t> of upgrading to realize higher speeds</a:t>
            </a:r>
          </a:p>
          <a:p>
            <a:r>
              <a:rPr lang="en-US" dirty="0" smtClean="0"/>
              <a:t>Higher speeds often means pushing fiber deeper into neighborhoods.</a:t>
            </a:r>
          </a:p>
          <a:p>
            <a:pPr lvl="1"/>
            <a:r>
              <a:rPr lang="en-US" dirty="0" smtClean="0"/>
              <a:t>This can have significant civil engineering costs</a:t>
            </a:r>
          </a:p>
          <a:p>
            <a:r>
              <a:rPr lang="en-US" dirty="0" smtClean="0"/>
              <a:t>May also require changing access node electronics and CPE; </a:t>
            </a:r>
          </a:p>
          <a:p>
            <a:pPr lvl="1"/>
            <a:r>
              <a:rPr lang="en-US" dirty="0" smtClean="0"/>
              <a:t>changing CPE is typically more costly, as more numerous.</a:t>
            </a:r>
          </a:p>
          <a:p>
            <a:r>
              <a:rPr lang="en-US" dirty="0" smtClean="0"/>
              <a:t>Reducing bit rate per video stream through better compression can increase capacity available for other broadband applications.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232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10" y="1160463"/>
            <a:ext cx="8780103" cy="1143000"/>
          </a:xfrm>
        </p:spPr>
        <p:txBody>
          <a:bodyPr/>
          <a:lstStyle/>
          <a:p>
            <a:r>
              <a:rPr lang="en-US" dirty="0" smtClean="0"/>
              <a:t>How </a:t>
            </a:r>
            <a:r>
              <a:rPr lang="en-US" dirty="0" err="1" smtClean="0"/>
              <a:t>xDSL</a:t>
            </a:r>
            <a:r>
              <a:rPr lang="en-US" dirty="0" smtClean="0"/>
              <a:t> Costs Change as Fiber is Pushed Deeper in the Loop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702" r="-2702"/>
          <a:stretch>
            <a:fillRect/>
          </a:stretch>
        </p:blipFill>
        <p:spPr>
          <a:xfrm>
            <a:off x="222010" y="2202651"/>
            <a:ext cx="8464790" cy="4085437"/>
          </a:xfrm>
        </p:spPr>
      </p:pic>
      <p:sp>
        <p:nvSpPr>
          <p:cNvPr id="3" name="TextBox 2"/>
          <p:cNvSpPr txBox="1"/>
          <p:nvPr/>
        </p:nvSpPr>
        <p:spPr>
          <a:xfrm>
            <a:off x="133110" y="6581001"/>
            <a:ext cx="74800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http://www2.alcatel-lucent.com/</a:t>
            </a:r>
            <a:r>
              <a:rPr lang="en-US" sz="1200" dirty="0" err="1"/>
              <a:t>techzine</a:t>
            </a:r>
            <a:r>
              <a:rPr lang="en-US" sz="1200" dirty="0"/>
              <a:t>/the-numbers-are-in-vectoring-2-0-makes-g-fast-faster</a:t>
            </a:r>
            <a:r>
              <a:rPr lang="en-US" sz="1200" dirty="0" smtClean="0"/>
              <a:t>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84192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xDSL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Approaches:</a:t>
            </a:r>
          </a:p>
          <a:p>
            <a:pPr lvl="1"/>
            <a:r>
              <a:rPr lang="en-US" dirty="0" smtClean="0"/>
              <a:t>Move DSLAM closer to customer</a:t>
            </a:r>
          </a:p>
          <a:p>
            <a:pPr lvl="2"/>
            <a:r>
              <a:rPr lang="en-US" dirty="0" smtClean="0"/>
              <a:t>Costly; requires pushing fiber deeper into neighborhood</a:t>
            </a:r>
          </a:p>
          <a:p>
            <a:pPr lvl="1"/>
            <a:r>
              <a:rPr lang="en-US" dirty="0" smtClean="0"/>
              <a:t>Move to technologies with higher bit-rate at any given distance</a:t>
            </a:r>
          </a:p>
          <a:p>
            <a:pPr lvl="2"/>
            <a:r>
              <a:rPr lang="en-US" dirty="0" err="1" smtClean="0"/>
              <a:t>ADSL</a:t>
            </a:r>
            <a:r>
              <a:rPr lang="en-US" dirty="0" err="1" smtClean="0">
                <a:sym typeface="Wingdings"/>
              </a:rPr>
              <a:t>VDSLG.fast</a:t>
            </a:r>
            <a:endParaRPr lang="en-US" dirty="0" smtClean="0">
              <a:sym typeface="Wingdings"/>
            </a:endParaRPr>
          </a:p>
          <a:p>
            <a:pPr lvl="2"/>
            <a:r>
              <a:rPr lang="en-US" dirty="0" smtClean="0">
                <a:sym typeface="Wingdings"/>
              </a:rPr>
              <a:t>Dynamic Spectrum Management (vectoring)</a:t>
            </a:r>
          </a:p>
          <a:p>
            <a:pPr lvl="2"/>
            <a:r>
              <a:rPr lang="en-US" dirty="0" smtClean="0">
                <a:sym typeface="Wingdings"/>
              </a:rPr>
              <a:t>Fastest speeds available only for very short copper loops</a:t>
            </a:r>
          </a:p>
          <a:p>
            <a:pPr lvl="3"/>
            <a:r>
              <a:rPr lang="en-US" i="1" dirty="0" smtClean="0">
                <a:sym typeface="Wingdings"/>
              </a:rPr>
              <a:t>E.g. &lt; </a:t>
            </a:r>
            <a:r>
              <a:rPr lang="en-US" dirty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00 meters</a:t>
            </a:r>
            <a:endParaRPr lang="en-US" i="1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Bonding</a:t>
            </a:r>
          </a:p>
          <a:p>
            <a:pPr lvl="2"/>
            <a:r>
              <a:rPr lang="en-US" dirty="0" smtClean="0">
                <a:sym typeface="Wingdings"/>
              </a:rPr>
              <a:t>Use multiple copper pairs per household if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54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1262063"/>
            <a:ext cx="8229600" cy="846137"/>
          </a:xfrm>
        </p:spPr>
        <p:txBody>
          <a:bodyPr/>
          <a:lstStyle/>
          <a:p>
            <a:r>
              <a:rPr lang="en-US" sz="1900" dirty="0"/>
              <a:t>Perspective on Service Provider VoIP – (Description for prior slide)</a:t>
            </a:r>
            <a:endParaRPr lang="en-US" sz="1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3763"/>
            <a:ext cx="8229600" cy="3971925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Three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e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lements of customer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ccess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e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quipment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latin typeface="Calibri"/>
              </a:rPr>
              <a:t>Customer interface-(analog)-&gt;VoIP adaptation-(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voip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)-&gt;Service demarcation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lvl="2"/>
            <a:r>
              <a:rPr lang="en-US" dirty="0" smtClean="0">
                <a:solidFill>
                  <a:prstClr val="black"/>
                </a:solidFill>
                <a:latin typeface="Calibri"/>
              </a:rPr>
              <a:t>A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VoLTE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mobile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combines all three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lvl="2"/>
            <a:r>
              <a:rPr lang="en-US" dirty="0" smtClean="0">
                <a:solidFill>
                  <a:prstClr val="black"/>
                </a:solidFill>
                <a:latin typeface="Calibri"/>
              </a:rPr>
              <a:t>A cable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Modem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or ONT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combines the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VoIP adaptation and service demarcation, the customer interface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in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that case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is typically an analog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phone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lvl="2"/>
            <a:r>
              <a:rPr lang="en-US" dirty="0" smtClean="0">
                <a:solidFill>
                  <a:prstClr val="black"/>
                </a:solidFill>
                <a:latin typeface="Calibri"/>
              </a:rPr>
              <a:t>A customer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-owned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VoIP device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might combine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the customer interface and VoIP adaptation, and connect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into an Ethernet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port on the service demarcation</a:t>
            </a:r>
          </a:p>
          <a:p>
            <a:r>
              <a:rPr lang="en-US" dirty="0" err="1">
                <a:solidFill>
                  <a:prstClr val="black"/>
                </a:solidFill>
                <a:latin typeface="Calibri"/>
              </a:rPr>
              <a:t>QoS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markings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assigned by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the Service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Provider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at the service demarcation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latin typeface="Calibri"/>
              </a:rPr>
              <a:t>Marking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details vary by Service Provider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and access technology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lvl="1"/>
            <a:r>
              <a:rPr lang="en-US" dirty="0">
                <a:solidFill>
                  <a:prstClr val="black"/>
                </a:solidFill>
                <a:latin typeface="Calibri"/>
              </a:rPr>
              <a:t>U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ser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assigned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QoS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markings are sometimes “tunneled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”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Traffic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in the Regional and Core Networks/VPNs is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marked and carried according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to service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provider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policy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latin typeface="Calibri"/>
              </a:rPr>
              <a:t>If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VPNs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are used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traffic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is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typically MPLS –encapsulated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Transport and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QoS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marking between networks is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subject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to bilateral agreement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517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Longer fiber, shorter copper </a:t>
            </a:r>
            <a:r>
              <a:rPr lang="en-US" dirty="0" smtClean="0">
                <a:sym typeface="Wingdings"/>
              </a:rPr>
              <a:t> higher speeds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5547" r="-2554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76487" y="6615548"/>
            <a:ext cx="8856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http://</a:t>
            </a:r>
            <a:r>
              <a:rPr lang="en-US" sz="1200" dirty="0" err="1"/>
              <a:t>www.pcper.com</a:t>
            </a:r>
            <a:r>
              <a:rPr lang="en-US" sz="1200" dirty="0"/>
              <a:t>/news/General-Tech/GFast-Delivers-Gigabit-Broadband-Speeds-Customers-Over-Copper-FTTdp  </a:t>
            </a:r>
          </a:p>
        </p:txBody>
      </p:sp>
    </p:spTree>
    <p:extLst>
      <p:ext uri="{BB962C8B-B14F-4D97-AF65-F5344CB8AC3E}">
        <p14:creationId xmlns:p14="http://schemas.microsoft.com/office/powerpoint/2010/main" val="25278049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xDSL Reach vs Bandwidth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3000"/>
            <a:ext cx="6635750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42913" y="6723063"/>
            <a:ext cx="180975" cy="2714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endParaRPr lang="en-US" sz="1200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57200" y="6586538"/>
            <a:ext cx="7067550" cy="2714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/>
              <a:t>Source: Marshall, “IPTV Thrives on a Fiber Rich Diet,” </a:t>
            </a:r>
            <a:r>
              <a:rPr lang="en-US" sz="1200" i="1">
                <a:latin typeface="Times New Roman" charset="0"/>
              </a:rPr>
              <a:t>The Journal of The Comm. Network</a:t>
            </a:r>
            <a:r>
              <a:rPr lang="en-US" sz="1200">
                <a:latin typeface="Times New Roman" charset="0"/>
              </a:rPr>
              <a:t>, </a:t>
            </a:r>
            <a:r>
              <a:rPr lang="en-US" sz="1200" b="1">
                <a:latin typeface="Times New Roman" charset="0"/>
              </a:rPr>
              <a:t>6</a:t>
            </a:r>
            <a:r>
              <a:rPr lang="en-US" sz="1200">
                <a:latin typeface="Times New Roman" charset="0"/>
              </a:rPr>
              <a:t>,1, January–March, 2007</a:t>
            </a:r>
          </a:p>
        </p:txBody>
      </p:sp>
    </p:spTree>
    <p:extLst>
      <p:ext uri="{BB962C8B-B14F-4D97-AF65-F5344CB8AC3E}">
        <p14:creationId xmlns:p14="http://schemas.microsoft.com/office/powerpoint/2010/main" val="3264183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1160463"/>
            <a:ext cx="8420404" cy="1143000"/>
          </a:xfrm>
        </p:spPr>
        <p:txBody>
          <a:bodyPr/>
          <a:lstStyle/>
          <a:p>
            <a:r>
              <a:rPr lang="en-US" dirty="0" smtClean="0"/>
              <a:t>VDSL2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G.Fast</a:t>
            </a:r>
            <a:r>
              <a:rPr lang="en-US" dirty="0" smtClean="0"/>
              <a:t>, with and without Vectoring &lt;1 km loop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3731" b="-3731"/>
          <a:stretch>
            <a:fillRect/>
          </a:stretch>
        </p:blipFill>
        <p:spPr>
          <a:xfrm>
            <a:off x="344020" y="2180175"/>
            <a:ext cx="8511359" cy="4107913"/>
          </a:xfrm>
        </p:spPr>
      </p:pic>
      <p:sp>
        <p:nvSpPr>
          <p:cNvPr id="3" name="TextBox 2"/>
          <p:cNvSpPr txBox="1"/>
          <p:nvPr/>
        </p:nvSpPr>
        <p:spPr>
          <a:xfrm>
            <a:off x="344020" y="6621930"/>
            <a:ext cx="7266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http://www2.alcatel-lucent.com/</a:t>
            </a:r>
            <a:r>
              <a:rPr lang="en-US" sz="1200" dirty="0" err="1"/>
              <a:t>techzine</a:t>
            </a:r>
            <a:r>
              <a:rPr lang="en-US" sz="1200" dirty="0"/>
              <a:t>/fixed-access-stay-ahead-of-the-ultra-broadband-curve/</a:t>
            </a:r>
          </a:p>
        </p:txBody>
      </p:sp>
    </p:spTree>
    <p:extLst>
      <p:ext uri="{BB962C8B-B14F-4D97-AF65-F5344CB8AC3E}">
        <p14:creationId xmlns:p14="http://schemas.microsoft.com/office/powerpoint/2010/main" val="34942679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G.fast</a:t>
            </a:r>
            <a:r>
              <a:rPr lang="en-US" dirty="0" smtClean="0"/>
              <a:t>?—drop costs are 29% of an FTTH deployment?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17683" r="-17683"/>
          <a:stretch>
            <a:fillRect/>
          </a:stretch>
        </p:blipFill>
        <p:spPr>
          <a:xfrm>
            <a:off x="434975" y="2064796"/>
            <a:ext cx="8229600" cy="3971925"/>
          </a:xfrm>
        </p:spPr>
      </p:pic>
      <p:sp>
        <p:nvSpPr>
          <p:cNvPr id="5" name="TextBox 4"/>
          <p:cNvSpPr txBox="1"/>
          <p:nvPr/>
        </p:nvSpPr>
        <p:spPr>
          <a:xfrm>
            <a:off x="244058" y="6621930"/>
            <a:ext cx="8899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http://</a:t>
            </a:r>
            <a:r>
              <a:rPr lang="en-US" sz="1200" dirty="0" err="1"/>
              <a:t>www.lightwaveonline.com</a:t>
            </a:r>
            <a:r>
              <a:rPr lang="en-US" sz="1200" dirty="0"/>
              <a:t>/articles/print/volume-28/issue-5/applications/plan-now-for-tomorrows-</a:t>
            </a:r>
            <a:r>
              <a:rPr lang="en-US" sz="1200" dirty="0" err="1"/>
              <a:t>ftth</a:t>
            </a:r>
            <a:r>
              <a:rPr lang="en-US" sz="1200" dirty="0"/>
              <a:t>-</a:t>
            </a:r>
            <a:r>
              <a:rPr lang="en-US" sz="1200" dirty="0" err="1"/>
              <a:t>networks.html</a:t>
            </a:r>
            <a:r>
              <a:rPr lang="en-US" sz="1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886646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in US residential neighborhoods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copper deployment architecture determines feasibility of technologies like </a:t>
            </a:r>
            <a:r>
              <a:rPr lang="en-US" dirty="0" err="1" smtClean="0"/>
              <a:t>G.fast</a:t>
            </a:r>
            <a:endParaRPr lang="en-US" dirty="0" smtClean="0"/>
          </a:p>
          <a:p>
            <a:pPr lvl="1"/>
            <a:r>
              <a:rPr lang="en-US" dirty="0" smtClean="0"/>
              <a:t>Where loops are buried, it may be more than 200m from house to nearest manhole where electronics could be placed</a:t>
            </a:r>
          </a:p>
          <a:p>
            <a:pPr lvl="1"/>
            <a:r>
              <a:rPr lang="en-US" dirty="0" smtClean="0"/>
              <a:t>In lower density suburbs there may be too few homes reachable from a pole to support the DSLAM cost at the pole.</a:t>
            </a:r>
          </a:p>
          <a:p>
            <a:r>
              <a:rPr lang="en-US" dirty="0" smtClean="0"/>
              <a:t>Percentage of homes reachable using </a:t>
            </a:r>
            <a:r>
              <a:rPr lang="en-US" dirty="0" err="1" smtClean="0"/>
              <a:t>G.fast</a:t>
            </a:r>
            <a:r>
              <a:rPr lang="en-US" dirty="0" smtClean="0"/>
              <a:t> depends on neighborhood.</a:t>
            </a:r>
          </a:p>
          <a:p>
            <a:r>
              <a:rPr lang="en-US" dirty="0" err="1" smtClean="0"/>
              <a:t>G.fast</a:t>
            </a:r>
            <a:r>
              <a:rPr lang="en-US" dirty="0" smtClean="0"/>
              <a:t> better suited to MDUs</a:t>
            </a:r>
          </a:p>
          <a:p>
            <a:pPr lvl="1"/>
            <a:r>
              <a:rPr lang="en-US" dirty="0" smtClean="0"/>
              <a:t>65% of US households live in single family dwellings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2235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Measures to increase capacity per household in HFC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Free up more spectrum within the cable for IP services</a:t>
            </a:r>
          </a:p>
          <a:p>
            <a:pPr lvl="1"/>
            <a:r>
              <a:rPr lang="en-US" dirty="0" smtClean="0"/>
              <a:t>Move to all digital to free up spectrum</a:t>
            </a:r>
          </a:p>
          <a:p>
            <a:pPr lvl="1"/>
            <a:r>
              <a:rPr lang="en-US" dirty="0" smtClean="0"/>
              <a:t>Move to MPEG-4 to reduce spectrum needed for broadcast TV</a:t>
            </a:r>
          </a:p>
          <a:p>
            <a:pPr lvl="1"/>
            <a:r>
              <a:rPr lang="en-US" dirty="0" smtClean="0"/>
              <a:t>Use IP for delivery of all services, rather than segmenting dedicated capacity to each type of Video Delivery</a:t>
            </a:r>
          </a:p>
          <a:p>
            <a:pPr lvl="1"/>
            <a:r>
              <a:rPr lang="en-US" dirty="0" smtClean="0"/>
              <a:t>Use spectrum within the cable above 750 MHz </a:t>
            </a:r>
          </a:p>
          <a:p>
            <a:pPr lvl="2"/>
            <a:r>
              <a:rPr lang="en-US" dirty="0" smtClean="0"/>
              <a:t>requires better splitters, new amplifiers</a:t>
            </a:r>
          </a:p>
          <a:p>
            <a:r>
              <a:rPr lang="en-US" dirty="0" smtClean="0"/>
              <a:t>Drive fiber deeper</a:t>
            </a:r>
          </a:p>
          <a:p>
            <a:pPr lvl="1"/>
            <a:r>
              <a:rPr lang="en-US" dirty="0" smtClean="0"/>
              <a:t>Reduce households per service group by converting amplifiers to mini fiber nodes</a:t>
            </a:r>
          </a:p>
          <a:p>
            <a:pPr lvl="1"/>
            <a:r>
              <a:rPr lang="en-US" dirty="0" smtClean="0"/>
              <a:t>Requires more feeder fibers, or WDM to carry more feeder wavelengths</a:t>
            </a:r>
          </a:p>
          <a:p>
            <a:r>
              <a:rPr lang="en-US" dirty="0" smtClean="0"/>
              <a:t>Change from DOCSIS 3.0 to 3.1 for more bits/Hz</a:t>
            </a:r>
          </a:p>
          <a:p>
            <a:r>
              <a:rPr lang="en-US" dirty="0" smtClean="0"/>
              <a:t>Improve SNR through incremental plant improvement to realize higher bits/Hz</a:t>
            </a:r>
          </a:p>
          <a:p>
            <a:r>
              <a:rPr lang="en-US" dirty="0" smtClean="0"/>
              <a:t>UPSTREAM:</a:t>
            </a:r>
          </a:p>
          <a:p>
            <a:pPr lvl="1"/>
            <a:r>
              <a:rPr lang="en-US" dirty="0" smtClean="0"/>
              <a:t>Need to move from low-split to mid-split or add a high-split:  requires changing amplifiers.</a:t>
            </a:r>
          </a:p>
          <a:p>
            <a:r>
              <a:rPr lang="en-US" dirty="0" smtClean="0"/>
              <a:t>Issues with changing out legacy CPE (e.g. set-tops).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764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bitrate per home in HFC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1971241"/>
            <a:ext cx="8229600" cy="431684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73379" y="2110388"/>
            <a:ext cx="7233667" cy="4177700"/>
            <a:chOff x="493713" y="908050"/>
            <a:chExt cx="8193087" cy="5448300"/>
          </a:xfrm>
        </p:grpSpPr>
        <p:sp>
          <p:nvSpPr>
            <p:cNvPr id="6" name="Line 2"/>
            <p:cNvSpPr>
              <a:spLocks noChangeShapeType="1"/>
            </p:cNvSpPr>
            <p:nvPr/>
          </p:nvSpPr>
          <p:spPr bwMode="auto">
            <a:xfrm>
              <a:off x="1944688" y="4714875"/>
              <a:ext cx="131445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 Narrow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568325" y="1600200"/>
              <a:ext cx="603250" cy="554038"/>
            </a:xfrm>
            <a:prstGeom prst="rect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 Narrow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533400" y="1600200"/>
              <a:ext cx="6985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Local hub</a:t>
              </a:r>
              <a:endParaRPr lang="en-US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182688" y="1806575"/>
              <a:ext cx="695325" cy="0"/>
            </a:xfrm>
            <a:prstGeom prst="line">
              <a:avLst/>
            </a:prstGeom>
            <a:noFill/>
            <a:ln w="50800">
              <a:solidFill>
                <a:srgbClr val="FC0128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 Narrow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2273300" y="1800225"/>
              <a:ext cx="1581150" cy="0"/>
            </a:xfrm>
            <a:prstGeom prst="line">
              <a:avLst/>
            </a:prstGeom>
            <a:noFill/>
            <a:ln w="50800">
              <a:solidFill>
                <a:srgbClr val="CCCC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 Narrow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2668588" y="1627188"/>
              <a:ext cx="223837" cy="330200"/>
              <a:chOff x="2637" y="1209"/>
              <a:chExt cx="141" cy="208"/>
            </a:xfrm>
          </p:grpSpPr>
          <p:sp>
            <p:nvSpPr>
              <p:cNvPr id="194" name="AutoShape 9"/>
              <p:cNvSpPr>
                <a:spLocks noChangeArrowheads="1"/>
              </p:cNvSpPr>
              <p:nvPr/>
            </p:nvSpPr>
            <p:spPr bwMode="auto">
              <a:xfrm rot="5400000">
                <a:off x="2604" y="1242"/>
                <a:ext cx="208" cy="141"/>
              </a:xfrm>
              <a:prstGeom prst="triangle">
                <a:avLst>
                  <a:gd name="adj" fmla="val 49995"/>
                </a:avLst>
              </a:prstGeom>
              <a:solidFill>
                <a:srgbClr val="B2B2B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95" name="AutoShape 10"/>
              <p:cNvSpPr>
                <a:spLocks noChangeArrowheads="1"/>
              </p:cNvSpPr>
              <p:nvPr/>
            </p:nvSpPr>
            <p:spPr bwMode="auto">
              <a:xfrm rot="-5400000">
                <a:off x="2618" y="1281"/>
                <a:ext cx="106" cy="66"/>
              </a:xfrm>
              <a:prstGeom prst="triangle">
                <a:avLst>
                  <a:gd name="adj" fmla="val 49995"/>
                </a:avLst>
              </a:prstGeom>
              <a:solidFill>
                <a:srgbClr val="FC0128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831975" y="1641475"/>
              <a:ext cx="514350" cy="336550"/>
              <a:chOff x="1204" y="1830"/>
              <a:chExt cx="324" cy="212"/>
            </a:xfrm>
          </p:grpSpPr>
          <p:sp>
            <p:nvSpPr>
              <p:cNvPr id="192" name="Rectangle 12"/>
              <p:cNvSpPr>
                <a:spLocks noChangeArrowheads="1"/>
              </p:cNvSpPr>
              <p:nvPr/>
            </p:nvSpPr>
            <p:spPr bwMode="auto">
              <a:xfrm>
                <a:off x="1224" y="1842"/>
                <a:ext cx="252" cy="18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93" name="Rectangle 13"/>
              <p:cNvSpPr>
                <a:spLocks noChangeArrowheads="1"/>
              </p:cNvSpPr>
              <p:nvPr/>
            </p:nvSpPr>
            <p:spPr bwMode="auto">
              <a:xfrm>
                <a:off x="1204" y="1830"/>
                <a:ext cx="324" cy="21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ＭＳ Ｐゴシック" charset="-128"/>
                  </a:rPr>
                  <a:t>FN</a:t>
                </a:r>
                <a:endParaRPr lang="en-US" sz="16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13" name="Group 14"/>
            <p:cNvGrpSpPr>
              <a:grpSpLocks/>
            </p:cNvGrpSpPr>
            <p:nvPr/>
          </p:nvGrpSpPr>
          <p:grpSpPr bwMode="auto">
            <a:xfrm>
              <a:off x="3392488" y="1627188"/>
              <a:ext cx="223837" cy="330200"/>
              <a:chOff x="2637" y="1209"/>
              <a:chExt cx="141" cy="208"/>
            </a:xfrm>
          </p:grpSpPr>
          <p:sp>
            <p:nvSpPr>
              <p:cNvPr id="190" name="AutoShape 15"/>
              <p:cNvSpPr>
                <a:spLocks noChangeArrowheads="1"/>
              </p:cNvSpPr>
              <p:nvPr/>
            </p:nvSpPr>
            <p:spPr bwMode="auto">
              <a:xfrm rot="5400000">
                <a:off x="2604" y="1242"/>
                <a:ext cx="208" cy="141"/>
              </a:xfrm>
              <a:prstGeom prst="triangle">
                <a:avLst>
                  <a:gd name="adj" fmla="val 49995"/>
                </a:avLst>
              </a:prstGeom>
              <a:solidFill>
                <a:srgbClr val="B2B2B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91" name="AutoShape 16"/>
              <p:cNvSpPr>
                <a:spLocks noChangeArrowheads="1"/>
              </p:cNvSpPr>
              <p:nvPr/>
            </p:nvSpPr>
            <p:spPr bwMode="auto">
              <a:xfrm rot="-5400000">
                <a:off x="2618" y="1281"/>
                <a:ext cx="106" cy="66"/>
              </a:xfrm>
              <a:prstGeom prst="triangle">
                <a:avLst>
                  <a:gd name="adj" fmla="val 49995"/>
                </a:avLst>
              </a:prstGeom>
              <a:solidFill>
                <a:srgbClr val="FC0128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14" name="Group 17"/>
            <p:cNvGrpSpPr>
              <a:grpSpLocks/>
            </p:cNvGrpSpPr>
            <p:nvPr/>
          </p:nvGrpSpPr>
          <p:grpSpPr bwMode="auto">
            <a:xfrm rot="443979">
              <a:off x="2740025" y="1290638"/>
              <a:ext cx="679450" cy="409575"/>
              <a:chOff x="1584" y="937"/>
              <a:chExt cx="428" cy="258"/>
            </a:xfrm>
          </p:grpSpPr>
          <p:sp>
            <p:nvSpPr>
              <p:cNvPr id="185" name="Line 18"/>
              <p:cNvSpPr>
                <a:spLocks noChangeShapeType="1"/>
              </p:cNvSpPr>
              <p:nvPr/>
            </p:nvSpPr>
            <p:spPr bwMode="auto">
              <a:xfrm rot="-2266018">
                <a:off x="1584" y="1089"/>
                <a:ext cx="428" cy="5"/>
              </a:xfrm>
              <a:prstGeom prst="line">
                <a:avLst/>
              </a:prstGeom>
              <a:noFill/>
              <a:ln w="19050">
                <a:solidFill>
                  <a:srgbClr val="CCCC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86" name="Rectangle 19"/>
              <p:cNvSpPr>
                <a:spLocks noChangeArrowheads="1"/>
              </p:cNvSpPr>
              <p:nvPr/>
            </p:nvSpPr>
            <p:spPr bwMode="auto">
              <a:xfrm rot="-2266018">
                <a:off x="1689" y="1133"/>
                <a:ext cx="31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87" name="Rectangle 20"/>
              <p:cNvSpPr>
                <a:spLocks noChangeArrowheads="1"/>
              </p:cNvSpPr>
              <p:nvPr/>
            </p:nvSpPr>
            <p:spPr bwMode="auto">
              <a:xfrm rot="-2266018">
                <a:off x="1775" y="1066"/>
                <a:ext cx="32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88" name="Rectangle 21"/>
              <p:cNvSpPr>
                <a:spLocks noChangeArrowheads="1"/>
              </p:cNvSpPr>
              <p:nvPr/>
            </p:nvSpPr>
            <p:spPr bwMode="auto">
              <a:xfrm rot="-2266018">
                <a:off x="1856" y="1002"/>
                <a:ext cx="34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89" name="Rectangle 22"/>
              <p:cNvSpPr>
                <a:spLocks noChangeArrowheads="1"/>
              </p:cNvSpPr>
              <p:nvPr/>
            </p:nvSpPr>
            <p:spPr bwMode="auto">
              <a:xfrm rot="-2266018">
                <a:off x="1942" y="937"/>
                <a:ext cx="31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15" name="Group 23"/>
            <p:cNvGrpSpPr>
              <a:grpSpLocks/>
            </p:cNvGrpSpPr>
            <p:nvPr/>
          </p:nvGrpSpPr>
          <p:grpSpPr bwMode="auto">
            <a:xfrm rot="21156021" flipV="1">
              <a:off x="2730500" y="1881188"/>
              <a:ext cx="679450" cy="409575"/>
              <a:chOff x="1584" y="937"/>
              <a:chExt cx="428" cy="258"/>
            </a:xfrm>
          </p:grpSpPr>
          <p:sp>
            <p:nvSpPr>
              <p:cNvPr id="180" name="Line 24"/>
              <p:cNvSpPr>
                <a:spLocks noChangeShapeType="1"/>
              </p:cNvSpPr>
              <p:nvPr/>
            </p:nvSpPr>
            <p:spPr bwMode="auto">
              <a:xfrm rot="-2266018">
                <a:off x="1584" y="1089"/>
                <a:ext cx="428" cy="5"/>
              </a:xfrm>
              <a:prstGeom prst="line">
                <a:avLst/>
              </a:prstGeom>
              <a:noFill/>
              <a:ln w="19050">
                <a:solidFill>
                  <a:srgbClr val="CCCC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81" name="Rectangle 25"/>
              <p:cNvSpPr>
                <a:spLocks noChangeArrowheads="1"/>
              </p:cNvSpPr>
              <p:nvPr/>
            </p:nvSpPr>
            <p:spPr bwMode="auto">
              <a:xfrm rot="-2266018">
                <a:off x="1689" y="1133"/>
                <a:ext cx="31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82" name="Rectangle 26"/>
              <p:cNvSpPr>
                <a:spLocks noChangeArrowheads="1"/>
              </p:cNvSpPr>
              <p:nvPr/>
            </p:nvSpPr>
            <p:spPr bwMode="auto">
              <a:xfrm rot="-2266018">
                <a:off x="1775" y="1066"/>
                <a:ext cx="32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83" name="Rectangle 27"/>
              <p:cNvSpPr>
                <a:spLocks noChangeArrowheads="1"/>
              </p:cNvSpPr>
              <p:nvPr/>
            </p:nvSpPr>
            <p:spPr bwMode="auto">
              <a:xfrm rot="-2266018">
                <a:off x="1856" y="1002"/>
                <a:ext cx="34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84" name="Rectangle 28"/>
              <p:cNvSpPr>
                <a:spLocks noChangeArrowheads="1"/>
              </p:cNvSpPr>
              <p:nvPr/>
            </p:nvSpPr>
            <p:spPr bwMode="auto">
              <a:xfrm rot="-2266018">
                <a:off x="1942" y="937"/>
                <a:ext cx="31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16" name="Group 29"/>
            <p:cNvGrpSpPr>
              <a:grpSpLocks/>
            </p:cNvGrpSpPr>
            <p:nvPr/>
          </p:nvGrpSpPr>
          <p:grpSpPr bwMode="auto">
            <a:xfrm rot="21156021" flipV="1">
              <a:off x="3444875" y="1871663"/>
              <a:ext cx="679450" cy="409575"/>
              <a:chOff x="1584" y="937"/>
              <a:chExt cx="428" cy="258"/>
            </a:xfrm>
          </p:grpSpPr>
          <p:sp>
            <p:nvSpPr>
              <p:cNvPr id="175" name="Line 30"/>
              <p:cNvSpPr>
                <a:spLocks noChangeShapeType="1"/>
              </p:cNvSpPr>
              <p:nvPr/>
            </p:nvSpPr>
            <p:spPr bwMode="auto">
              <a:xfrm rot="-2266018">
                <a:off x="1584" y="1089"/>
                <a:ext cx="428" cy="5"/>
              </a:xfrm>
              <a:prstGeom prst="line">
                <a:avLst/>
              </a:prstGeom>
              <a:noFill/>
              <a:ln w="19050">
                <a:solidFill>
                  <a:srgbClr val="CCCC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76" name="Rectangle 31"/>
              <p:cNvSpPr>
                <a:spLocks noChangeArrowheads="1"/>
              </p:cNvSpPr>
              <p:nvPr/>
            </p:nvSpPr>
            <p:spPr bwMode="auto">
              <a:xfrm rot="-2266018">
                <a:off x="1689" y="1133"/>
                <a:ext cx="31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77" name="Rectangle 32"/>
              <p:cNvSpPr>
                <a:spLocks noChangeArrowheads="1"/>
              </p:cNvSpPr>
              <p:nvPr/>
            </p:nvSpPr>
            <p:spPr bwMode="auto">
              <a:xfrm rot="-2266018">
                <a:off x="1775" y="1066"/>
                <a:ext cx="32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78" name="Rectangle 33"/>
              <p:cNvSpPr>
                <a:spLocks noChangeArrowheads="1"/>
              </p:cNvSpPr>
              <p:nvPr/>
            </p:nvSpPr>
            <p:spPr bwMode="auto">
              <a:xfrm rot="-2266018">
                <a:off x="1856" y="1002"/>
                <a:ext cx="34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79" name="Rectangle 34"/>
              <p:cNvSpPr>
                <a:spLocks noChangeArrowheads="1"/>
              </p:cNvSpPr>
              <p:nvPr/>
            </p:nvSpPr>
            <p:spPr bwMode="auto">
              <a:xfrm rot="-2266018">
                <a:off x="1942" y="937"/>
                <a:ext cx="31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17" name="Group 35"/>
            <p:cNvGrpSpPr>
              <a:grpSpLocks/>
            </p:cNvGrpSpPr>
            <p:nvPr/>
          </p:nvGrpSpPr>
          <p:grpSpPr bwMode="auto">
            <a:xfrm rot="443979">
              <a:off x="3463925" y="1295400"/>
              <a:ext cx="679450" cy="409575"/>
              <a:chOff x="1584" y="937"/>
              <a:chExt cx="428" cy="258"/>
            </a:xfrm>
          </p:grpSpPr>
          <p:sp>
            <p:nvSpPr>
              <p:cNvPr id="170" name="Line 36"/>
              <p:cNvSpPr>
                <a:spLocks noChangeShapeType="1"/>
              </p:cNvSpPr>
              <p:nvPr/>
            </p:nvSpPr>
            <p:spPr bwMode="auto">
              <a:xfrm rot="-2266018">
                <a:off x="1584" y="1089"/>
                <a:ext cx="428" cy="5"/>
              </a:xfrm>
              <a:prstGeom prst="line">
                <a:avLst/>
              </a:prstGeom>
              <a:noFill/>
              <a:ln w="19050">
                <a:solidFill>
                  <a:srgbClr val="CCCC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71" name="Rectangle 37"/>
              <p:cNvSpPr>
                <a:spLocks noChangeArrowheads="1"/>
              </p:cNvSpPr>
              <p:nvPr/>
            </p:nvSpPr>
            <p:spPr bwMode="auto">
              <a:xfrm rot="-2266018">
                <a:off x="1689" y="1133"/>
                <a:ext cx="31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72" name="Rectangle 38"/>
              <p:cNvSpPr>
                <a:spLocks noChangeArrowheads="1"/>
              </p:cNvSpPr>
              <p:nvPr/>
            </p:nvSpPr>
            <p:spPr bwMode="auto">
              <a:xfrm rot="-2266018">
                <a:off x="1775" y="1066"/>
                <a:ext cx="32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73" name="Rectangle 39"/>
              <p:cNvSpPr>
                <a:spLocks noChangeArrowheads="1"/>
              </p:cNvSpPr>
              <p:nvPr/>
            </p:nvSpPr>
            <p:spPr bwMode="auto">
              <a:xfrm rot="-2266018">
                <a:off x="1856" y="1002"/>
                <a:ext cx="34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74" name="Rectangle 40"/>
              <p:cNvSpPr>
                <a:spLocks noChangeArrowheads="1"/>
              </p:cNvSpPr>
              <p:nvPr/>
            </p:nvSpPr>
            <p:spPr bwMode="auto">
              <a:xfrm rot="-2266018">
                <a:off x="1942" y="937"/>
                <a:ext cx="31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18" name="Rectangle 41"/>
            <p:cNvSpPr>
              <a:spLocks noChangeArrowheads="1"/>
            </p:cNvSpPr>
            <p:nvPr/>
          </p:nvSpPr>
          <p:spPr bwMode="auto">
            <a:xfrm>
              <a:off x="5064125" y="1571625"/>
              <a:ext cx="650875" cy="554038"/>
            </a:xfrm>
            <a:prstGeom prst="rect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Local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 hub</a:t>
              </a:r>
              <a:endParaRPr lang="en-US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Line 42"/>
            <p:cNvSpPr>
              <a:spLocks noChangeShapeType="1"/>
            </p:cNvSpPr>
            <p:nvPr/>
          </p:nvSpPr>
          <p:spPr bwMode="auto">
            <a:xfrm>
              <a:off x="5726113" y="1778000"/>
              <a:ext cx="695325" cy="0"/>
            </a:xfrm>
            <a:prstGeom prst="line">
              <a:avLst/>
            </a:prstGeom>
            <a:noFill/>
            <a:ln w="50800">
              <a:solidFill>
                <a:srgbClr val="FC0128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 Narrow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" name="Line 43"/>
            <p:cNvSpPr>
              <a:spLocks noChangeShapeType="1"/>
            </p:cNvSpPr>
            <p:nvPr/>
          </p:nvSpPr>
          <p:spPr bwMode="auto">
            <a:xfrm flipV="1">
              <a:off x="6816725" y="1771650"/>
              <a:ext cx="1581150" cy="0"/>
            </a:xfrm>
            <a:prstGeom prst="line">
              <a:avLst/>
            </a:prstGeom>
            <a:noFill/>
            <a:ln w="50800">
              <a:solidFill>
                <a:srgbClr val="CCCC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 Narrow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AutoShape 44"/>
            <p:cNvSpPr>
              <a:spLocks noChangeArrowheads="1"/>
            </p:cNvSpPr>
            <p:nvPr/>
          </p:nvSpPr>
          <p:spPr bwMode="auto">
            <a:xfrm rot="5400000">
              <a:off x="7158832" y="1651794"/>
              <a:ext cx="330200" cy="223837"/>
            </a:xfrm>
            <a:prstGeom prst="triangle">
              <a:avLst>
                <a:gd name="adj" fmla="val 49995"/>
              </a:avLst>
            </a:prstGeom>
            <a:solidFill>
              <a:srgbClr val="B2B2B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 Narrow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22" name="Group 45"/>
            <p:cNvGrpSpPr>
              <a:grpSpLocks/>
            </p:cNvGrpSpPr>
            <p:nvPr/>
          </p:nvGrpSpPr>
          <p:grpSpPr bwMode="auto">
            <a:xfrm>
              <a:off x="6375400" y="1612900"/>
              <a:ext cx="514350" cy="336550"/>
              <a:chOff x="1204" y="1830"/>
              <a:chExt cx="324" cy="212"/>
            </a:xfrm>
          </p:grpSpPr>
          <p:sp>
            <p:nvSpPr>
              <p:cNvPr id="168" name="Rectangle 46"/>
              <p:cNvSpPr>
                <a:spLocks noChangeArrowheads="1"/>
              </p:cNvSpPr>
              <p:nvPr/>
            </p:nvSpPr>
            <p:spPr bwMode="auto">
              <a:xfrm>
                <a:off x="1224" y="1842"/>
                <a:ext cx="252" cy="18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9" name="Rectangle 47"/>
              <p:cNvSpPr>
                <a:spLocks noChangeArrowheads="1"/>
              </p:cNvSpPr>
              <p:nvPr/>
            </p:nvSpPr>
            <p:spPr bwMode="auto">
              <a:xfrm>
                <a:off x="1204" y="1830"/>
                <a:ext cx="324" cy="21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ＭＳ Ｐゴシック" charset="-128"/>
                  </a:rPr>
                  <a:t>FN</a:t>
                </a:r>
                <a:endParaRPr lang="en-US" sz="16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23" name="AutoShape 48"/>
            <p:cNvSpPr>
              <a:spLocks noChangeArrowheads="1"/>
            </p:cNvSpPr>
            <p:nvPr/>
          </p:nvSpPr>
          <p:spPr bwMode="auto">
            <a:xfrm rot="5400000">
              <a:off x="7882732" y="1651794"/>
              <a:ext cx="330200" cy="223837"/>
            </a:xfrm>
            <a:prstGeom prst="triangle">
              <a:avLst>
                <a:gd name="adj" fmla="val 49995"/>
              </a:avLst>
            </a:prstGeom>
            <a:solidFill>
              <a:srgbClr val="B2B2B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 Narrow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24" name="Group 49"/>
            <p:cNvGrpSpPr>
              <a:grpSpLocks/>
            </p:cNvGrpSpPr>
            <p:nvPr/>
          </p:nvGrpSpPr>
          <p:grpSpPr bwMode="auto">
            <a:xfrm rot="443979">
              <a:off x="7283450" y="1262063"/>
              <a:ext cx="679450" cy="409575"/>
              <a:chOff x="1584" y="937"/>
              <a:chExt cx="428" cy="258"/>
            </a:xfrm>
          </p:grpSpPr>
          <p:sp>
            <p:nvSpPr>
              <p:cNvPr id="163" name="Line 50"/>
              <p:cNvSpPr>
                <a:spLocks noChangeShapeType="1"/>
              </p:cNvSpPr>
              <p:nvPr/>
            </p:nvSpPr>
            <p:spPr bwMode="auto">
              <a:xfrm rot="-2266018">
                <a:off x="1584" y="1089"/>
                <a:ext cx="428" cy="5"/>
              </a:xfrm>
              <a:prstGeom prst="line">
                <a:avLst/>
              </a:prstGeom>
              <a:noFill/>
              <a:ln w="19050">
                <a:solidFill>
                  <a:srgbClr val="CCCC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4" name="Rectangle 51"/>
              <p:cNvSpPr>
                <a:spLocks noChangeArrowheads="1"/>
              </p:cNvSpPr>
              <p:nvPr/>
            </p:nvSpPr>
            <p:spPr bwMode="auto">
              <a:xfrm rot="-2266018">
                <a:off x="1689" y="1133"/>
                <a:ext cx="31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" name="Rectangle 52"/>
              <p:cNvSpPr>
                <a:spLocks noChangeArrowheads="1"/>
              </p:cNvSpPr>
              <p:nvPr/>
            </p:nvSpPr>
            <p:spPr bwMode="auto">
              <a:xfrm rot="-2266018">
                <a:off x="1775" y="1066"/>
                <a:ext cx="32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6" name="Rectangle 53"/>
              <p:cNvSpPr>
                <a:spLocks noChangeArrowheads="1"/>
              </p:cNvSpPr>
              <p:nvPr/>
            </p:nvSpPr>
            <p:spPr bwMode="auto">
              <a:xfrm rot="-2266018">
                <a:off x="1856" y="1002"/>
                <a:ext cx="34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7" name="Rectangle 54"/>
              <p:cNvSpPr>
                <a:spLocks noChangeArrowheads="1"/>
              </p:cNvSpPr>
              <p:nvPr/>
            </p:nvSpPr>
            <p:spPr bwMode="auto">
              <a:xfrm rot="-2266018">
                <a:off x="1942" y="937"/>
                <a:ext cx="31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25" name="Group 55"/>
            <p:cNvGrpSpPr>
              <a:grpSpLocks/>
            </p:cNvGrpSpPr>
            <p:nvPr/>
          </p:nvGrpSpPr>
          <p:grpSpPr bwMode="auto">
            <a:xfrm rot="21156021" flipV="1">
              <a:off x="7273925" y="1852613"/>
              <a:ext cx="679450" cy="409575"/>
              <a:chOff x="1584" y="937"/>
              <a:chExt cx="428" cy="258"/>
            </a:xfrm>
          </p:grpSpPr>
          <p:sp>
            <p:nvSpPr>
              <p:cNvPr id="158" name="Line 56"/>
              <p:cNvSpPr>
                <a:spLocks noChangeShapeType="1"/>
              </p:cNvSpPr>
              <p:nvPr/>
            </p:nvSpPr>
            <p:spPr bwMode="auto">
              <a:xfrm rot="-2266018">
                <a:off x="1584" y="1089"/>
                <a:ext cx="428" cy="5"/>
              </a:xfrm>
              <a:prstGeom prst="line">
                <a:avLst/>
              </a:prstGeom>
              <a:noFill/>
              <a:ln w="19050">
                <a:solidFill>
                  <a:srgbClr val="CCCC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9" name="Rectangle 57"/>
              <p:cNvSpPr>
                <a:spLocks noChangeArrowheads="1"/>
              </p:cNvSpPr>
              <p:nvPr/>
            </p:nvSpPr>
            <p:spPr bwMode="auto">
              <a:xfrm rot="-2266018">
                <a:off x="1689" y="1133"/>
                <a:ext cx="31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0" name="Rectangle 58"/>
              <p:cNvSpPr>
                <a:spLocks noChangeArrowheads="1"/>
              </p:cNvSpPr>
              <p:nvPr/>
            </p:nvSpPr>
            <p:spPr bwMode="auto">
              <a:xfrm rot="-2266018">
                <a:off x="1775" y="1066"/>
                <a:ext cx="32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1" name="Rectangle 59"/>
              <p:cNvSpPr>
                <a:spLocks noChangeArrowheads="1"/>
              </p:cNvSpPr>
              <p:nvPr/>
            </p:nvSpPr>
            <p:spPr bwMode="auto">
              <a:xfrm rot="-2266018">
                <a:off x="1856" y="1002"/>
                <a:ext cx="34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2" name="Rectangle 60"/>
              <p:cNvSpPr>
                <a:spLocks noChangeArrowheads="1"/>
              </p:cNvSpPr>
              <p:nvPr/>
            </p:nvSpPr>
            <p:spPr bwMode="auto">
              <a:xfrm rot="-2266018">
                <a:off x="1942" y="937"/>
                <a:ext cx="31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26" name="Group 61"/>
            <p:cNvGrpSpPr>
              <a:grpSpLocks/>
            </p:cNvGrpSpPr>
            <p:nvPr/>
          </p:nvGrpSpPr>
          <p:grpSpPr bwMode="auto">
            <a:xfrm rot="21156021" flipV="1">
              <a:off x="7988300" y="1843088"/>
              <a:ext cx="679450" cy="409575"/>
              <a:chOff x="1584" y="937"/>
              <a:chExt cx="428" cy="258"/>
            </a:xfrm>
          </p:grpSpPr>
          <p:sp>
            <p:nvSpPr>
              <p:cNvPr id="153" name="Line 62"/>
              <p:cNvSpPr>
                <a:spLocks noChangeShapeType="1"/>
              </p:cNvSpPr>
              <p:nvPr/>
            </p:nvSpPr>
            <p:spPr bwMode="auto">
              <a:xfrm rot="-2266018">
                <a:off x="1584" y="1089"/>
                <a:ext cx="428" cy="5"/>
              </a:xfrm>
              <a:prstGeom prst="line">
                <a:avLst/>
              </a:prstGeom>
              <a:noFill/>
              <a:ln w="19050">
                <a:solidFill>
                  <a:srgbClr val="CCCC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4" name="Rectangle 63"/>
              <p:cNvSpPr>
                <a:spLocks noChangeArrowheads="1"/>
              </p:cNvSpPr>
              <p:nvPr/>
            </p:nvSpPr>
            <p:spPr bwMode="auto">
              <a:xfrm rot="-2266018">
                <a:off x="1689" y="1133"/>
                <a:ext cx="31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5" name="Rectangle 64"/>
              <p:cNvSpPr>
                <a:spLocks noChangeArrowheads="1"/>
              </p:cNvSpPr>
              <p:nvPr/>
            </p:nvSpPr>
            <p:spPr bwMode="auto">
              <a:xfrm rot="-2266018">
                <a:off x="1775" y="1066"/>
                <a:ext cx="32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6" name="Rectangle 65"/>
              <p:cNvSpPr>
                <a:spLocks noChangeArrowheads="1"/>
              </p:cNvSpPr>
              <p:nvPr/>
            </p:nvSpPr>
            <p:spPr bwMode="auto">
              <a:xfrm rot="-2266018">
                <a:off x="1856" y="1002"/>
                <a:ext cx="34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7" name="Rectangle 66"/>
              <p:cNvSpPr>
                <a:spLocks noChangeArrowheads="1"/>
              </p:cNvSpPr>
              <p:nvPr/>
            </p:nvSpPr>
            <p:spPr bwMode="auto">
              <a:xfrm rot="-2266018">
                <a:off x="1942" y="937"/>
                <a:ext cx="31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27" name="Group 67"/>
            <p:cNvGrpSpPr>
              <a:grpSpLocks/>
            </p:cNvGrpSpPr>
            <p:nvPr/>
          </p:nvGrpSpPr>
          <p:grpSpPr bwMode="auto">
            <a:xfrm rot="443979">
              <a:off x="8007350" y="1266825"/>
              <a:ext cx="679450" cy="409575"/>
              <a:chOff x="1584" y="937"/>
              <a:chExt cx="428" cy="258"/>
            </a:xfrm>
          </p:grpSpPr>
          <p:sp>
            <p:nvSpPr>
              <p:cNvPr id="148" name="Line 68"/>
              <p:cNvSpPr>
                <a:spLocks noChangeShapeType="1"/>
              </p:cNvSpPr>
              <p:nvPr/>
            </p:nvSpPr>
            <p:spPr bwMode="auto">
              <a:xfrm rot="-2266018">
                <a:off x="1584" y="1089"/>
                <a:ext cx="428" cy="5"/>
              </a:xfrm>
              <a:prstGeom prst="line">
                <a:avLst/>
              </a:prstGeom>
              <a:noFill/>
              <a:ln w="19050">
                <a:solidFill>
                  <a:srgbClr val="CCCC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49" name="Rectangle 69"/>
              <p:cNvSpPr>
                <a:spLocks noChangeArrowheads="1"/>
              </p:cNvSpPr>
              <p:nvPr/>
            </p:nvSpPr>
            <p:spPr bwMode="auto">
              <a:xfrm rot="-2266018">
                <a:off x="1689" y="1133"/>
                <a:ext cx="31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0" name="Rectangle 70"/>
              <p:cNvSpPr>
                <a:spLocks noChangeArrowheads="1"/>
              </p:cNvSpPr>
              <p:nvPr/>
            </p:nvSpPr>
            <p:spPr bwMode="auto">
              <a:xfrm rot="-2266018">
                <a:off x="1775" y="1066"/>
                <a:ext cx="32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1" name="Rectangle 71"/>
              <p:cNvSpPr>
                <a:spLocks noChangeArrowheads="1"/>
              </p:cNvSpPr>
              <p:nvPr/>
            </p:nvSpPr>
            <p:spPr bwMode="auto">
              <a:xfrm rot="-2266018">
                <a:off x="1856" y="1002"/>
                <a:ext cx="34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2" name="Rectangle 72"/>
              <p:cNvSpPr>
                <a:spLocks noChangeArrowheads="1"/>
              </p:cNvSpPr>
              <p:nvPr/>
            </p:nvSpPr>
            <p:spPr bwMode="auto">
              <a:xfrm rot="-2266018">
                <a:off x="1942" y="937"/>
                <a:ext cx="31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28" name="Group 73"/>
            <p:cNvGrpSpPr>
              <a:grpSpLocks/>
            </p:cNvGrpSpPr>
            <p:nvPr/>
          </p:nvGrpSpPr>
          <p:grpSpPr bwMode="auto">
            <a:xfrm>
              <a:off x="7045325" y="1812925"/>
              <a:ext cx="466725" cy="325438"/>
              <a:chOff x="4308" y="1290"/>
              <a:chExt cx="294" cy="205"/>
            </a:xfrm>
          </p:grpSpPr>
          <p:sp>
            <p:nvSpPr>
              <p:cNvPr id="146" name="Oval 74"/>
              <p:cNvSpPr>
                <a:spLocks noChangeArrowheads="1"/>
              </p:cNvSpPr>
              <p:nvPr/>
            </p:nvSpPr>
            <p:spPr bwMode="auto">
              <a:xfrm>
                <a:off x="4334" y="1290"/>
                <a:ext cx="237" cy="205"/>
              </a:xfrm>
              <a:prstGeom prst="ellipse">
                <a:avLst/>
              </a:prstGeom>
              <a:solidFill>
                <a:srgbClr val="FAFD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47" name="Rectangle 75"/>
              <p:cNvSpPr>
                <a:spLocks noChangeArrowheads="1"/>
              </p:cNvSpPr>
              <p:nvPr/>
            </p:nvSpPr>
            <p:spPr bwMode="auto">
              <a:xfrm>
                <a:off x="4308" y="1316"/>
                <a:ext cx="29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ＭＳ Ｐゴシック" charset="-128"/>
                    <a:cs typeface="ＭＳ Ｐゴシック" charset="-128"/>
                  </a:rPr>
                  <a:t>mFN</a:t>
                </a:r>
              </a:p>
            </p:txBody>
          </p:sp>
        </p:grpSp>
        <p:grpSp>
          <p:nvGrpSpPr>
            <p:cNvPr id="29" name="Group 76"/>
            <p:cNvGrpSpPr>
              <a:grpSpLocks/>
            </p:cNvGrpSpPr>
            <p:nvPr/>
          </p:nvGrpSpPr>
          <p:grpSpPr bwMode="auto">
            <a:xfrm>
              <a:off x="7812088" y="1808163"/>
              <a:ext cx="466725" cy="325437"/>
              <a:chOff x="4308" y="1290"/>
              <a:chExt cx="294" cy="205"/>
            </a:xfrm>
          </p:grpSpPr>
          <p:sp>
            <p:nvSpPr>
              <p:cNvPr id="144" name="Oval 77"/>
              <p:cNvSpPr>
                <a:spLocks noChangeArrowheads="1"/>
              </p:cNvSpPr>
              <p:nvPr/>
            </p:nvSpPr>
            <p:spPr bwMode="auto">
              <a:xfrm>
                <a:off x="4334" y="1290"/>
                <a:ext cx="237" cy="205"/>
              </a:xfrm>
              <a:prstGeom prst="ellipse">
                <a:avLst/>
              </a:prstGeom>
              <a:solidFill>
                <a:srgbClr val="FAFD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45" name="Rectangle 78"/>
              <p:cNvSpPr>
                <a:spLocks noChangeArrowheads="1"/>
              </p:cNvSpPr>
              <p:nvPr/>
            </p:nvSpPr>
            <p:spPr bwMode="auto">
              <a:xfrm>
                <a:off x="4308" y="1316"/>
                <a:ext cx="29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ＭＳ Ｐゴシック" charset="-128"/>
                    <a:cs typeface="ＭＳ Ｐゴシック" charset="-128"/>
                  </a:rPr>
                  <a:t>mFN</a:t>
                </a:r>
              </a:p>
            </p:txBody>
          </p:sp>
        </p:grpSp>
        <p:sp>
          <p:nvSpPr>
            <p:cNvPr id="30" name="Line 79"/>
            <p:cNvSpPr>
              <a:spLocks noChangeShapeType="1"/>
            </p:cNvSpPr>
            <p:nvPr/>
          </p:nvSpPr>
          <p:spPr bwMode="auto">
            <a:xfrm>
              <a:off x="5721350" y="2063750"/>
              <a:ext cx="695325" cy="0"/>
            </a:xfrm>
            <a:prstGeom prst="line">
              <a:avLst/>
            </a:prstGeom>
            <a:noFill/>
            <a:ln w="50800">
              <a:solidFill>
                <a:srgbClr val="FC0128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 Narrow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" name="Line 80"/>
            <p:cNvSpPr>
              <a:spLocks noChangeShapeType="1"/>
            </p:cNvSpPr>
            <p:nvPr/>
          </p:nvSpPr>
          <p:spPr bwMode="auto">
            <a:xfrm flipV="1">
              <a:off x="6826250" y="2292350"/>
              <a:ext cx="1114425" cy="0"/>
            </a:xfrm>
            <a:prstGeom prst="line">
              <a:avLst/>
            </a:prstGeom>
            <a:noFill/>
            <a:ln w="50800">
              <a:solidFill>
                <a:srgbClr val="FC0128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 Narrow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" name="Arc 81"/>
            <p:cNvSpPr>
              <a:spLocks/>
            </p:cNvSpPr>
            <p:nvPr/>
          </p:nvSpPr>
          <p:spPr bwMode="auto">
            <a:xfrm>
              <a:off x="6407150" y="2065338"/>
              <a:ext cx="209550" cy="138112"/>
            </a:xfrm>
            <a:custGeom>
              <a:avLst/>
              <a:gdLst>
                <a:gd name="T0" fmla="*/ 0 w 21600"/>
                <a:gd name="T1" fmla="*/ 0 h 21600"/>
                <a:gd name="T2" fmla="*/ 2032926 w 21600"/>
                <a:gd name="T3" fmla="*/ 883098 h 21600"/>
                <a:gd name="T4" fmla="*/ 0 w 21600"/>
                <a:gd name="T5" fmla="*/ 88309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 Narrow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3" name="Arc 82"/>
            <p:cNvSpPr>
              <a:spLocks/>
            </p:cNvSpPr>
            <p:nvPr/>
          </p:nvSpPr>
          <p:spPr bwMode="auto">
            <a:xfrm rot="16200000" flipH="1">
              <a:off x="6663531" y="2099469"/>
              <a:ext cx="142875" cy="242888"/>
            </a:xfrm>
            <a:custGeom>
              <a:avLst/>
              <a:gdLst>
                <a:gd name="T0" fmla="*/ 0 w 21600"/>
                <a:gd name="T1" fmla="*/ 0 h 21600"/>
                <a:gd name="T2" fmla="*/ 945059 w 21600"/>
                <a:gd name="T3" fmla="*/ 2731231 h 21600"/>
                <a:gd name="T4" fmla="*/ 0 w 21600"/>
                <a:gd name="T5" fmla="*/ 273123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 Narrow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4" name="Arc 83"/>
            <p:cNvSpPr>
              <a:spLocks/>
            </p:cNvSpPr>
            <p:nvPr/>
          </p:nvSpPr>
          <p:spPr bwMode="auto">
            <a:xfrm rot="5400000">
              <a:off x="7092157" y="2113756"/>
              <a:ext cx="157162" cy="200025"/>
            </a:xfrm>
            <a:custGeom>
              <a:avLst/>
              <a:gdLst>
                <a:gd name="T0" fmla="*/ 0 w 21600"/>
                <a:gd name="T1" fmla="*/ 0 h 21600"/>
                <a:gd name="T2" fmla="*/ 1143514 w 21600"/>
                <a:gd name="T3" fmla="*/ 1852315 h 21600"/>
                <a:gd name="T4" fmla="*/ 0 w 21600"/>
                <a:gd name="T5" fmla="*/ 185231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 Narrow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5" name="Arc 84"/>
            <p:cNvSpPr>
              <a:spLocks/>
            </p:cNvSpPr>
            <p:nvPr/>
          </p:nvSpPr>
          <p:spPr bwMode="auto">
            <a:xfrm rot="5400000">
              <a:off x="7866063" y="2116138"/>
              <a:ext cx="161925" cy="200025"/>
            </a:xfrm>
            <a:custGeom>
              <a:avLst/>
              <a:gdLst>
                <a:gd name="T0" fmla="*/ 0 w 21600"/>
                <a:gd name="T1" fmla="*/ 0 h 21600"/>
                <a:gd name="T2" fmla="*/ 1213875 w 21600"/>
                <a:gd name="T3" fmla="*/ 1852315 h 21600"/>
                <a:gd name="T4" fmla="*/ 0 w 21600"/>
                <a:gd name="T5" fmla="*/ 185231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 Narrow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6" name="Rectangle 85"/>
            <p:cNvSpPr>
              <a:spLocks noChangeArrowheads="1"/>
            </p:cNvSpPr>
            <p:nvPr/>
          </p:nvSpPr>
          <p:spPr bwMode="auto">
            <a:xfrm>
              <a:off x="7696200" y="2590800"/>
              <a:ext cx="520700" cy="358775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 Narrow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7" name="AutoShape 86"/>
            <p:cNvSpPr>
              <a:spLocks noChangeArrowheads="1"/>
            </p:cNvSpPr>
            <p:nvPr/>
          </p:nvSpPr>
          <p:spPr bwMode="auto">
            <a:xfrm>
              <a:off x="7826375" y="2617788"/>
              <a:ext cx="250825" cy="285750"/>
            </a:xfrm>
            <a:prstGeom prst="upArrow">
              <a:avLst>
                <a:gd name="adj1" fmla="val 50000"/>
                <a:gd name="adj2" fmla="val 56957"/>
              </a:avLst>
            </a:prstGeom>
            <a:solidFill>
              <a:srgbClr val="FC012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 Narrow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8" name="Text Box 87"/>
            <p:cNvSpPr txBox="1">
              <a:spLocks noChangeArrowheads="1"/>
            </p:cNvSpPr>
            <p:nvPr/>
          </p:nvSpPr>
          <p:spPr bwMode="auto">
            <a:xfrm>
              <a:off x="514350" y="908050"/>
              <a:ext cx="71945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FFFF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Upgrade to</a:t>
              </a:r>
              <a:r>
                <a:rPr lang="en-US" sz="2000" b="1" dirty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 </a:t>
              </a:r>
              <a:r>
                <a:rPr lang="en-US" sz="2000" b="1" dirty="0">
                  <a:solidFill>
                    <a:srgbClr val="FFFF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HFC</a:t>
              </a:r>
              <a:r>
                <a:rPr lang="en-US" sz="2000" b="1" dirty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				</a:t>
              </a:r>
              <a:r>
                <a:rPr lang="en-US" sz="2000" b="1" dirty="0">
                  <a:solidFill>
                    <a:srgbClr val="FFFF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Phase I </a:t>
              </a:r>
              <a:r>
                <a:rPr lang="en-US" sz="2000" b="1" dirty="0" err="1">
                  <a:solidFill>
                    <a:srgbClr val="FFFF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mFN</a:t>
              </a:r>
              <a:endParaRPr lang="en-US" b="1" u="sng" dirty="0">
                <a:solidFill>
                  <a:srgbClr val="FFFF00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9" name="Line 88"/>
            <p:cNvSpPr>
              <a:spLocks noChangeShapeType="1"/>
            </p:cNvSpPr>
            <p:nvPr/>
          </p:nvSpPr>
          <p:spPr bwMode="auto">
            <a:xfrm flipV="1">
              <a:off x="3733800" y="4714875"/>
              <a:ext cx="4759325" cy="9525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 Narrow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0" name="Rectangle 89"/>
            <p:cNvSpPr>
              <a:spLocks noChangeArrowheads="1"/>
            </p:cNvSpPr>
            <p:nvPr/>
          </p:nvSpPr>
          <p:spPr bwMode="auto">
            <a:xfrm>
              <a:off x="788988" y="4175125"/>
              <a:ext cx="1173162" cy="1306513"/>
            </a:xfrm>
            <a:prstGeom prst="rect">
              <a:avLst/>
            </a:prstGeom>
            <a:solidFill>
              <a:srgbClr val="FF99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 Narrow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41" name="Group 90"/>
            <p:cNvGrpSpPr>
              <a:grpSpLocks/>
            </p:cNvGrpSpPr>
            <p:nvPr/>
          </p:nvGrpSpPr>
          <p:grpSpPr bwMode="auto">
            <a:xfrm>
              <a:off x="1004888" y="4208463"/>
              <a:ext cx="590550" cy="336550"/>
              <a:chOff x="1773" y="2276"/>
              <a:chExt cx="372" cy="212"/>
            </a:xfrm>
          </p:grpSpPr>
          <p:sp>
            <p:nvSpPr>
              <p:cNvPr id="142" name="Rectangle 91"/>
              <p:cNvSpPr>
                <a:spLocks noChangeArrowheads="1"/>
              </p:cNvSpPr>
              <p:nvPr/>
            </p:nvSpPr>
            <p:spPr bwMode="auto">
              <a:xfrm>
                <a:off x="1773" y="2304"/>
                <a:ext cx="372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43" name="Text Box 92"/>
              <p:cNvSpPr txBox="1">
                <a:spLocks noChangeArrowheads="1"/>
              </p:cNvSpPr>
              <p:nvPr/>
            </p:nvSpPr>
            <p:spPr bwMode="auto">
              <a:xfrm>
                <a:off x="1808" y="2276"/>
                <a:ext cx="2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ＭＳ Ｐゴシック" charset="-128"/>
                  </a:rPr>
                  <a:t>TV</a:t>
                </a:r>
                <a:endParaRPr lang="en-US" b="1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42" name="Group 93"/>
            <p:cNvGrpSpPr>
              <a:grpSpLocks/>
            </p:cNvGrpSpPr>
            <p:nvPr/>
          </p:nvGrpSpPr>
          <p:grpSpPr bwMode="auto">
            <a:xfrm>
              <a:off x="876300" y="4797425"/>
              <a:ext cx="865188" cy="304800"/>
              <a:chOff x="1316" y="2971"/>
              <a:chExt cx="545" cy="192"/>
            </a:xfrm>
          </p:grpSpPr>
          <p:sp>
            <p:nvSpPr>
              <p:cNvPr id="140" name="Rectangle 94"/>
              <p:cNvSpPr>
                <a:spLocks noChangeArrowheads="1"/>
              </p:cNvSpPr>
              <p:nvPr/>
            </p:nvSpPr>
            <p:spPr bwMode="auto">
              <a:xfrm>
                <a:off x="1344" y="2982"/>
                <a:ext cx="468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41" name="Text Box 95"/>
              <p:cNvSpPr txBox="1">
                <a:spLocks noChangeArrowheads="1"/>
              </p:cNvSpPr>
              <p:nvPr/>
            </p:nvSpPr>
            <p:spPr bwMode="auto">
              <a:xfrm>
                <a:off x="1316" y="2971"/>
                <a:ext cx="54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ＭＳ Ｐゴシック" charset="-128"/>
                  </a:rPr>
                  <a:t>DOCSIS</a:t>
                </a:r>
              </a:p>
            </p:txBody>
          </p:sp>
        </p:grpSp>
        <p:grpSp>
          <p:nvGrpSpPr>
            <p:cNvPr id="43" name="Group 96"/>
            <p:cNvGrpSpPr>
              <a:grpSpLocks/>
            </p:cNvGrpSpPr>
            <p:nvPr/>
          </p:nvGrpSpPr>
          <p:grpSpPr bwMode="auto">
            <a:xfrm>
              <a:off x="1003300" y="4486275"/>
              <a:ext cx="593725" cy="336550"/>
              <a:chOff x="1962" y="2678"/>
              <a:chExt cx="374" cy="212"/>
            </a:xfrm>
          </p:grpSpPr>
          <p:sp>
            <p:nvSpPr>
              <p:cNvPr id="138" name="Rectangle 97"/>
              <p:cNvSpPr>
                <a:spLocks noChangeArrowheads="1"/>
              </p:cNvSpPr>
              <p:nvPr/>
            </p:nvSpPr>
            <p:spPr bwMode="auto">
              <a:xfrm>
                <a:off x="1962" y="2700"/>
                <a:ext cx="372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9" name="Text Box 98"/>
              <p:cNvSpPr txBox="1">
                <a:spLocks noChangeArrowheads="1"/>
              </p:cNvSpPr>
              <p:nvPr/>
            </p:nvSpPr>
            <p:spPr bwMode="auto">
              <a:xfrm>
                <a:off x="1964" y="2678"/>
                <a:ext cx="372" cy="21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ＭＳ Ｐゴシック" charset="-128"/>
                  </a:rPr>
                  <a:t>DTV</a:t>
                </a:r>
              </a:p>
            </p:txBody>
          </p:sp>
        </p:grpSp>
        <p:grpSp>
          <p:nvGrpSpPr>
            <p:cNvPr id="44" name="Group 99"/>
            <p:cNvGrpSpPr>
              <a:grpSpLocks/>
            </p:cNvGrpSpPr>
            <p:nvPr/>
          </p:nvGrpSpPr>
          <p:grpSpPr bwMode="auto">
            <a:xfrm>
              <a:off x="915988" y="5105400"/>
              <a:ext cx="766762" cy="304800"/>
              <a:chOff x="1526" y="2569"/>
              <a:chExt cx="483" cy="192"/>
            </a:xfrm>
          </p:grpSpPr>
          <p:sp>
            <p:nvSpPr>
              <p:cNvPr id="136" name="Rectangle 100"/>
              <p:cNvSpPr>
                <a:spLocks noChangeArrowheads="1"/>
              </p:cNvSpPr>
              <p:nvPr/>
            </p:nvSpPr>
            <p:spPr bwMode="auto">
              <a:xfrm>
                <a:off x="1548" y="2574"/>
                <a:ext cx="435" cy="1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7" name="Text Box 101"/>
              <p:cNvSpPr txBox="1">
                <a:spLocks noChangeArrowheads="1"/>
              </p:cNvSpPr>
              <p:nvPr/>
            </p:nvSpPr>
            <p:spPr bwMode="auto">
              <a:xfrm>
                <a:off x="1526" y="2569"/>
                <a:ext cx="48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ＭＳ Ｐゴシック" charset="-128"/>
                  </a:rPr>
                  <a:t>New IP</a:t>
                </a:r>
              </a:p>
            </p:txBody>
          </p:sp>
        </p:grpSp>
        <p:sp>
          <p:nvSpPr>
            <p:cNvPr id="45" name="Rectangle 102"/>
            <p:cNvSpPr>
              <a:spLocks noChangeArrowheads="1"/>
            </p:cNvSpPr>
            <p:nvPr/>
          </p:nvSpPr>
          <p:spPr bwMode="auto">
            <a:xfrm>
              <a:off x="2908300" y="4181475"/>
              <a:ext cx="1001713" cy="1292225"/>
            </a:xfrm>
            <a:prstGeom prst="rect">
              <a:avLst/>
            </a:prstGeom>
            <a:solidFill>
              <a:schemeClr val="hlink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 Narrow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46" name="Group 103"/>
            <p:cNvGrpSpPr>
              <a:grpSpLocks/>
            </p:cNvGrpSpPr>
            <p:nvPr/>
          </p:nvGrpSpPr>
          <p:grpSpPr bwMode="auto">
            <a:xfrm>
              <a:off x="2986088" y="4797425"/>
              <a:ext cx="865187" cy="304800"/>
              <a:chOff x="1316" y="2971"/>
              <a:chExt cx="545" cy="192"/>
            </a:xfrm>
          </p:grpSpPr>
          <p:sp>
            <p:nvSpPr>
              <p:cNvPr id="134" name="Rectangle 104"/>
              <p:cNvSpPr>
                <a:spLocks noChangeArrowheads="1"/>
              </p:cNvSpPr>
              <p:nvPr/>
            </p:nvSpPr>
            <p:spPr bwMode="auto">
              <a:xfrm>
                <a:off x="1344" y="2982"/>
                <a:ext cx="468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5" name="Text Box 105"/>
              <p:cNvSpPr txBox="1">
                <a:spLocks noChangeArrowheads="1"/>
              </p:cNvSpPr>
              <p:nvPr/>
            </p:nvSpPr>
            <p:spPr bwMode="auto">
              <a:xfrm>
                <a:off x="1316" y="2971"/>
                <a:ext cx="54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ＭＳ Ｐゴシック" charset="-128"/>
                  </a:rPr>
                  <a:t>DOCSIS</a:t>
                </a:r>
              </a:p>
            </p:txBody>
          </p:sp>
        </p:grpSp>
        <p:grpSp>
          <p:nvGrpSpPr>
            <p:cNvPr id="47" name="Group 106"/>
            <p:cNvGrpSpPr>
              <a:grpSpLocks/>
            </p:cNvGrpSpPr>
            <p:nvPr/>
          </p:nvGrpSpPr>
          <p:grpSpPr bwMode="auto">
            <a:xfrm>
              <a:off x="3025775" y="5105400"/>
              <a:ext cx="766763" cy="304800"/>
              <a:chOff x="1526" y="2569"/>
              <a:chExt cx="483" cy="192"/>
            </a:xfrm>
          </p:grpSpPr>
          <p:sp>
            <p:nvSpPr>
              <p:cNvPr id="132" name="Rectangle 107"/>
              <p:cNvSpPr>
                <a:spLocks noChangeArrowheads="1"/>
              </p:cNvSpPr>
              <p:nvPr/>
            </p:nvSpPr>
            <p:spPr bwMode="auto">
              <a:xfrm>
                <a:off x="1548" y="2574"/>
                <a:ext cx="435" cy="1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3" name="Text Box 108"/>
              <p:cNvSpPr txBox="1">
                <a:spLocks noChangeArrowheads="1"/>
              </p:cNvSpPr>
              <p:nvPr/>
            </p:nvSpPr>
            <p:spPr bwMode="auto">
              <a:xfrm>
                <a:off x="1526" y="2569"/>
                <a:ext cx="48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ＭＳ Ｐゴシック" charset="-128"/>
                  </a:rPr>
                  <a:t>New IP</a:t>
                </a:r>
              </a:p>
            </p:txBody>
          </p:sp>
        </p:grpSp>
        <p:grpSp>
          <p:nvGrpSpPr>
            <p:cNvPr id="48" name="Group 109"/>
            <p:cNvGrpSpPr>
              <a:grpSpLocks/>
            </p:cNvGrpSpPr>
            <p:nvPr/>
          </p:nvGrpSpPr>
          <p:grpSpPr bwMode="auto">
            <a:xfrm>
              <a:off x="3114675" y="4206875"/>
              <a:ext cx="590550" cy="336550"/>
              <a:chOff x="1773" y="2276"/>
              <a:chExt cx="372" cy="212"/>
            </a:xfrm>
          </p:grpSpPr>
          <p:sp>
            <p:nvSpPr>
              <p:cNvPr id="130" name="Rectangle 110"/>
              <p:cNvSpPr>
                <a:spLocks noChangeArrowheads="1"/>
              </p:cNvSpPr>
              <p:nvPr/>
            </p:nvSpPr>
            <p:spPr bwMode="auto">
              <a:xfrm>
                <a:off x="1773" y="2304"/>
                <a:ext cx="372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1" name="Text Box 111"/>
              <p:cNvSpPr txBox="1">
                <a:spLocks noChangeArrowheads="1"/>
              </p:cNvSpPr>
              <p:nvPr/>
            </p:nvSpPr>
            <p:spPr bwMode="auto">
              <a:xfrm>
                <a:off x="1808" y="2276"/>
                <a:ext cx="2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ＭＳ Ｐゴシック" charset="-128"/>
                  </a:rPr>
                  <a:t>TV</a:t>
                </a:r>
                <a:endParaRPr lang="en-US" b="1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49" name="Group 112"/>
            <p:cNvGrpSpPr>
              <a:grpSpLocks/>
            </p:cNvGrpSpPr>
            <p:nvPr/>
          </p:nvGrpSpPr>
          <p:grpSpPr bwMode="auto">
            <a:xfrm>
              <a:off x="3113088" y="4486275"/>
              <a:ext cx="593725" cy="336550"/>
              <a:chOff x="1962" y="2678"/>
              <a:chExt cx="374" cy="212"/>
            </a:xfrm>
          </p:grpSpPr>
          <p:sp>
            <p:nvSpPr>
              <p:cNvPr id="128" name="Rectangle 113"/>
              <p:cNvSpPr>
                <a:spLocks noChangeArrowheads="1"/>
              </p:cNvSpPr>
              <p:nvPr/>
            </p:nvSpPr>
            <p:spPr bwMode="auto">
              <a:xfrm>
                <a:off x="1962" y="2700"/>
                <a:ext cx="372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9" name="Text Box 114"/>
              <p:cNvSpPr txBox="1">
                <a:spLocks noChangeArrowheads="1"/>
              </p:cNvSpPr>
              <p:nvPr/>
            </p:nvSpPr>
            <p:spPr bwMode="auto">
              <a:xfrm>
                <a:off x="1964" y="2678"/>
                <a:ext cx="3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ＭＳ Ｐゴシック" charset="-128"/>
                  </a:rPr>
                  <a:t>DTV</a:t>
                </a:r>
              </a:p>
            </p:txBody>
          </p:sp>
        </p:grpSp>
        <p:sp>
          <p:nvSpPr>
            <p:cNvPr id="50" name="Oval 115"/>
            <p:cNvSpPr>
              <a:spLocks noChangeArrowheads="1"/>
            </p:cNvSpPr>
            <p:nvPr/>
          </p:nvSpPr>
          <p:spPr bwMode="auto">
            <a:xfrm>
              <a:off x="5435600" y="4465638"/>
              <a:ext cx="657225" cy="55245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 Narrow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51" name="Group 116"/>
            <p:cNvGrpSpPr>
              <a:grpSpLocks/>
            </p:cNvGrpSpPr>
            <p:nvPr/>
          </p:nvGrpSpPr>
          <p:grpSpPr bwMode="auto">
            <a:xfrm>
              <a:off x="5491163" y="4722813"/>
              <a:ext cx="558800" cy="228600"/>
              <a:chOff x="3341" y="2586"/>
              <a:chExt cx="352" cy="144"/>
            </a:xfrm>
          </p:grpSpPr>
          <p:sp>
            <p:nvSpPr>
              <p:cNvPr id="126" name="Rectangle 117"/>
              <p:cNvSpPr>
                <a:spLocks noChangeArrowheads="1"/>
              </p:cNvSpPr>
              <p:nvPr/>
            </p:nvSpPr>
            <p:spPr bwMode="auto">
              <a:xfrm>
                <a:off x="3384" y="2610"/>
                <a:ext cx="267" cy="99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7" name="Text Box 118"/>
              <p:cNvSpPr txBox="1">
                <a:spLocks noChangeArrowheads="1"/>
              </p:cNvSpPr>
              <p:nvPr/>
            </p:nvSpPr>
            <p:spPr bwMode="auto">
              <a:xfrm>
                <a:off x="3341" y="2586"/>
                <a:ext cx="35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ＭＳ Ｐゴシック" charset="-128"/>
                  </a:rPr>
                  <a:t>New IP</a:t>
                </a:r>
                <a:endParaRPr lang="en-US" sz="1400" b="1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52" name="Oval 119"/>
            <p:cNvSpPr>
              <a:spLocks noChangeArrowheads="1"/>
            </p:cNvSpPr>
            <p:nvPr/>
          </p:nvSpPr>
          <p:spPr bwMode="auto">
            <a:xfrm>
              <a:off x="7150100" y="4446588"/>
              <a:ext cx="657225" cy="55245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 Narrow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53" name="Group 120"/>
            <p:cNvGrpSpPr>
              <a:grpSpLocks/>
            </p:cNvGrpSpPr>
            <p:nvPr/>
          </p:nvGrpSpPr>
          <p:grpSpPr bwMode="auto">
            <a:xfrm>
              <a:off x="7205663" y="4703763"/>
              <a:ext cx="558800" cy="228600"/>
              <a:chOff x="4421" y="2574"/>
              <a:chExt cx="352" cy="144"/>
            </a:xfrm>
          </p:grpSpPr>
          <p:sp>
            <p:nvSpPr>
              <p:cNvPr id="124" name="Rectangle 121"/>
              <p:cNvSpPr>
                <a:spLocks noChangeArrowheads="1"/>
              </p:cNvSpPr>
              <p:nvPr/>
            </p:nvSpPr>
            <p:spPr bwMode="auto">
              <a:xfrm>
                <a:off x="4464" y="2598"/>
                <a:ext cx="267" cy="99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5" name="Text Box 122"/>
              <p:cNvSpPr txBox="1">
                <a:spLocks noChangeArrowheads="1"/>
              </p:cNvSpPr>
              <p:nvPr/>
            </p:nvSpPr>
            <p:spPr bwMode="auto">
              <a:xfrm>
                <a:off x="4421" y="2574"/>
                <a:ext cx="35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ＭＳ Ｐゴシック" charset="-128"/>
                  </a:rPr>
                  <a:t>New IP</a:t>
                </a:r>
                <a:endParaRPr lang="en-US" sz="1400" b="1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54" name="Group 123"/>
            <p:cNvGrpSpPr>
              <a:grpSpLocks/>
            </p:cNvGrpSpPr>
            <p:nvPr/>
          </p:nvGrpSpPr>
          <p:grpSpPr bwMode="auto">
            <a:xfrm rot="21156021" flipV="1">
              <a:off x="5921375" y="4953000"/>
              <a:ext cx="679450" cy="409575"/>
              <a:chOff x="1584" y="937"/>
              <a:chExt cx="428" cy="258"/>
            </a:xfrm>
          </p:grpSpPr>
          <p:sp>
            <p:nvSpPr>
              <p:cNvPr id="119" name="Line 124"/>
              <p:cNvSpPr>
                <a:spLocks noChangeShapeType="1"/>
              </p:cNvSpPr>
              <p:nvPr/>
            </p:nvSpPr>
            <p:spPr bwMode="auto">
              <a:xfrm rot="-2266018">
                <a:off x="1584" y="1089"/>
                <a:ext cx="428" cy="5"/>
              </a:xfrm>
              <a:prstGeom prst="line">
                <a:avLst/>
              </a:prstGeom>
              <a:noFill/>
              <a:ln w="19050">
                <a:solidFill>
                  <a:srgbClr val="CCCC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0" name="Rectangle 125"/>
              <p:cNvSpPr>
                <a:spLocks noChangeArrowheads="1"/>
              </p:cNvSpPr>
              <p:nvPr/>
            </p:nvSpPr>
            <p:spPr bwMode="auto">
              <a:xfrm rot="-2266018">
                <a:off x="1689" y="1133"/>
                <a:ext cx="31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1" name="Rectangle 126"/>
              <p:cNvSpPr>
                <a:spLocks noChangeArrowheads="1"/>
              </p:cNvSpPr>
              <p:nvPr/>
            </p:nvSpPr>
            <p:spPr bwMode="auto">
              <a:xfrm rot="-2266018">
                <a:off x="1775" y="1066"/>
                <a:ext cx="32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2" name="Rectangle 127"/>
              <p:cNvSpPr>
                <a:spLocks noChangeArrowheads="1"/>
              </p:cNvSpPr>
              <p:nvPr/>
            </p:nvSpPr>
            <p:spPr bwMode="auto">
              <a:xfrm rot="-2266018">
                <a:off x="1856" y="1002"/>
                <a:ext cx="34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3" name="Rectangle 128"/>
              <p:cNvSpPr>
                <a:spLocks noChangeArrowheads="1"/>
              </p:cNvSpPr>
              <p:nvPr/>
            </p:nvSpPr>
            <p:spPr bwMode="auto">
              <a:xfrm rot="-2266018">
                <a:off x="1942" y="937"/>
                <a:ext cx="31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55" name="Group 129"/>
            <p:cNvGrpSpPr>
              <a:grpSpLocks/>
            </p:cNvGrpSpPr>
            <p:nvPr/>
          </p:nvGrpSpPr>
          <p:grpSpPr bwMode="auto">
            <a:xfrm rot="21156021" flipV="1">
              <a:off x="7654925" y="4929188"/>
              <a:ext cx="679450" cy="409575"/>
              <a:chOff x="1584" y="937"/>
              <a:chExt cx="428" cy="258"/>
            </a:xfrm>
          </p:grpSpPr>
          <p:sp>
            <p:nvSpPr>
              <p:cNvPr id="114" name="Line 130"/>
              <p:cNvSpPr>
                <a:spLocks noChangeShapeType="1"/>
              </p:cNvSpPr>
              <p:nvPr/>
            </p:nvSpPr>
            <p:spPr bwMode="auto">
              <a:xfrm rot="-2266018">
                <a:off x="1584" y="1089"/>
                <a:ext cx="428" cy="5"/>
              </a:xfrm>
              <a:prstGeom prst="line">
                <a:avLst/>
              </a:prstGeom>
              <a:noFill/>
              <a:ln w="19050">
                <a:solidFill>
                  <a:srgbClr val="CCCC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5" name="Rectangle 131"/>
              <p:cNvSpPr>
                <a:spLocks noChangeArrowheads="1"/>
              </p:cNvSpPr>
              <p:nvPr/>
            </p:nvSpPr>
            <p:spPr bwMode="auto">
              <a:xfrm rot="-2266018">
                <a:off x="1689" y="1133"/>
                <a:ext cx="31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6" name="Rectangle 132"/>
              <p:cNvSpPr>
                <a:spLocks noChangeArrowheads="1"/>
              </p:cNvSpPr>
              <p:nvPr/>
            </p:nvSpPr>
            <p:spPr bwMode="auto">
              <a:xfrm rot="-2266018">
                <a:off x="1775" y="1066"/>
                <a:ext cx="32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7" name="Rectangle 133"/>
              <p:cNvSpPr>
                <a:spLocks noChangeArrowheads="1"/>
              </p:cNvSpPr>
              <p:nvPr/>
            </p:nvSpPr>
            <p:spPr bwMode="auto">
              <a:xfrm rot="-2266018">
                <a:off x="1856" y="1002"/>
                <a:ext cx="34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8" name="Rectangle 134"/>
              <p:cNvSpPr>
                <a:spLocks noChangeArrowheads="1"/>
              </p:cNvSpPr>
              <p:nvPr/>
            </p:nvSpPr>
            <p:spPr bwMode="auto">
              <a:xfrm rot="-2266018">
                <a:off x="1942" y="937"/>
                <a:ext cx="31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56" name="Group 135"/>
            <p:cNvGrpSpPr>
              <a:grpSpLocks/>
            </p:cNvGrpSpPr>
            <p:nvPr/>
          </p:nvGrpSpPr>
          <p:grpSpPr bwMode="auto">
            <a:xfrm rot="443979">
              <a:off x="5907088" y="4110038"/>
              <a:ext cx="679450" cy="409575"/>
              <a:chOff x="1584" y="937"/>
              <a:chExt cx="428" cy="258"/>
            </a:xfrm>
          </p:grpSpPr>
          <p:sp>
            <p:nvSpPr>
              <p:cNvPr id="109" name="Line 136"/>
              <p:cNvSpPr>
                <a:spLocks noChangeShapeType="1"/>
              </p:cNvSpPr>
              <p:nvPr/>
            </p:nvSpPr>
            <p:spPr bwMode="auto">
              <a:xfrm rot="-2266018">
                <a:off x="1584" y="1089"/>
                <a:ext cx="428" cy="5"/>
              </a:xfrm>
              <a:prstGeom prst="line">
                <a:avLst/>
              </a:prstGeom>
              <a:noFill/>
              <a:ln w="19050">
                <a:solidFill>
                  <a:srgbClr val="CCCC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0" name="Rectangle 137"/>
              <p:cNvSpPr>
                <a:spLocks noChangeArrowheads="1"/>
              </p:cNvSpPr>
              <p:nvPr/>
            </p:nvSpPr>
            <p:spPr bwMode="auto">
              <a:xfrm rot="-2266018">
                <a:off x="1689" y="1133"/>
                <a:ext cx="31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1" name="Rectangle 138"/>
              <p:cNvSpPr>
                <a:spLocks noChangeArrowheads="1"/>
              </p:cNvSpPr>
              <p:nvPr/>
            </p:nvSpPr>
            <p:spPr bwMode="auto">
              <a:xfrm rot="-2266018">
                <a:off x="1775" y="1066"/>
                <a:ext cx="32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2" name="Rectangle 139"/>
              <p:cNvSpPr>
                <a:spLocks noChangeArrowheads="1"/>
              </p:cNvSpPr>
              <p:nvPr/>
            </p:nvSpPr>
            <p:spPr bwMode="auto">
              <a:xfrm rot="-2266018">
                <a:off x="1856" y="1002"/>
                <a:ext cx="34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3" name="Rectangle 140"/>
              <p:cNvSpPr>
                <a:spLocks noChangeArrowheads="1"/>
              </p:cNvSpPr>
              <p:nvPr/>
            </p:nvSpPr>
            <p:spPr bwMode="auto">
              <a:xfrm rot="-2266018">
                <a:off x="1942" y="937"/>
                <a:ext cx="31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57" name="Group 141"/>
            <p:cNvGrpSpPr>
              <a:grpSpLocks/>
            </p:cNvGrpSpPr>
            <p:nvPr/>
          </p:nvGrpSpPr>
          <p:grpSpPr bwMode="auto">
            <a:xfrm rot="443979">
              <a:off x="7645400" y="4095750"/>
              <a:ext cx="679450" cy="409575"/>
              <a:chOff x="1584" y="937"/>
              <a:chExt cx="428" cy="258"/>
            </a:xfrm>
          </p:grpSpPr>
          <p:sp>
            <p:nvSpPr>
              <p:cNvPr id="104" name="Line 142"/>
              <p:cNvSpPr>
                <a:spLocks noChangeShapeType="1"/>
              </p:cNvSpPr>
              <p:nvPr/>
            </p:nvSpPr>
            <p:spPr bwMode="auto">
              <a:xfrm rot="-2266018">
                <a:off x="1584" y="1089"/>
                <a:ext cx="428" cy="5"/>
              </a:xfrm>
              <a:prstGeom prst="line">
                <a:avLst/>
              </a:prstGeom>
              <a:noFill/>
              <a:ln w="19050">
                <a:solidFill>
                  <a:srgbClr val="CCCC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05" name="Rectangle 143"/>
              <p:cNvSpPr>
                <a:spLocks noChangeArrowheads="1"/>
              </p:cNvSpPr>
              <p:nvPr/>
            </p:nvSpPr>
            <p:spPr bwMode="auto">
              <a:xfrm rot="-2266018">
                <a:off x="1689" y="1133"/>
                <a:ext cx="31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06" name="Rectangle 144"/>
              <p:cNvSpPr>
                <a:spLocks noChangeArrowheads="1"/>
              </p:cNvSpPr>
              <p:nvPr/>
            </p:nvSpPr>
            <p:spPr bwMode="auto">
              <a:xfrm rot="-2266018">
                <a:off x="1775" y="1066"/>
                <a:ext cx="32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07" name="Rectangle 145"/>
              <p:cNvSpPr>
                <a:spLocks noChangeArrowheads="1"/>
              </p:cNvSpPr>
              <p:nvPr/>
            </p:nvSpPr>
            <p:spPr bwMode="auto">
              <a:xfrm rot="-2266018">
                <a:off x="1856" y="1002"/>
                <a:ext cx="34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08" name="Rectangle 146"/>
              <p:cNvSpPr>
                <a:spLocks noChangeArrowheads="1"/>
              </p:cNvSpPr>
              <p:nvPr/>
            </p:nvSpPr>
            <p:spPr bwMode="auto">
              <a:xfrm rot="-2266018">
                <a:off x="1942" y="937"/>
                <a:ext cx="31" cy="62"/>
              </a:xfrm>
              <a:prstGeom prst="rect">
                <a:avLst/>
              </a:prstGeom>
              <a:solidFill>
                <a:srgbClr val="DDDDDD"/>
              </a:solidFill>
              <a:ln w="19050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58" name="Text Box 147"/>
            <p:cNvSpPr txBox="1">
              <a:spLocks noChangeArrowheads="1"/>
            </p:cNvSpPr>
            <p:nvPr/>
          </p:nvSpPr>
          <p:spPr bwMode="auto">
            <a:xfrm>
              <a:off x="815975" y="3857625"/>
              <a:ext cx="11668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FFFF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Local Hub</a:t>
              </a:r>
            </a:p>
          </p:txBody>
        </p:sp>
        <p:sp>
          <p:nvSpPr>
            <p:cNvPr id="59" name="Text Box 148"/>
            <p:cNvSpPr txBox="1">
              <a:spLocks noChangeArrowheads="1"/>
            </p:cNvSpPr>
            <p:nvPr/>
          </p:nvSpPr>
          <p:spPr bwMode="auto">
            <a:xfrm>
              <a:off x="2895600" y="3857625"/>
              <a:ext cx="10985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FFFF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MuxNode</a:t>
              </a:r>
            </a:p>
          </p:txBody>
        </p:sp>
        <p:sp>
          <p:nvSpPr>
            <p:cNvPr id="60" name="Text Box 149"/>
            <p:cNvSpPr txBox="1">
              <a:spLocks noChangeArrowheads="1"/>
            </p:cNvSpPr>
            <p:nvPr/>
          </p:nvSpPr>
          <p:spPr bwMode="auto">
            <a:xfrm>
              <a:off x="5381625" y="3857625"/>
              <a:ext cx="635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FFFF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mFN</a:t>
              </a:r>
            </a:p>
          </p:txBody>
        </p:sp>
        <p:sp>
          <p:nvSpPr>
            <p:cNvPr id="61" name="Text Box 150"/>
            <p:cNvSpPr txBox="1">
              <a:spLocks noChangeArrowheads="1"/>
            </p:cNvSpPr>
            <p:nvPr/>
          </p:nvSpPr>
          <p:spPr bwMode="auto">
            <a:xfrm>
              <a:off x="7134225" y="3857625"/>
              <a:ext cx="635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FFFF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mFN</a:t>
              </a:r>
            </a:p>
          </p:txBody>
        </p:sp>
        <p:grpSp>
          <p:nvGrpSpPr>
            <p:cNvPr id="62" name="Group 151"/>
            <p:cNvGrpSpPr>
              <a:grpSpLocks/>
            </p:cNvGrpSpPr>
            <p:nvPr/>
          </p:nvGrpSpPr>
          <p:grpSpPr bwMode="auto">
            <a:xfrm>
              <a:off x="5716588" y="4470400"/>
              <a:ext cx="185737" cy="282575"/>
              <a:chOff x="2637" y="1209"/>
              <a:chExt cx="141" cy="208"/>
            </a:xfrm>
          </p:grpSpPr>
          <p:sp>
            <p:nvSpPr>
              <p:cNvPr id="102" name="AutoShape 152"/>
              <p:cNvSpPr>
                <a:spLocks noChangeArrowheads="1"/>
              </p:cNvSpPr>
              <p:nvPr/>
            </p:nvSpPr>
            <p:spPr bwMode="auto">
              <a:xfrm rot="5400000">
                <a:off x="2604" y="1242"/>
                <a:ext cx="208" cy="141"/>
              </a:xfrm>
              <a:prstGeom prst="triangle">
                <a:avLst>
                  <a:gd name="adj" fmla="val 49995"/>
                </a:avLst>
              </a:prstGeom>
              <a:solidFill>
                <a:srgbClr val="B2B2B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03" name="AutoShape 153"/>
              <p:cNvSpPr>
                <a:spLocks noChangeArrowheads="1"/>
              </p:cNvSpPr>
              <p:nvPr/>
            </p:nvSpPr>
            <p:spPr bwMode="auto">
              <a:xfrm rot="-5400000">
                <a:off x="2618" y="1281"/>
                <a:ext cx="106" cy="66"/>
              </a:xfrm>
              <a:prstGeom prst="triangle">
                <a:avLst>
                  <a:gd name="adj" fmla="val 49995"/>
                </a:avLst>
              </a:prstGeom>
              <a:solidFill>
                <a:srgbClr val="FC0128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63" name="Group 154"/>
            <p:cNvGrpSpPr>
              <a:grpSpLocks/>
            </p:cNvGrpSpPr>
            <p:nvPr/>
          </p:nvGrpSpPr>
          <p:grpSpPr bwMode="auto">
            <a:xfrm>
              <a:off x="7440613" y="4460875"/>
              <a:ext cx="185737" cy="282575"/>
              <a:chOff x="2637" y="1209"/>
              <a:chExt cx="141" cy="208"/>
            </a:xfrm>
          </p:grpSpPr>
          <p:sp>
            <p:nvSpPr>
              <p:cNvPr id="100" name="AutoShape 155"/>
              <p:cNvSpPr>
                <a:spLocks noChangeArrowheads="1"/>
              </p:cNvSpPr>
              <p:nvPr/>
            </p:nvSpPr>
            <p:spPr bwMode="auto">
              <a:xfrm rot="5400000">
                <a:off x="2604" y="1242"/>
                <a:ext cx="208" cy="141"/>
              </a:xfrm>
              <a:prstGeom prst="triangle">
                <a:avLst>
                  <a:gd name="adj" fmla="val 49995"/>
                </a:avLst>
              </a:prstGeom>
              <a:solidFill>
                <a:srgbClr val="B2B2B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01" name="AutoShape 156"/>
              <p:cNvSpPr>
                <a:spLocks noChangeArrowheads="1"/>
              </p:cNvSpPr>
              <p:nvPr/>
            </p:nvSpPr>
            <p:spPr bwMode="auto">
              <a:xfrm rot="-5400000">
                <a:off x="2618" y="1281"/>
                <a:ext cx="106" cy="66"/>
              </a:xfrm>
              <a:prstGeom prst="triangle">
                <a:avLst>
                  <a:gd name="adj" fmla="val 49995"/>
                </a:avLst>
              </a:prstGeom>
              <a:solidFill>
                <a:srgbClr val="FC0128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 Narrow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64" name="Text Box 157"/>
            <p:cNvSpPr txBox="1">
              <a:spLocks noChangeArrowheads="1"/>
            </p:cNvSpPr>
            <p:nvPr/>
          </p:nvSpPr>
          <p:spPr bwMode="auto">
            <a:xfrm>
              <a:off x="493713" y="3413125"/>
              <a:ext cx="177958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FFFF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Phase II </a:t>
              </a:r>
              <a:r>
                <a:rPr lang="en-US" sz="2000" b="1" dirty="0" err="1">
                  <a:solidFill>
                    <a:srgbClr val="FFFF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mFN</a:t>
              </a:r>
              <a:endParaRPr lang="en-US" sz="2000" b="1" u="sng" dirty="0">
                <a:solidFill>
                  <a:srgbClr val="FFFF00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5" name="AutoShape 158"/>
            <p:cNvSpPr>
              <a:spLocks noChangeArrowheads="1"/>
            </p:cNvSpPr>
            <p:nvPr/>
          </p:nvSpPr>
          <p:spPr bwMode="auto">
            <a:xfrm>
              <a:off x="4191000" y="1676400"/>
              <a:ext cx="609600" cy="304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 Narrow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6" name="AutoShape 159"/>
            <p:cNvSpPr>
              <a:spLocks noChangeArrowheads="1"/>
            </p:cNvSpPr>
            <p:nvPr/>
          </p:nvSpPr>
          <p:spPr bwMode="auto">
            <a:xfrm>
              <a:off x="6477000" y="3352800"/>
              <a:ext cx="381000" cy="609600"/>
            </a:xfrm>
            <a:prstGeom prst="downArrow">
              <a:avLst>
                <a:gd name="adj1" fmla="val 50000"/>
                <a:gd name="adj2" fmla="val 40000"/>
              </a:avLst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 Narrow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7" name="Rectangle 161"/>
            <p:cNvSpPr>
              <a:spLocks noChangeArrowheads="1"/>
            </p:cNvSpPr>
            <p:nvPr/>
          </p:nvSpPr>
          <p:spPr bwMode="auto">
            <a:xfrm>
              <a:off x="1047750" y="2528888"/>
              <a:ext cx="931863" cy="503237"/>
            </a:xfrm>
            <a:prstGeom prst="rect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</p:spPr>
          <p:txBody>
            <a:bodyPr wrap="none" lIns="97318" tIns="49544" rIns="97318" bIns="49544" anchor="ctr">
              <a:prstTxWarp prst="textNoShape">
                <a:avLst/>
              </a:prstTxWarp>
            </a:bodyPr>
            <a:lstStyle/>
            <a:p>
              <a:pPr algn="ctr" defTabSz="92075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Analog</a:t>
              </a:r>
              <a:br>
                <a:rPr lang="en-US" sz="1400" b="1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</a:br>
              <a:r>
                <a:rPr lang="en-US" sz="1400" b="1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TV</a:t>
              </a:r>
            </a:p>
          </p:txBody>
        </p:sp>
        <p:sp>
          <p:nvSpPr>
            <p:cNvPr id="68" name="Rectangle 162"/>
            <p:cNvSpPr>
              <a:spLocks noChangeArrowheads="1"/>
            </p:cNvSpPr>
            <p:nvPr/>
          </p:nvSpPr>
          <p:spPr bwMode="auto">
            <a:xfrm>
              <a:off x="546100" y="3032125"/>
              <a:ext cx="277813" cy="28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7318" tIns="49544" rIns="97318" bIns="49544">
              <a:prstTxWarp prst="textNoShape">
                <a:avLst/>
              </a:prstTxWarp>
              <a:spAutoFit/>
            </a:bodyPr>
            <a:lstStyle/>
            <a:p>
              <a:pPr defTabSz="9207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5</a:t>
              </a:r>
            </a:p>
          </p:txBody>
        </p:sp>
        <p:sp>
          <p:nvSpPr>
            <p:cNvPr id="69" name="Rectangle 163"/>
            <p:cNvSpPr>
              <a:spLocks noChangeArrowheads="1"/>
            </p:cNvSpPr>
            <p:nvPr/>
          </p:nvSpPr>
          <p:spPr bwMode="auto">
            <a:xfrm>
              <a:off x="952500" y="3032125"/>
              <a:ext cx="363538" cy="28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7318" tIns="49544" rIns="97318" bIns="49544">
              <a:prstTxWarp prst="textNoShape">
                <a:avLst/>
              </a:prstTxWarp>
              <a:spAutoFit/>
            </a:bodyPr>
            <a:lstStyle/>
            <a:p>
              <a:pPr defTabSz="9207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50</a:t>
              </a:r>
            </a:p>
          </p:txBody>
        </p:sp>
        <p:sp>
          <p:nvSpPr>
            <p:cNvPr id="70" name="Rectangle 164"/>
            <p:cNvSpPr>
              <a:spLocks noChangeArrowheads="1"/>
            </p:cNvSpPr>
            <p:nvPr/>
          </p:nvSpPr>
          <p:spPr bwMode="auto">
            <a:xfrm>
              <a:off x="1687513" y="3032125"/>
              <a:ext cx="447675" cy="28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7318" tIns="49544" rIns="97318" bIns="49544">
              <a:prstTxWarp prst="textNoShape">
                <a:avLst/>
              </a:prstTxWarp>
              <a:spAutoFit/>
            </a:bodyPr>
            <a:lstStyle/>
            <a:p>
              <a:pPr defTabSz="9207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500</a:t>
              </a:r>
            </a:p>
          </p:txBody>
        </p:sp>
        <p:sp>
          <p:nvSpPr>
            <p:cNvPr id="71" name="Rectangle 165"/>
            <p:cNvSpPr>
              <a:spLocks noChangeArrowheads="1"/>
            </p:cNvSpPr>
            <p:nvPr/>
          </p:nvSpPr>
          <p:spPr bwMode="auto">
            <a:xfrm>
              <a:off x="2873375" y="3032125"/>
              <a:ext cx="447675" cy="28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7318" tIns="49544" rIns="97318" bIns="49544">
              <a:prstTxWarp prst="textNoShape">
                <a:avLst/>
              </a:prstTxWarp>
              <a:spAutoFit/>
            </a:bodyPr>
            <a:lstStyle/>
            <a:p>
              <a:pPr defTabSz="9207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750</a:t>
              </a:r>
            </a:p>
          </p:txBody>
        </p:sp>
        <p:sp>
          <p:nvSpPr>
            <p:cNvPr id="72" name="Rectangle 166"/>
            <p:cNvSpPr>
              <a:spLocks noChangeArrowheads="1"/>
            </p:cNvSpPr>
            <p:nvPr/>
          </p:nvSpPr>
          <p:spPr bwMode="auto">
            <a:xfrm>
              <a:off x="3641725" y="3032125"/>
              <a:ext cx="396875" cy="28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7318" tIns="49544" rIns="97318" bIns="49544">
              <a:prstTxWarp prst="textNoShape">
                <a:avLst/>
              </a:prstTxWarp>
              <a:spAutoFit/>
            </a:bodyPr>
            <a:lstStyle/>
            <a:p>
              <a:pPr defTabSz="9207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1G</a:t>
              </a:r>
            </a:p>
          </p:txBody>
        </p:sp>
        <p:sp>
          <p:nvSpPr>
            <p:cNvPr id="73" name="AutoShape 167"/>
            <p:cNvSpPr>
              <a:spLocks noChangeArrowheads="1"/>
            </p:cNvSpPr>
            <p:nvPr/>
          </p:nvSpPr>
          <p:spPr bwMode="auto">
            <a:xfrm>
              <a:off x="760413" y="2541588"/>
              <a:ext cx="230187" cy="474662"/>
            </a:xfrm>
            <a:prstGeom prst="upArrow">
              <a:avLst>
                <a:gd name="adj1" fmla="val 75009"/>
                <a:gd name="adj2" fmla="val 103018"/>
              </a:avLst>
            </a:prstGeom>
            <a:solidFill>
              <a:srgbClr val="FF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 Narrow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4" name="Rectangle 168"/>
            <p:cNvSpPr>
              <a:spLocks noChangeArrowheads="1"/>
            </p:cNvSpPr>
            <p:nvPr/>
          </p:nvSpPr>
          <p:spPr bwMode="auto">
            <a:xfrm>
              <a:off x="1970088" y="2528888"/>
              <a:ext cx="1154112" cy="503237"/>
            </a:xfrm>
            <a:prstGeom prst="rect">
              <a:avLst/>
            </a:prstGeom>
            <a:gradFill rotWithShape="0">
              <a:gsLst>
                <a:gs pos="0">
                  <a:srgbClr val="66FF33"/>
                </a:gs>
                <a:gs pos="100000">
                  <a:srgbClr val="FF66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7318" tIns="49544" rIns="97318" bIns="49544" anchor="ctr">
              <a:prstTxWarp prst="textNoShape">
                <a:avLst/>
              </a:prstTxWarp>
            </a:bodyPr>
            <a:lstStyle/>
            <a:p>
              <a:pPr algn="ctr" defTabSz="92075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Emerging</a:t>
              </a:r>
              <a:br>
                <a:rPr lang="en-US" sz="1400" b="1" dirty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</a:br>
              <a:r>
                <a:rPr lang="en-US" sz="1400" b="1" dirty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Services</a:t>
              </a:r>
            </a:p>
          </p:txBody>
        </p:sp>
        <p:sp>
          <p:nvSpPr>
            <p:cNvPr id="75" name="Rectangle 169"/>
            <p:cNvSpPr>
              <a:spLocks noChangeArrowheads="1"/>
            </p:cNvSpPr>
            <p:nvPr/>
          </p:nvSpPr>
          <p:spPr bwMode="auto">
            <a:xfrm>
              <a:off x="644525" y="2438400"/>
              <a:ext cx="3276600" cy="587375"/>
            </a:xfrm>
            <a:prstGeom prst="rect">
              <a:avLst/>
            </a:prstGeom>
            <a:noFill/>
            <a:ln w="12700">
              <a:solidFill>
                <a:srgbClr val="CCCC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 Narrow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6" name="Rectangle 170"/>
            <p:cNvSpPr>
              <a:spLocks noChangeArrowheads="1"/>
            </p:cNvSpPr>
            <p:nvPr/>
          </p:nvSpPr>
          <p:spPr bwMode="auto">
            <a:xfrm>
              <a:off x="5467350" y="2528888"/>
              <a:ext cx="931863" cy="503237"/>
            </a:xfrm>
            <a:prstGeom prst="rect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</p:spPr>
          <p:txBody>
            <a:bodyPr wrap="none" lIns="97318" tIns="49544" rIns="97318" bIns="49544" anchor="ctr">
              <a:prstTxWarp prst="textNoShape">
                <a:avLst/>
              </a:prstTxWarp>
            </a:bodyPr>
            <a:lstStyle/>
            <a:p>
              <a:pPr algn="ctr" defTabSz="92075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Analog</a:t>
              </a:r>
              <a:br>
                <a:rPr lang="en-US" sz="1400" b="1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</a:br>
              <a:r>
                <a:rPr lang="en-US" sz="1400" b="1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TV</a:t>
              </a:r>
            </a:p>
          </p:txBody>
        </p:sp>
        <p:sp>
          <p:nvSpPr>
            <p:cNvPr id="77" name="Rectangle 171"/>
            <p:cNvSpPr>
              <a:spLocks noChangeArrowheads="1"/>
            </p:cNvSpPr>
            <p:nvPr/>
          </p:nvSpPr>
          <p:spPr bwMode="auto">
            <a:xfrm>
              <a:off x="4965700" y="3032125"/>
              <a:ext cx="277813" cy="28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7318" tIns="49544" rIns="97318" bIns="49544">
              <a:prstTxWarp prst="textNoShape">
                <a:avLst/>
              </a:prstTxWarp>
              <a:spAutoFit/>
            </a:bodyPr>
            <a:lstStyle/>
            <a:p>
              <a:pPr defTabSz="9207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5</a:t>
              </a:r>
            </a:p>
          </p:txBody>
        </p:sp>
        <p:sp>
          <p:nvSpPr>
            <p:cNvPr id="78" name="Rectangle 172"/>
            <p:cNvSpPr>
              <a:spLocks noChangeArrowheads="1"/>
            </p:cNvSpPr>
            <p:nvPr/>
          </p:nvSpPr>
          <p:spPr bwMode="auto">
            <a:xfrm>
              <a:off x="5372100" y="3032125"/>
              <a:ext cx="363538" cy="28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7318" tIns="49544" rIns="97318" bIns="49544">
              <a:prstTxWarp prst="textNoShape">
                <a:avLst/>
              </a:prstTxWarp>
              <a:spAutoFit/>
            </a:bodyPr>
            <a:lstStyle/>
            <a:p>
              <a:pPr defTabSz="9207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50</a:t>
              </a:r>
            </a:p>
          </p:txBody>
        </p:sp>
        <p:sp>
          <p:nvSpPr>
            <p:cNvPr id="79" name="Rectangle 173"/>
            <p:cNvSpPr>
              <a:spLocks noChangeArrowheads="1"/>
            </p:cNvSpPr>
            <p:nvPr/>
          </p:nvSpPr>
          <p:spPr bwMode="auto">
            <a:xfrm>
              <a:off x="6107113" y="3032125"/>
              <a:ext cx="447675" cy="28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7318" tIns="49544" rIns="97318" bIns="49544">
              <a:prstTxWarp prst="textNoShape">
                <a:avLst/>
              </a:prstTxWarp>
              <a:spAutoFit/>
            </a:bodyPr>
            <a:lstStyle/>
            <a:p>
              <a:pPr defTabSz="9207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500</a:t>
              </a:r>
            </a:p>
          </p:txBody>
        </p:sp>
        <p:sp>
          <p:nvSpPr>
            <p:cNvPr id="80" name="Rectangle 174"/>
            <p:cNvSpPr>
              <a:spLocks noChangeArrowheads="1"/>
            </p:cNvSpPr>
            <p:nvPr/>
          </p:nvSpPr>
          <p:spPr bwMode="auto">
            <a:xfrm>
              <a:off x="7292975" y="3032125"/>
              <a:ext cx="447675" cy="28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7318" tIns="49544" rIns="97318" bIns="49544">
              <a:prstTxWarp prst="textNoShape">
                <a:avLst/>
              </a:prstTxWarp>
              <a:spAutoFit/>
            </a:bodyPr>
            <a:lstStyle/>
            <a:p>
              <a:pPr defTabSz="9207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750</a:t>
              </a:r>
            </a:p>
          </p:txBody>
        </p:sp>
        <p:sp>
          <p:nvSpPr>
            <p:cNvPr id="81" name="Rectangle 175"/>
            <p:cNvSpPr>
              <a:spLocks noChangeArrowheads="1"/>
            </p:cNvSpPr>
            <p:nvPr/>
          </p:nvSpPr>
          <p:spPr bwMode="auto">
            <a:xfrm>
              <a:off x="8061325" y="3032125"/>
              <a:ext cx="396875" cy="28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7318" tIns="49544" rIns="97318" bIns="49544">
              <a:prstTxWarp prst="textNoShape">
                <a:avLst/>
              </a:prstTxWarp>
              <a:spAutoFit/>
            </a:bodyPr>
            <a:lstStyle/>
            <a:p>
              <a:pPr defTabSz="9207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1G</a:t>
              </a:r>
            </a:p>
          </p:txBody>
        </p:sp>
        <p:sp>
          <p:nvSpPr>
            <p:cNvPr id="82" name="Rectangle 176"/>
            <p:cNvSpPr>
              <a:spLocks noChangeArrowheads="1"/>
            </p:cNvSpPr>
            <p:nvPr/>
          </p:nvSpPr>
          <p:spPr bwMode="auto">
            <a:xfrm>
              <a:off x="6389688" y="2528888"/>
              <a:ext cx="1154112" cy="503237"/>
            </a:xfrm>
            <a:prstGeom prst="rect">
              <a:avLst/>
            </a:prstGeom>
            <a:gradFill rotWithShape="0">
              <a:gsLst>
                <a:gs pos="0">
                  <a:srgbClr val="66FF33"/>
                </a:gs>
                <a:gs pos="100000">
                  <a:srgbClr val="FF66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7318" tIns="49544" rIns="97318" bIns="49544" anchor="ctr">
              <a:prstTxWarp prst="textNoShape">
                <a:avLst/>
              </a:prstTxWarp>
            </a:bodyPr>
            <a:lstStyle/>
            <a:p>
              <a:pPr algn="ctr" defTabSz="92075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Emerging</a:t>
              </a:r>
              <a:br>
                <a:rPr lang="en-US" sz="1400" b="1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</a:br>
              <a:r>
                <a:rPr lang="en-US" sz="1400" b="1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Services</a:t>
              </a:r>
            </a:p>
          </p:txBody>
        </p:sp>
        <p:sp>
          <p:nvSpPr>
            <p:cNvPr id="83" name="Rectangle 177"/>
            <p:cNvSpPr>
              <a:spLocks noChangeArrowheads="1"/>
            </p:cNvSpPr>
            <p:nvPr/>
          </p:nvSpPr>
          <p:spPr bwMode="auto">
            <a:xfrm>
              <a:off x="5064125" y="2438400"/>
              <a:ext cx="3276600" cy="587375"/>
            </a:xfrm>
            <a:prstGeom prst="rect">
              <a:avLst/>
            </a:prstGeom>
            <a:noFill/>
            <a:ln w="12700">
              <a:solidFill>
                <a:srgbClr val="CCCC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 Narrow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4" name="AutoShape 178"/>
            <p:cNvSpPr>
              <a:spLocks noChangeArrowheads="1"/>
            </p:cNvSpPr>
            <p:nvPr/>
          </p:nvSpPr>
          <p:spPr bwMode="auto">
            <a:xfrm>
              <a:off x="5180013" y="2536825"/>
              <a:ext cx="230187" cy="474663"/>
            </a:xfrm>
            <a:prstGeom prst="upArrow">
              <a:avLst>
                <a:gd name="adj1" fmla="val 75009"/>
                <a:gd name="adj2" fmla="val 103018"/>
              </a:avLst>
            </a:prstGeom>
            <a:solidFill>
              <a:srgbClr val="FF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 Narrow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5" name="Rectangle 179"/>
            <p:cNvSpPr>
              <a:spLocks noChangeArrowheads="1"/>
            </p:cNvSpPr>
            <p:nvPr/>
          </p:nvSpPr>
          <p:spPr bwMode="auto">
            <a:xfrm>
              <a:off x="7683500" y="5602288"/>
              <a:ext cx="520700" cy="358775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 Narrow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6" name="AutoShape 180"/>
            <p:cNvSpPr>
              <a:spLocks noChangeArrowheads="1"/>
            </p:cNvSpPr>
            <p:nvPr/>
          </p:nvSpPr>
          <p:spPr bwMode="auto">
            <a:xfrm>
              <a:off x="7813675" y="5629275"/>
              <a:ext cx="250825" cy="285750"/>
            </a:xfrm>
            <a:prstGeom prst="upArrow">
              <a:avLst>
                <a:gd name="adj1" fmla="val 50000"/>
                <a:gd name="adj2" fmla="val 56957"/>
              </a:avLst>
            </a:prstGeom>
            <a:solidFill>
              <a:srgbClr val="FC012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 Narrow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7" name="Rectangle 181"/>
            <p:cNvSpPr>
              <a:spLocks noChangeArrowheads="1"/>
            </p:cNvSpPr>
            <p:nvPr/>
          </p:nvSpPr>
          <p:spPr bwMode="auto">
            <a:xfrm>
              <a:off x="5454650" y="5540375"/>
              <a:ext cx="931863" cy="503238"/>
            </a:xfrm>
            <a:prstGeom prst="rect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</p:spPr>
          <p:txBody>
            <a:bodyPr wrap="none" lIns="97318" tIns="49544" rIns="97318" bIns="49544" anchor="ctr">
              <a:prstTxWarp prst="textNoShape">
                <a:avLst/>
              </a:prstTxWarp>
            </a:bodyPr>
            <a:lstStyle/>
            <a:p>
              <a:pPr algn="ctr" defTabSz="92075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Analog</a:t>
              </a:r>
              <a:br>
                <a:rPr lang="en-US" sz="1400" b="1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</a:br>
              <a:r>
                <a:rPr lang="en-US" sz="1400" b="1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TV</a:t>
              </a:r>
            </a:p>
          </p:txBody>
        </p:sp>
        <p:sp>
          <p:nvSpPr>
            <p:cNvPr id="88" name="Rectangle 182"/>
            <p:cNvSpPr>
              <a:spLocks noChangeArrowheads="1"/>
            </p:cNvSpPr>
            <p:nvPr/>
          </p:nvSpPr>
          <p:spPr bwMode="auto">
            <a:xfrm>
              <a:off x="4953000" y="6043613"/>
              <a:ext cx="277813" cy="28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7318" tIns="49544" rIns="97318" bIns="49544">
              <a:prstTxWarp prst="textNoShape">
                <a:avLst/>
              </a:prstTxWarp>
              <a:spAutoFit/>
            </a:bodyPr>
            <a:lstStyle/>
            <a:p>
              <a:pPr defTabSz="9207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5</a:t>
              </a:r>
            </a:p>
          </p:txBody>
        </p:sp>
        <p:sp>
          <p:nvSpPr>
            <p:cNvPr id="89" name="Rectangle 183"/>
            <p:cNvSpPr>
              <a:spLocks noChangeArrowheads="1"/>
            </p:cNvSpPr>
            <p:nvPr/>
          </p:nvSpPr>
          <p:spPr bwMode="auto">
            <a:xfrm>
              <a:off x="5359400" y="6043613"/>
              <a:ext cx="363538" cy="28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7318" tIns="49544" rIns="97318" bIns="49544">
              <a:prstTxWarp prst="textNoShape">
                <a:avLst/>
              </a:prstTxWarp>
              <a:spAutoFit/>
            </a:bodyPr>
            <a:lstStyle/>
            <a:p>
              <a:pPr defTabSz="9207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50</a:t>
              </a:r>
            </a:p>
          </p:txBody>
        </p:sp>
        <p:sp>
          <p:nvSpPr>
            <p:cNvPr id="90" name="Rectangle 184"/>
            <p:cNvSpPr>
              <a:spLocks noChangeArrowheads="1"/>
            </p:cNvSpPr>
            <p:nvPr/>
          </p:nvSpPr>
          <p:spPr bwMode="auto">
            <a:xfrm>
              <a:off x="6094413" y="6043613"/>
              <a:ext cx="447675" cy="28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7318" tIns="49544" rIns="97318" bIns="49544">
              <a:prstTxWarp prst="textNoShape">
                <a:avLst/>
              </a:prstTxWarp>
              <a:spAutoFit/>
            </a:bodyPr>
            <a:lstStyle/>
            <a:p>
              <a:pPr defTabSz="9207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500</a:t>
              </a:r>
            </a:p>
          </p:txBody>
        </p:sp>
        <p:sp>
          <p:nvSpPr>
            <p:cNvPr id="91" name="Rectangle 185"/>
            <p:cNvSpPr>
              <a:spLocks noChangeArrowheads="1"/>
            </p:cNvSpPr>
            <p:nvPr/>
          </p:nvSpPr>
          <p:spPr bwMode="auto">
            <a:xfrm>
              <a:off x="7280275" y="6043613"/>
              <a:ext cx="447675" cy="28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7318" tIns="49544" rIns="97318" bIns="49544">
              <a:prstTxWarp prst="textNoShape">
                <a:avLst/>
              </a:prstTxWarp>
              <a:spAutoFit/>
            </a:bodyPr>
            <a:lstStyle/>
            <a:p>
              <a:pPr defTabSz="9207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750</a:t>
              </a:r>
            </a:p>
          </p:txBody>
        </p:sp>
        <p:sp>
          <p:nvSpPr>
            <p:cNvPr id="92" name="Rectangle 186"/>
            <p:cNvSpPr>
              <a:spLocks noChangeArrowheads="1"/>
            </p:cNvSpPr>
            <p:nvPr/>
          </p:nvSpPr>
          <p:spPr bwMode="auto">
            <a:xfrm>
              <a:off x="8048625" y="6043613"/>
              <a:ext cx="396875" cy="28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7318" tIns="49544" rIns="97318" bIns="49544">
              <a:prstTxWarp prst="textNoShape">
                <a:avLst/>
              </a:prstTxWarp>
              <a:spAutoFit/>
            </a:bodyPr>
            <a:lstStyle/>
            <a:p>
              <a:pPr defTabSz="9207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1G</a:t>
              </a:r>
            </a:p>
          </p:txBody>
        </p:sp>
        <p:sp>
          <p:nvSpPr>
            <p:cNvPr id="93" name="Rectangle 187"/>
            <p:cNvSpPr>
              <a:spLocks noChangeArrowheads="1"/>
            </p:cNvSpPr>
            <p:nvPr/>
          </p:nvSpPr>
          <p:spPr bwMode="auto">
            <a:xfrm>
              <a:off x="6376988" y="5540375"/>
              <a:ext cx="1154112" cy="503238"/>
            </a:xfrm>
            <a:prstGeom prst="rect">
              <a:avLst/>
            </a:prstGeom>
            <a:gradFill rotWithShape="0">
              <a:gsLst>
                <a:gs pos="0">
                  <a:srgbClr val="66FF33"/>
                </a:gs>
                <a:gs pos="100000">
                  <a:srgbClr val="FF66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7318" tIns="49544" rIns="97318" bIns="49544" anchor="ctr">
              <a:prstTxWarp prst="textNoShape">
                <a:avLst/>
              </a:prstTxWarp>
            </a:bodyPr>
            <a:lstStyle/>
            <a:p>
              <a:pPr algn="ctr" defTabSz="92075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Emerging</a:t>
              </a:r>
              <a:br>
                <a:rPr lang="en-US" sz="1400" b="1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</a:br>
              <a:r>
                <a:rPr lang="en-US" sz="1400" b="1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Services</a:t>
              </a:r>
            </a:p>
          </p:txBody>
        </p:sp>
        <p:sp>
          <p:nvSpPr>
            <p:cNvPr id="94" name="Rectangle 188"/>
            <p:cNvSpPr>
              <a:spLocks noChangeArrowheads="1"/>
            </p:cNvSpPr>
            <p:nvPr/>
          </p:nvSpPr>
          <p:spPr bwMode="auto">
            <a:xfrm>
              <a:off x="5051425" y="5449888"/>
              <a:ext cx="3276600" cy="587375"/>
            </a:xfrm>
            <a:prstGeom prst="rect">
              <a:avLst/>
            </a:prstGeom>
            <a:noFill/>
            <a:ln w="12700">
              <a:solidFill>
                <a:srgbClr val="CCCC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 Narrow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5" name="Line 189"/>
            <p:cNvSpPr>
              <a:spLocks noChangeShapeType="1"/>
            </p:cNvSpPr>
            <p:nvPr/>
          </p:nvSpPr>
          <p:spPr bwMode="auto">
            <a:xfrm>
              <a:off x="981075" y="5943600"/>
              <a:ext cx="695325" cy="0"/>
            </a:xfrm>
            <a:prstGeom prst="line">
              <a:avLst/>
            </a:prstGeom>
            <a:noFill/>
            <a:ln w="50800">
              <a:solidFill>
                <a:srgbClr val="FC0128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 Narrow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6" name="Line 190"/>
            <p:cNvSpPr>
              <a:spLocks noChangeShapeType="1"/>
            </p:cNvSpPr>
            <p:nvPr/>
          </p:nvSpPr>
          <p:spPr bwMode="auto">
            <a:xfrm flipV="1">
              <a:off x="981075" y="6172200"/>
              <a:ext cx="695325" cy="0"/>
            </a:xfrm>
            <a:prstGeom prst="line">
              <a:avLst/>
            </a:prstGeom>
            <a:noFill/>
            <a:ln w="50800">
              <a:solidFill>
                <a:srgbClr val="CCCC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 Narrow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7" name="Text Box 191"/>
            <p:cNvSpPr txBox="1">
              <a:spLocks noChangeArrowheads="1"/>
            </p:cNvSpPr>
            <p:nvPr/>
          </p:nvSpPr>
          <p:spPr bwMode="auto">
            <a:xfrm>
              <a:off x="1736725" y="5759450"/>
              <a:ext cx="6810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FFFF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Fiber</a:t>
              </a: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8" name="Text Box 192"/>
            <p:cNvSpPr txBox="1">
              <a:spLocks noChangeArrowheads="1"/>
            </p:cNvSpPr>
            <p:nvPr/>
          </p:nvSpPr>
          <p:spPr bwMode="auto">
            <a:xfrm>
              <a:off x="1736725" y="6019800"/>
              <a:ext cx="6810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FFFF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Coax</a:t>
              </a: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9" name="Rectangle 193"/>
            <p:cNvSpPr>
              <a:spLocks noChangeArrowheads="1"/>
            </p:cNvSpPr>
            <p:nvPr/>
          </p:nvSpPr>
          <p:spPr bwMode="auto">
            <a:xfrm>
              <a:off x="4191000" y="5051425"/>
              <a:ext cx="20081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FFFF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50 Homes Passed</a:t>
              </a:r>
            </a:p>
          </p:txBody>
        </p:sp>
      </p:grpSp>
      <p:sp>
        <p:nvSpPr>
          <p:cNvPr id="196" name="TextBox 195"/>
          <p:cNvSpPr txBox="1"/>
          <p:nvPr/>
        </p:nvSpPr>
        <p:spPr>
          <a:xfrm>
            <a:off x="629187" y="6585962"/>
            <a:ext cx="1172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 AT&amp;T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3622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 path for FTTH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BPON:  622 Mbps for up to 32 households		   20 Mbps/HH</a:t>
            </a:r>
          </a:p>
          <a:p>
            <a:r>
              <a:rPr lang="en-US" dirty="0" smtClean="0"/>
              <a:t>GPON  2400 Mbps for up to  64 households		   38 Mbps/HH</a:t>
            </a:r>
          </a:p>
          <a:p>
            <a:r>
              <a:rPr lang="en-US" dirty="0" smtClean="0"/>
              <a:t>XGPON  10,000 Mbps for up to  128 households	   78 Mbps/HH</a:t>
            </a:r>
          </a:p>
          <a:p>
            <a:r>
              <a:rPr lang="en-US" dirty="0" smtClean="0"/>
              <a:t>NGPON-2 up to 2400 Mbps per household		2400 Mbps/HH</a:t>
            </a:r>
          </a:p>
          <a:p>
            <a:endParaRPr lang="en-US" dirty="0"/>
          </a:p>
          <a:p>
            <a:r>
              <a:rPr lang="en-US" dirty="0" smtClean="0"/>
              <a:t>Three ways to increase capacity per household:</a:t>
            </a:r>
          </a:p>
          <a:p>
            <a:pPr lvl="1"/>
            <a:r>
              <a:rPr lang="en-US" dirty="0" smtClean="0"/>
              <a:t>Reduce split ratio</a:t>
            </a:r>
          </a:p>
          <a:p>
            <a:pPr lvl="2"/>
            <a:r>
              <a:rPr lang="en-US" dirty="0" smtClean="0"/>
              <a:t>Requires having prepositioned additional feeder fibers</a:t>
            </a:r>
          </a:p>
          <a:p>
            <a:pPr lvl="1"/>
            <a:r>
              <a:rPr lang="en-US" dirty="0" smtClean="0"/>
              <a:t>Move to higher bit rate on the fiber</a:t>
            </a:r>
          </a:p>
          <a:p>
            <a:pPr lvl="2"/>
            <a:r>
              <a:rPr lang="en-US" dirty="0" smtClean="0"/>
              <a:t>Requires changing </a:t>
            </a:r>
            <a:r>
              <a:rPr lang="en-US" dirty="0" err="1" smtClean="0"/>
              <a:t>opto</a:t>
            </a:r>
            <a:r>
              <a:rPr lang="en-US" dirty="0" smtClean="0"/>
              <a:t>-electronics at both ends, but no change to outside plant</a:t>
            </a:r>
          </a:p>
          <a:p>
            <a:pPr lvl="1"/>
            <a:r>
              <a:rPr lang="en-US" dirty="0" smtClean="0"/>
              <a:t>Move to WDM with wavelength per premise</a:t>
            </a:r>
          </a:p>
          <a:p>
            <a:pPr lvl="2"/>
            <a:r>
              <a:rPr lang="en-US" dirty="0" smtClean="0"/>
              <a:t>For NGPON-2 may need to replace splitter with AWG grating</a:t>
            </a:r>
          </a:p>
          <a:p>
            <a:pPr lvl="1"/>
            <a:r>
              <a:rPr lang="en-US" dirty="0" smtClean="0"/>
              <a:t>Combinations of these are likely</a:t>
            </a:r>
          </a:p>
          <a:p>
            <a:r>
              <a:rPr lang="en-US" dirty="0" smtClean="0"/>
              <a:t>Improve compression efficiency for video</a:t>
            </a:r>
          </a:p>
          <a:p>
            <a:pPr lvl="1"/>
            <a:r>
              <a:rPr lang="en-US" dirty="0" smtClean="0"/>
              <a:t>More bps available for other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2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011363"/>
            <a:ext cx="8559800" cy="43259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Wireless technology changing more rapidly than </a:t>
            </a:r>
            <a:r>
              <a:rPr lang="en-US" dirty="0" err="1" smtClean="0"/>
              <a:t>wireline</a:t>
            </a:r>
            <a:endParaRPr lang="en-US" dirty="0" smtClean="0"/>
          </a:p>
          <a:p>
            <a:r>
              <a:rPr lang="en-US" dirty="0" smtClean="0"/>
              <a:t>More spectrum</a:t>
            </a:r>
          </a:p>
          <a:p>
            <a:r>
              <a:rPr lang="en-US" dirty="0" smtClean="0"/>
              <a:t>Greater </a:t>
            </a:r>
            <a:r>
              <a:rPr lang="en-US" dirty="0" err="1" smtClean="0"/>
              <a:t>sectorization</a:t>
            </a:r>
            <a:endParaRPr lang="en-US" dirty="0" smtClean="0"/>
          </a:p>
          <a:p>
            <a:r>
              <a:rPr lang="en-US" dirty="0" smtClean="0"/>
              <a:t>MIMO to get more bits/Hz</a:t>
            </a:r>
          </a:p>
          <a:p>
            <a:r>
              <a:rPr lang="en-US" dirty="0" smtClean="0"/>
              <a:t>Smaller cells</a:t>
            </a:r>
          </a:p>
          <a:p>
            <a:pPr lvl="1"/>
            <a:r>
              <a:rPr lang="en-US" dirty="0" smtClean="0"/>
              <a:t>Fewer users per radio</a:t>
            </a:r>
          </a:p>
          <a:p>
            <a:r>
              <a:rPr lang="en-US" dirty="0" smtClean="0"/>
              <a:t>LTE already maximizes bits per Hz at any given SNR</a:t>
            </a:r>
          </a:p>
          <a:p>
            <a:r>
              <a:rPr lang="en-US" dirty="0" smtClean="0"/>
              <a:t>Off-load to </a:t>
            </a:r>
            <a:r>
              <a:rPr lang="en-US" dirty="0" err="1" smtClean="0"/>
              <a:t>WiFi</a:t>
            </a:r>
            <a:endParaRPr lang="en-US" dirty="0" smtClean="0"/>
          </a:p>
          <a:p>
            <a:r>
              <a:rPr lang="en-US" dirty="0" smtClean="0"/>
              <a:t>Self Optimizing Networks (SON):  optimize power, tilt of sectors to reduce interference to other cells</a:t>
            </a:r>
          </a:p>
          <a:p>
            <a:r>
              <a:rPr lang="en-US" dirty="0" smtClean="0"/>
              <a:t>Simultaneous reception from multiple </a:t>
            </a:r>
            <a:r>
              <a:rPr lang="en-US" dirty="0" err="1" smtClean="0"/>
              <a:t>basestations</a:t>
            </a:r>
            <a:r>
              <a:rPr lang="en-US" dirty="0" smtClean="0"/>
              <a:t> (temporal correlation of interference)</a:t>
            </a:r>
          </a:p>
          <a:p>
            <a:r>
              <a:rPr lang="en-US" dirty="0" smtClean="0"/>
              <a:t>No civil construction cost for the link from cell tower to handset</a:t>
            </a:r>
          </a:p>
          <a:p>
            <a:pPr lvl="1"/>
            <a:r>
              <a:rPr lang="en-US" dirty="0" smtClean="0"/>
              <a:t>More </a:t>
            </a:r>
            <a:r>
              <a:rPr lang="en-US" dirty="0" err="1" smtClean="0"/>
              <a:t>cells</a:t>
            </a:r>
            <a:r>
              <a:rPr lang="en-US" dirty="0" err="1" smtClean="0">
                <a:sym typeface="Wingdings"/>
              </a:rPr>
              <a:t>civil</a:t>
            </a:r>
            <a:r>
              <a:rPr lang="en-US" dirty="0" smtClean="0">
                <a:sym typeface="Wingdings"/>
              </a:rPr>
              <a:t> costs for cell sites and backhaul</a:t>
            </a:r>
          </a:p>
          <a:p>
            <a:r>
              <a:rPr lang="en-US" dirty="0" smtClean="0">
                <a:sym typeface="Wingdings"/>
              </a:rPr>
              <a:t>CPE naturally replaced on shorter cycles than fixed CPE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0983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313719"/>
            <a:ext cx="8229600" cy="1143000"/>
          </a:xfrm>
        </p:spPr>
        <p:txBody>
          <a:bodyPr/>
          <a:lstStyle/>
          <a:p>
            <a:r>
              <a:rPr lang="en-US" dirty="0" smtClean="0"/>
              <a:t>Evolution of Satellite-Delivered Broadband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1297"/>
            <a:ext cx="8229600" cy="3971925"/>
          </a:xfrm>
        </p:spPr>
        <p:txBody>
          <a:bodyPr/>
          <a:lstStyle/>
          <a:p>
            <a:r>
              <a:rPr lang="en-US" dirty="0" smtClean="0"/>
              <a:t>Increase downlink spectrum by shifting uplink to a higher band</a:t>
            </a:r>
          </a:p>
          <a:p>
            <a:r>
              <a:rPr lang="en-US" dirty="0" smtClean="0"/>
              <a:t>Tighter spot beams </a:t>
            </a:r>
            <a:r>
              <a:rPr lang="en-US" dirty="0" smtClean="0"/>
              <a:t>(and more spot beams) allowing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Greater frequency reuse</a:t>
            </a:r>
          </a:p>
          <a:p>
            <a:pPr lvl="1"/>
            <a:r>
              <a:rPr lang="en-US" dirty="0" smtClean="0"/>
              <a:t>Fewer subscribers per beam resulting in more bits per </a:t>
            </a:r>
            <a:r>
              <a:rPr lang="en-US" dirty="0" smtClean="0"/>
              <a:t>subscriber</a:t>
            </a:r>
          </a:p>
          <a:p>
            <a:pPr lvl="1"/>
            <a:r>
              <a:rPr lang="en-US" dirty="0" smtClean="0"/>
              <a:t>Greater ability to adjust power allocated to each beam</a:t>
            </a:r>
            <a:endParaRPr lang="en-US" dirty="0" smtClean="0"/>
          </a:p>
          <a:p>
            <a:pPr lvl="1"/>
            <a:r>
              <a:rPr lang="en-US" dirty="0" smtClean="0"/>
              <a:t>Requires more ground stations for uplink capacity</a:t>
            </a:r>
            <a:endParaRPr lang="en-US" dirty="0" smtClean="0"/>
          </a:p>
          <a:p>
            <a:r>
              <a:rPr lang="en-US" dirty="0" smtClean="0"/>
              <a:t>More bits per Hz using</a:t>
            </a:r>
          </a:p>
          <a:p>
            <a:pPr lvl="1"/>
            <a:r>
              <a:rPr lang="en-US" dirty="0" smtClean="0"/>
              <a:t>Improved modulation and coding schemes</a:t>
            </a:r>
          </a:p>
          <a:p>
            <a:pPr lvl="2"/>
            <a:r>
              <a:rPr lang="en-US" i="1" dirty="0" smtClean="0"/>
              <a:t>E.g. </a:t>
            </a:r>
            <a:r>
              <a:rPr lang="en-US" dirty="0"/>
              <a:t>a</a:t>
            </a:r>
            <a:r>
              <a:rPr lang="en-US" dirty="0" smtClean="0"/>
              <a:t>daptive coding and modulation</a:t>
            </a:r>
          </a:p>
          <a:p>
            <a:pPr lvl="1"/>
            <a:r>
              <a:rPr lang="en-US" dirty="0" smtClean="0"/>
              <a:t>Dual polarization</a:t>
            </a:r>
          </a:p>
          <a:p>
            <a:pPr lvl="1"/>
            <a:r>
              <a:rPr lang="en-US" dirty="0" smtClean="0"/>
              <a:t>Higher transmit </a:t>
            </a:r>
            <a:r>
              <a:rPr lang="en-US" dirty="0" smtClean="0"/>
              <a:t>power</a:t>
            </a:r>
          </a:p>
          <a:p>
            <a:r>
              <a:rPr lang="en-US" dirty="0" smtClean="0"/>
              <a:t>Falling costs for user terminals</a:t>
            </a:r>
            <a:endParaRPr lang="en-US" dirty="0" smtClean="0"/>
          </a:p>
          <a:p>
            <a:r>
              <a:rPr lang="en-US" dirty="0" smtClean="0"/>
              <a:t>Average speeds of 25 Mbps/household possible, with up to 100 Mbps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1470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890" y="3140328"/>
            <a:ext cx="2613976" cy="65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5927054" y="2006600"/>
            <a:ext cx="2454946" cy="17109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 bwMode="auto">
          <a:xfrm>
            <a:off x="3178342" y="2708396"/>
            <a:ext cx="2633450" cy="720437"/>
          </a:xfrm>
          <a:prstGeom prst="cloud">
            <a:avLst/>
          </a:prstGeom>
          <a:solidFill>
            <a:schemeClr val="bg1"/>
          </a:solidFill>
          <a:ln w="25400" cap="flat" cmpd="sng" algn="ctr">
            <a:solidFill>
              <a:srgbClr val="3366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4975" y="1223963"/>
            <a:ext cx="8229600" cy="808037"/>
          </a:xfrm>
        </p:spPr>
        <p:txBody>
          <a:bodyPr/>
          <a:lstStyle/>
          <a:p>
            <a:r>
              <a:rPr lang="en-US" dirty="0"/>
              <a:t>VoIP vs. PSTN Interconnection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50B4B-CE95-4B2E-87C8-DC5770A2D1D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1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59200"/>
            <a:ext cx="3657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8338"/>
            <a:ext cx="3657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66672" y="2006600"/>
            <a:ext cx="2454946" cy="171092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79" y="2737034"/>
            <a:ext cx="59266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67906" y="2927856"/>
            <a:ext cx="625122" cy="341665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Circuit</a:t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Switch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8132" y="2031207"/>
            <a:ext cx="5465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LATA</a:t>
            </a:r>
            <a:endParaRPr lang="en-US" sz="12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683499"/>
              </p:ext>
            </p:extLst>
          </p:nvPr>
        </p:nvGraphicFramePr>
        <p:xfrm>
          <a:off x="2385549" y="2435779"/>
          <a:ext cx="4000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Clip" r:id="rId5" imgW="1012634" imgH="923581" progId="MS_ClipArt_Gallery.2">
                  <p:embed/>
                </p:oleObj>
              </mc:Choice>
              <mc:Fallback>
                <p:oleObj name="Clip" r:id="rId5" imgW="1012634" imgH="92358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5549" y="2435779"/>
                        <a:ext cx="4000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1"/>
          <p:cNvSpPr/>
          <p:nvPr/>
        </p:nvSpPr>
        <p:spPr>
          <a:xfrm>
            <a:off x="2590810" y="2719970"/>
            <a:ext cx="45719" cy="207886"/>
          </a:xfrm>
          <a:custGeom>
            <a:avLst/>
            <a:gdLst>
              <a:gd name="connsiteX0" fmla="*/ 0 w 0"/>
              <a:gd name="connsiteY0" fmla="*/ 0 h 131735"/>
              <a:gd name="connsiteX1" fmla="*/ 0 w 0"/>
              <a:gd name="connsiteY1" fmla="*/ 131735 h 13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1735">
                <a:moveTo>
                  <a:pt x="0" y="0"/>
                </a:moveTo>
                <a:lnTo>
                  <a:pt x="0" y="131735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09800" y="4189669"/>
            <a:ext cx="762000" cy="341665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SP VoIP</a:t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Call Server</a:t>
            </a:r>
          </a:p>
        </p:txBody>
      </p:sp>
      <p:sp>
        <p:nvSpPr>
          <p:cNvPr id="14" name="Freeform 13"/>
          <p:cNvSpPr/>
          <p:nvPr/>
        </p:nvSpPr>
        <p:spPr>
          <a:xfrm flipH="1">
            <a:off x="1628613" y="3199065"/>
            <a:ext cx="581187" cy="1154624"/>
          </a:xfrm>
          <a:custGeom>
            <a:avLst/>
            <a:gdLst>
              <a:gd name="connsiteX0" fmla="*/ 0 w 581187"/>
              <a:gd name="connsiteY0" fmla="*/ 1154624 h 1154624"/>
              <a:gd name="connsiteX1" fmla="*/ 581187 w 581187"/>
              <a:gd name="connsiteY1" fmla="*/ 1154624 h 1154624"/>
              <a:gd name="connsiteX2" fmla="*/ 581187 w 581187"/>
              <a:gd name="connsiteY2" fmla="*/ 0 h 115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1187" h="1154624">
                <a:moveTo>
                  <a:pt x="0" y="1154624"/>
                </a:moveTo>
                <a:lnTo>
                  <a:pt x="581187" y="1154624"/>
                </a:lnTo>
                <a:lnTo>
                  <a:pt x="581187" y="0"/>
                </a:ln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arrow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" name="TextBox 53"/>
          <p:cNvSpPr txBox="1">
            <a:spLocks noChangeArrowheads="1"/>
          </p:cNvSpPr>
          <p:nvPr/>
        </p:nvSpPr>
        <p:spPr bwMode="auto">
          <a:xfrm>
            <a:off x="3936361" y="2996270"/>
            <a:ext cx="1117407" cy="31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PSTN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562600" y="3099032"/>
            <a:ext cx="600659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headEnd type="arrow" w="med" len="med"/>
            <a:tailEnd type="arrow" w="med" len="med"/>
          </a:ln>
          <a:effectLst/>
        </p:spPr>
      </p:cxnSp>
      <p:cxnSp>
        <p:nvCxnSpPr>
          <p:cNvPr id="19" name="Straight Arrow Connector 18"/>
          <p:cNvCxnSpPr/>
          <p:nvPr/>
        </p:nvCxnSpPr>
        <p:spPr>
          <a:xfrm>
            <a:off x="2909830" y="3098688"/>
            <a:ext cx="600659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headEnd type="arrow" w="med" len="med"/>
            <a:tailEnd type="arrow" w="med" len="med"/>
          </a:ln>
          <a:effectLst/>
        </p:spPr>
      </p:cxnSp>
      <p:sp>
        <p:nvSpPr>
          <p:cNvPr id="20" name="Rectangle 19"/>
          <p:cNvSpPr/>
          <p:nvPr/>
        </p:nvSpPr>
        <p:spPr>
          <a:xfrm>
            <a:off x="4241870" y="4254128"/>
            <a:ext cx="86070" cy="76944"/>
          </a:xfrm>
          <a:prstGeom prst="rect">
            <a:avLst/>
          </a:prstGeom>
          <a:solidFill>
            <a:srgbClr val="00B0F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178172" y="3759200"/>
            <a:ext cx="9589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VoIP </a:t>
            </a:r>
            <a:br>
              <a:rPr lang="en-US" sz="1100" dirty="0" smtClean="0"/>
            </a:br>
            <a:r>
              <a:rPr lang="en-US" sz="1100" dirty="0" smtClean="0"/>
              <a:t>Interconnect</a:t>
            </a:r>
            <a:endParaRPr lang="en-US" sz="1100" dirty="0"/>
          </a:p>
        </p:txBody>
      </p:sp>
      <p:sp>
        <p:nvSpPr>
          <p:cNvPr id="22" name="Freeform 21"/>
          <p:cNvSpPr/>
          <p:nvPr/>
        </p:nvSpPr>
        <p:spPr>
          <a:xfrm flipV="1">
            <a:off x="2979549" y="4246881"/>
            <a:ext cx="1266986" cy="45719"/>
          </a:xfrm>
          <a:custGeom>
            <a:avLst/>
            <a:gdLst>
              <a:gd name="connsiteX0" fmla="*/ 0 w 2169762"/>
              <a:gd name="connsiteY0" fmla="*/ 0 h 0"/>
              <a:gd name="connsiteX1" fmla="*/ 2169762 w 216976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69762">
                <a:moveTo>
                  <a:pt x="0" y="0"/>
                </a:moveTo>
                <a:lnTo>
                  <a:pt x="2169762" y="0"/>
                </a:ln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arrow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86735" y="3916041"/>
            <a:ext cx="7473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</a:rPr>
              <a:t>IP network</a:t>
            </a:r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98865" y="2006600"/>
            <a:ext cx="1066800" cy="62722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9" name="Freeform 28"/>
          <p:cNvSpPr/>
          <p:nvPr/>
        </p:nvSpPr>
        <p:spPr>
          <a:xfrm rot="16200000">
            <a:off x="2480851" y="3375635"/>
            <a:ext cx="265618" cy="45719"/>
          </a:xfrm>
          <a:custGeom>
            <a:avLst/>
            <a:gdLst>
              <a:gd name="connsiteX0" fmla="*/ 0 w 278969"/>
              <a:gd name="connsiteY0" fmla="*/ 0 h 0"/>
              <a:gd name="connsiteX1" fmla="*/ 278969 w 27896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8969">
                <a:moveTo>
                  <a:pt x="0" y="0"/>
                </a:moveTo>
                <a:lnTo>
                  <a:pt x="278969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headEnd type="arrow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" name="Freeform 29"/>
          <p:cNvSpPr/>
          <p:nvPr/>
        </p:nvSpPr>
        <p:spPr>
          <a:xfrm rot="16200000">
            <a:off x="2443555" y="4035587"/>
            <a:ext cx="278969" cy="0"/>
          </a:xfrm>
          <a:custGeom>
            <a:avLst/>
            <a:gdLst>
              <a:gd name="connsiteX0" fmla="*/ 0 w 278969"/>
              <a:gd name="connsiteY0" fmla="*/ 0 h 0"/>
              <a:gd name="connsiteX1" fmla="*/ 278969 w 27896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8969">
                <a:moveTo>
                  <a:pt x="0" y="0"/>
                </a:moveTo>
                <a:lnTo>
                  <a:pt x="278969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headEnd type="arrow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124200" y="4462573"/>
            <a:ext cx="762000" cy="341665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OTT VoIP</a:t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Call Server</a:t>
            </a:r>
          </a:p>
        </p:txBody>
      </p:sp>
      <p:pic>
        <p:nvPicPr>
          <p:cNvPr id="32" name="Picture 3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6" y="2707428"/>
            <a:ext cx="59266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Freeform 32"/>
          <p:cNvSpPr/>
          <p:nvPr/>
        </p:nvSpPr>
        <p:spPr>
          <a:xfrm>
            <a:off x="1068092" y="3198678"/>
            <a:ext cx="2053525" cy="1434727"/>
          </a:xfrm>
          <a:custGeom>
            <a:avLst/>
            <a:gdLst>
              <a:gd name="connsiteX0" fmla="*/ 0 w 2053525"/>
              <a:gd name="connsiteY0" fmla="*/ 0 h 1394847"/>
              <a:gd name="connsiteX1" fmla="*/ 0 w 2053525"/>
              <a:gd name="connsiteY1" fmla="*/ 1394847 h 1394847"/>
              <a:gd name="connsiteX2" fmla="*/ 2053525 w 2053525"/>
              <a:gd name="connsiteY2" fmla="*/ 1394847 h 139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3525" h="1394847">
                <a:moveTo>
                  <a:pt x="0" y="0"/>
                </a:moveTo>
                <a:lnTo>
                  <a:pt x="0" y="1394847"/>
                </a:lnTo>
                <a:lnTo>
                  <a:pt x="2053525" y="1394847"/>
                </a:ln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arrow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3897824" y="4438542"/>
            <a:ext cx="340962" cy="201478"/>
          </a:xfrm>
          <a:custGeom>
            <a:avLst/>
            <a:gdLst>
              <a:gd name="connsiteX0" fmla="*/ 0 w 340962"/>
              <a:gd name="connsiteY0" fmla="*/ 201478 h 201478"/>
              <a:gd name="connsiteX1" fmla="*/ 131735 w 340962"/>
              <a:gd name="connsiteY1" fmla="*/ 201478 h 201478"/>
              <a:gd name="connsiteX2" fmla="*/ 131735 w 340962"/>
              <a:gd name="connsiteY2" fmla="*/ 0 h 201478"/>
              <a:gd name="connsiteX3" fmla="*/ 340962 w 340962"/>
              <a:gd name="connsiteY3" fmla="*/ 0 h 20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962" h="201478">
                <a:moveTo>
                  <a:pt x="0" y="201478"/>
                </a:moveTo>
                <a:lnTo>
                  <a:pt x="131735" y="201478"/>
                </a:lnTo>
                <a:lnTo>
                  <a:pt x="131735" y="0"/>
                </a:lnTo>
                <a:lnTo>
                  <a:pt x="340962" y="0"/>
                </a:ln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arrow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2921431" y="3748868"/>
            <a:ext cx="545669" cy="712922"/>
          </a:xfrm>
          <a:custGeom>
            <a:avLst/>
            <a:gdLst>
              <a:gd name="connsiteX0" fmla="*/ 0 w 674176"/>
              <a:gd name="connsiteY0" fmla="*/ 0 h 712922"/>
              <a:gd name="connsiteX1" fmla="*/ 674176 w 674176"/>
              <a:gd name="connsiteY1" fmla="*/ 0 h 712922"/>
              <a:gd name="connsiteX2" fmla="*/ 674176 w 674176"/>
              <a:gd name="connsiteY2" fmla="*/ 712922 h 71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4176" h="712922">
                <a:moveTo>
                  <a:pt x="0" y="0"/>
                </a:moveTo>
                <a:lnTo>
                  <a:pt x="674176" y="0"/>
                </a:lnTo>
                <a:lnTo>
                  <a:pt x="674176" y="712922"/>
                </a:ln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arrow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39157" y="2387600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SP VoIP</a:t>
            </a:r>
            <a:br>
              <a:rPr lang="en-US" sz="1000" dirty="0" smtClean="0"/>
            </a:br>
            <a:r>
              <a:rPr lang="en-US" sz="1000" dirty="0" smtClean="0"/>
              <a:t>customer</a:t>
            </a:r>
            <a:endParaRPr lang="en-US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666671" y="2387600"/>
            <a:ext cx="752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OTT VoIP</a:t>
            </a:r>
            <a:br>
              <a:rPr lang="en-US" sz="1000" dirty="0" smtClean="0"/>
            </a:br>
            <a:r>
              <a:rPr lang="en-US" sz="1000" dirty="0" smtClean="0"/>
              <a:t>customer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2174119" y="2033309"/>
            <a:ext cx="737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SP POTS</a:t>
            </a:r>
            <a:br>
              <a:rPr lang="en-US" sz="1000" dirty="0" smtClean="0"/>
            </a:br>
            <a:r>
              <a:rPr lang="en-US" sz="1000" dirty="0" smtClean="0"/>
              <a:t>customer</a:t>
            </a:r>
            <a:endParaRPr lang="en-US" sz="1000" dirty="0"/>
          </a:p>
        </p:txBody>
      </p:sp>
      <p:pic>
        <p:nvPicPr>
          <p:cNvPr id="40" name="Picture 3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491" y="2768600"/>
            <a:ext cx="59266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189787" y="2927856"/>
            <a:ext cx="625122" cy="341665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00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Circuit</a:t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Switch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93617" y="2036394"/>
            <a:ext cx="5465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LATA</a:t>
            </a:r>
            <a:endParaRPr lang="en-US" sz="1200" dirty="0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937376"/>
              </p:ext>
            </p:extLst>
          </p:nvPr>
        </p:nvGraphicFramePr>
        <p:xfrm>
          <a:off x="6307430" y="2435779"/>
          <a:ext cx="4000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Clip" r:id="rId7" imgW="1012634" imgH="923581" progId="MS_ClipArt_Gallery.2">
                  <p:embed/>
                </p:oleObj>
              </mc:Choice>
              <mc:Fallback>
                <p:oleObj name="Clip" r:id="rId7" imgW="1012634" imgH="92358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7430" y="2435779"/>
                        <a:ext cx="4000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Freeform 43"/>
          <p:cNvSpPr/>
          <p:nvPr/>
        </p:nvSpPr>
        <p:spPr>
          <a:xfrm>
            <a:off x="6512691" y="2719970"/>
            <a:ext cx="45719" cy="207886"/>
          </a:xfrm>
          <a:custGeom>
            <a:avLst/>
            <a:gdLst>
              <a:gd name="connsiteX0" fmla="*/ 0 w 0"/>
              <a:gd name="connsiteY0" fmla="*/ 0 h 131735"/>
              <a:gd name="connsiteX1" fmla="*/ 0 w 0"/>
              <a:gd name="connsiteY1" fmla="*/ 131735 h 13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1735">
                <a:moveTo>
                  <a:pt x="0" y="0"/>
                </a:moveTo>
                <a:lnTo>
                  <a:pt x="0" y="131735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 rot="16200000">
            <a:off x="6406707" y="3366459"/>
            <a:ext cx="247266" cy="45719"/>
          </a:xfrm>
          <a:custGeom>
            <a:avLst/>
            <a:gdLst>
              <a:gd name="connsiteX0" fmla="*/ 0 w 278969"/>
              <a:gd name="connsiteY0" fmla="*/ 0 h 0"/>
              <a:gd name="connsiteX1" fmla="*/ 278969 w 27896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8969">
                <a:moveTo>
                  <a:pt x="0" y="0"/>
                </a:moveTo>
                <a:lnTo>
                  <a:pt x="278969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headEnd type="arrow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46" name="Picture 3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78" y="2738994"/>
            <a:ext cx="59266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7086600" y="2325969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SP VoIP</a:t>
            </a:r>
            <a:br>
              <a:rPr lang="en-US" sz="1000" dirty="0" smtClean="0"/>
            </a:br>
            <a:r>
              <a:rPr lang="en-US" sz="1000" dirty="0" smtClean="0"/>
              <a:t>customer</a:t>
            </a:r>
            <a:endParaRPr lang="en-US" sz="1000" dirty="0"/>
          </a:p>
        </p:txBody>
      </p:sp>
      <p:sp>
        <p:nvSpPr>
          <p:cNvPr id="48" name="TextBox 47"/>
          <p:cNvSpPr txBox="1"/>
          <p:nvPr/>
        </p:nvSpPr>
        <p:spPr>
          <a:xfrm>
            <a:off x="7693617" y="2324885"/>
            <a:ext cx="752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OTT VoIP</a:t>
            </a:r>
            <a:br>
              <a:rPr lang="en-US" sz="1000" dirty="0" smtClean="0"/>
            </a:br>
            <a:r>
              <a:rPr lang="en-US" sz="1000" dirty="0" smtClean="0"/>
              <a:t>customer</a:t>
            </a:r>
            <a:endParaRPr lang="en-US" sz="1000" dirty="0"/>
          </a:p>
        </p:txBody>
      </p:sp>
      <p:sp>
        <p:nvSpPr>
          <p:cNvPr id="49" name="TextBox 48"/>
          <p:cNvSpPr txBox="1"/>
          <p:nvPr/>
        </p:nvSpPr>
        <p:spPr>
          <a:xfrm>
            <a:off x="6120298" y="2063690"/>
            <a:ext cx="737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SP POTS</a:t>
            </a:r>
            <a:br>
              <a:rPr lang="en-US" sz="1000" dirty="0" smtClean="0"/>
            </a:br>
            <a:r>
              <a:rPr lang="en-US" sz="1000" dirty="0" smtClean="0"/>
              <a:t>customer</a:t>
            </a:r>
            <a:endParaRPr lang="en-US" sz="1000" dirty="0"/>
          </a:p>
        </p:txBody>
      </p:sp>
      <p:sp>
        <p:nvSpPr>
          <p:cNvPr id="50" name="Rectangle 49"/>
          <p:cNvSpPr/>
          <p:nvPr/>
        </p:nvSpPr>
        <p:spPr>
          <a:xfrm>
            <a:off x="6128831" y="4187987"/>
            <a:ext cx="762000" cy="341665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00CC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kern="0" dirty="0">
                <a:solidFill>
                  <a:prstClr val="white"/>
                </a:solidFill>
                <a:latin typeface="Calibri"/>
              </a:rPr>
              <a:t>SP VoIP</a:t>
            </a:r>
            <a:br>
              <a:rPr lang="en-US" sz="1000" b="1" kern="0" dirty="0">
                <a:solidFill>
                  <a:prstClr val="white"/>
                </a:solidFill>
                <a:latin typeface="Calibri"/>
              </a:rPr>
            </a:br>
            <a:r>
              <a:rPr lang="en-US" sz="1000" b="1" kern="0" dirty="0">
                <a:solidFill>
                  <a:prstClr val="white"/>
                </a:solidFill>
                <a:latin typeface="Calibri"/>
              </a:rPr>
              <a:t>Call Server</a:t>
            </a:r>
          </a:p>
        </p:txBody>
      </p:sp>
      <p:sp>
        <p:nvSpPr>
          <p:cNvPr id="51" name="Freeform 50"/>
          <p:cNvSpPr/>
          <p:nvPr/>
        </p:nvSpPr>
        <p:spPr>
          <a:xfrm>
            <a:off x="6901911" y="3225800"/>
            <a:ext cx="581187" cy="1154624"/>
          </a:xfrm>
          <a:custGeom>
            <a:avLst/>
            <a:gdLst>
              <a:gd name="connsiteX0" fmla="*/ 0 w 581187"/>
              <a:gd name="connsiteY0" fmla="*/ 1154624 h 1154624"/>
              <a:gd name="connsiteX1" fmla="*/ 581187 w 581187"/>
              <a:gd name="connsiteY1" fmla="*/ 1154624 h 1154624"/>
              <a:gd name="connsiteX2" fmla="*/ 581187 w 581187"/>
              <a:gd name="connsiteY2" fmla="*/ 0 h 115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1187" h="1154624">
                <a:moveTo>
                  <a:pt x="0" y="1154624"/>
                </a:moveTo>
                <a:lnTo>
                  <a:pt x="581187" y="1154624"/>
                </a:lnTo>
                <a:lnTo>
                  <a:pt x="581187" y="0"/>
                </a:ln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arrow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2" name="Freeform 51"/>
          <p:cNvSpPr/>
          <p:nvPr/>
        </p:nvSpPr>
        <p:spPr>
          <a:xfrm rot="16200000">
            <a:off x="6362586" y="4033905"/>
            <a:ext cx="278969" cy="0"/>
          </a:xfrm>
          <a:custGeom>
            <a:avLst/>
            <a:gdLst>
              <a:gd name="connsiteX0" fmla="*/ 0 w 278969"/>
              <a:gd name="connsiteY0" fmla="*/ 0 h 0"/>
              <a:gd name="connsiteX1" fmla="*/ 278969 w 27896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8969">
                <a:moveTo>
                  <a:pt x="0" y="0"/>
                </a:moveTo>
                <a:lnTo>
                  <a:pt x="278969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headEnd type="arrow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3" name="Freeform 52"/>
          <p:cNvSpPr/>
          <p:nvPr/>
        </p:nvSpPr>
        <p:spPr>
          <a:xfrm flipH="1">
            <a:off x="5947475" y="3196996"/>
            <a:ext cx="2053525" cy="1434727"/>
          </a:xfrm>
          <a:custGeom>
            <a:avLst/>
            <a:gdLst>
              <a:gd name="connsiteX0" fmla="*/ 0 w 2053525"/>
              <a:gd name="connsiteY0" fmla="*/ 0 h 1394847"/>
              <a:gd name="connsiteX1" fmla="*/ 0 w 2053525"/>
              <a:gd name="connsiteY1" fmla="*/ 1394847 h 1394847"/>
              <a:gd name="connsiteX2" fmla="*/ 2053525 w 2053525"/>
              <a:gd name="connsiteY2" fmla="*/ 1394847 h 139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3525" h="1394847">
                <a:moveTo>
                  <a:pt x="0" y="0"/>
                </a:moveTo>
                <a:lnTo>
                  <a:pt x="0" y="1394847"/>
                </a:lnTo>
                <a:lnTo>
                  <a:pt x="2053525" y="1394847"/>
                </a:ln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arrow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4" name="Freeform 53"/>
          <p:cNvSpPr/>
          <p:nvPr/>
        </p:nvSpPr>
        <p:spPr>
          <a:xfrm flipH="1">
            <a:off x="5606389" y="3774698"/>
            <a:ext cx="589058" cy="712922"/>
          </a:xfrm>
          <a:custGeom>
            <a:avLst/>
            <a:gdLst>
              <a:gd name="connsiteX0" fmla="*/ 0 w 674176"/>
              <a:gd name="connsiteY0" fmla="*/ 0 h 712922"/>
              <a:gd name="connsiteX1" fmla="*/ 674176 w 674176"/>
              <a:gd name="connsiteY1" fmla="*/ 0 h 712922"/>
              <a:gd name="connsiteX2" fmla="*/ 674176 w 674176"/>
              <a:gd name="connsiteY2" fmla="*/ 712922 h 71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4176" h="712922">
                <a:moveTo>
                  <a:pt x="0" y="0"/>
                </a:moveTo>
                <a:lnTo>
                  <a:pt x="674176" y="0"/>
                </a:lnTo>
                <a:lnTo>
                  <a:pt x="674176" y="712922"/>
                </a:ln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arrow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181600" y="4487620"/>
            <a:ext cx="762000" cy="341665"/>
          </a:xfrm>
          <a:prstGeom prst="rect">
            <a:avLst/>
          </a:prstGeom>
          <a:solidFill>
            <a:srgbClr val="D17209"/>
          </a:solidFill>
          <a:ln w="25400" cap="flat" cmpd="sng" algn="ctr">
            <a:solidFill>
              <a:srgbClr val="99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OTT VoIP</a:t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Call Server</a:t>
            </a:r>
          </a:p>
        </p:txBody>
      </p:sp>
      <p:sp>
        <p:nvSpPr>
          <p:cNvPr id="56" name="Freeform 55"/>
          <p:cNvSpPr/>
          <p:nvPr/>
        </p:nvSpPr>
        <p:spPr>
          <a:xfrm flipV="1">
            <a:off x="4829014" y="4249741"/>
            <a:ext cx="1266986" cy="45719"/>
          </a:xfrm>
          <a:custGeom>
            <a:avLst/>
            <a:gdLst>
              <a:gd name="connsiteX0" fmla="*/ 0 w 2169762"/>
              <a:gd name="connsiteY0" fmla="*/ 0 h 0"/>
              <a:gd name="connsiteX1" fmla="*/ 2169762 w 216976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69762">
                <a:moveTo>
                  <a:pt x="0" y="0"/>
                </a:moveTo>
                <a:lnTo>
                  <a:pt x="2169762" y="0"/>
                </a:ln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arrow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7" name="Freeform 56"/>
          <p:cNvSpPr/>
          <p:nvPr/>
        </p:nvSpPr>
        <p:spPr>
          <a:xfrm flipH="1">
            <a:off x="4830306" y="4440237"/>
            <a:ext cx="340962" cy="201478"/>
          </a:xfrm>
          <a:custGeom>
            <a:avLst/>
            <a:gdLst>
              <a:gd name="connsiteX0" fmla="*/ 0 w 340962"/>
              <a:gd name="connsiteY0" fmla="*/ 201478 h 201478"/>
              <a:gd name="connsiteX1" fmla="*/ 131735 w 340962"/>
              <a:gd name="connsiteY1" fmla="*/ 201478 h 201478"/>
              <a:gd name="connsiteX2" fmla="*/ 131735 w 340962"/>
              <a:gd name="connsiteY2" fmla="*/ 0 h 201478"/>
              <a:gd name="connsiteX3" fmla="*/ 340962 w 340962"/>
              <a:gd name="connsiteY3" fmla="*/ 0 h 20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962" h="201478">
                <a:moveTo>
                  <a:pt x="0" y="201478"/>
                </a:moveTo>
                <a:lnTo>
                  <a:pt x="131735" y="201478"/>
                </a:lnTo>
                <a:lnTo>
                  <a:pt x="131735" y="0"/>
                </a:lnTo>
                <a:lnTo>
                  <a:pt x="340962" y="0"/>
                </a:ln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arrow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94382" y="3943448"/>
            <a:ext cx="7473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</a:rPr>
              <a:t>IP network</a:t>
            </a:r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238786" y="4400070"/>
            <a:ext cx="86070" cy="76944"/>
          </a:xfrm>
          <a:prstGeom prst="rect">
            <a:avLst/>
          </a:prstGeom>
          <a:solidFill>
            <a:srgbClr val="00B0F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724400" y="4256877"/>
            <a:ext cx="86070" cy="76944"/>
          </a:xfrm>
          <a:prstGeom prst="rect">
            <a:avLst/>
          </a:prstGeom>
          <a:solidFill>
            <a:srgbClr val="00B0F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724400" y="4397910"/>
            <a:ext cx="86070" cy="76944"/>
          </a:xfrm>
          <a:prstGeom prst="rect">
            <a:avLst/>
          </a:prstGeom>
          <a:solidFill>
            <a:srgbClr val="00B0F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4329113" y="4294981"/>
            <a:ext cx="402431" cy="0"/>
          </a:xfrm>
          <a:custGeom>
            <a:avLst/>
            <a:gdLst>
              <a:gd name="connsiteX0" fmla="*/ 0 w 402431"/>
              <a:gd name="connsiteY0" fmla="*/ 0 h 0"/>
              <a:gd name="connsiteX1" fmla="*/ 402431 w 40243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2431">
                <a:moveTo>
                  <a:pt x="0" y="0"/>
                </a:moveTo>
                <a:lnTo>
                  <a:pt x="402431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4321969" y="4436160"/>
            <a:ext cx="402431" cy="0"/>
          </a:xfrm>
          <a:custGeom>
            <a:avLst/>
            <a:gdLst>
              <a:gd name="connsiteX0" fmla="*/ 0 w 402431"/>
              <a:gd name="connsiteY0" fmla="*/ 0 h 0"/>
              <a:gd name="connsiteX1" fmla="*/ 402431 w 40243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2431">
                <a:moveTo>
                  <a:pt x="0" y="0"/>
                </a:moveTo>
                <a:lnTo>
                  <a:pt x="402431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4329113" y="4294981"/>
            <a:ext cx="400050" cy="142875"/>
          </a:xfrm>
          <a:custGeom>
            <a:avLst/>
            <a:gdLst>
              <a:gd name="connsiteX0" fmla="*/ 0 w 400050"/>
              <a:gd name="connsiteY0" fmla="*/ 0 h 142875"/>
              <a:gd name="connsiteX1" fmla="*/ 400050 w 400050"/>
              <a:gd name="connsiteY1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0050" h="142875">
                <a:moveTo>
                  <a:pt x="0" y="0"/>
                </a:moveTo>
                <a:lnTo>
                  <a:pt x="400050" y="14287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4324857" y="4297363"/>
            <a:ext cx="406688" cy="138797"/>
          </a:xfrm>
          <a:custGeom>
            <a:avLst/>
            <a:gdLst>
              <a:gd name="connsiteX0" fmla="*/ 0 w 402431"/>
              <a:gd name="connsiteY0" fmla="*/ 142875 h 142875"/>
              <a:gd name="connsiteX1" fmla="*/ 402431 w 402431"/>
              <a:gd name="connsiteY1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2431" h="142875">
                <a:moveTo>
                  <a:pt x="0" y="142875"/>
                </a:moveTo>
                <a:lnTo>
                  <a:pt x="402431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4286250" y="4333081"/>
            <a:ext cx="0" cy="69057"/>
          </a:xfrm>
          <a:custGeom>
            <a:avLst/>
            <a:gdLst>
              <a:gd name="connsiteX0" fmla="*/ 0 w 0"/>
              <a:gd name="connsiteY0" fmla="*/ 0 h 69057"/>
              <a:gd name="connsiteX1" fmla="*/ 0 w 0"/>
              <a:gd name="connsiteY1" fmla="*/ 69057 h 6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9057">
                <a:moveTo>
                  <a:pt x="0" y="0"/>
                </a:moveTo>
                <a:lnTo>
                  <a:pt x="0" y="69057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4769644" y="4333081"/>
            <a:ext cx="0" cy="69057"/>
          </a:xfrm>
          <a:custGeom>
            <a:avLst/>
            <a:gdLst>
              <a:gd name="connsiteX0" fmla="*/ 0 w 0"/>
              <a:gd name="connsiteY0" fmla="*/ 0 h 69057"/>
              <a:gd name="connsiteX1" fmla="*/ 0 w 0"/>
              <a:gd name="connsiteY1" fmla="*/ 69057 h 6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9057">
                <a:moveTo>
                  <a:pt x="0" y="0"/>
                </a:moveTo>
                <a:lnTo>
                  <a:pt x="0" y="69057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190683" y="3512952"/>
            <a:ext cx="625122" cy="170832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0000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190683" y="3705236"/>
            <a:ext cx="625122" cy="170832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0000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272454" y="3515930"/>
            <a:ext cx="455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PSTN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GW</a:t>
            </a:r>
            <a:endParaRPr lang="en-US" sz="1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029200" y="3225800"/>
            <a:ext cx="625122" cy="170832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0000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029200" y="3418084"/>
            <a:ext cx="625122" cy="170832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0000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110971" y="3228778"/>
            <a:ext cx="455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PSTN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GW</a:t>
            </a:r>
            <a:endParaRPr lang="en-US" sz="1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5364481" y="3588916"/>
            <a:ext cx="45719" cy="894184"/>
          </a:xfrm>
          <a:custGeom>
            <a:avLst/>
            <a:gdLst>
              <a:gd name="connsiteX0" fmla="*/ 0 w 0"/>
              <a:gd name="connsiteY0" fmla="*/ 819150 h 819150"/>
              <a:gd name="connsiteX1" fmla="*/ 0 w 0"/>
              <a:gd name="connsiteY1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819150">
                <a:moveTo>
                  <a:pt x="0" y="819150"/>
                </a:move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arrow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5472113" y="3592513"/>
            <a:ext cx="614362" cy="800100"/>
          </a:xfrm>
          <a:custGeom>
            <a:avLst/>
            <a:gdLst>
              <a:gd name="connsiteX0" fmla="*/ 0 w 614362"/>
              <a:gd name="connsiteY0" fmla="*/ 0 h 800100"/>
              <a:gd name="connsiteX1" fmla="*/ 0 w 614362"/>
              <a:gd name="connsiteY1" fmla="*/ 800100 h 800100"/>
              <a:gd name="connsiteX2" fmla="*/ 614362 w 614362"/>
              <a:gd name="connsiteY2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362" h="800100">
                <a:moveTo>
                  <a:pt x="0" y="0"/>
                </a:moveTo>
                <a:lnTo>
                  <a:pt x="0" y="800100"/>
                </a:lnTo>
                <a:lnTo>
                  <a:pt x="614362" y="800100"/>
                </a:ln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arrow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429000" y="3225800"/>
            <a:ext cx="625122" cy="170832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429000" y="3418084"/>
            <a:ext cx="625122" cy="170832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510771" y="3228778"/>
            <a:ext cx="455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PSTN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GW</a:t>
            </a:r>
            <a:endParaRPr lang="en-US" sz="1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286699" y="3531304"/>
            <a:ext cx="625122" cy="170832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286699" y="3723588"/>
            <a:ext cx="625122" cy="170832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368470" y="3534282"/>
            <a:ext cx="455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PSTN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GW</a:t>
            </a:r>
            <a:endParaRPr lang="en-US" sz="1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3738557" y="3588916"/>
            <a:ext cx="48723" cy="872874"/>
          </a:xfrm>
          <a:custGeom>
            <a:avLst/>
            <a:gdLst>
              <a:gd name="connsiteX0" fmla="*/ 0 w 0"/>
              <a:gd name="connsiteY0" fmla="*/ 819150 h 819150"/>
              <a:gd name="connsiteX1" fmla="*/ 0 w 0"/>
              <a:gd name="connsiteY1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819150">
                <a:moveTo>
                  <a:pt x="0" y="819150"/>
                </a:move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arrow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3" name="Freeform 82"/>
          <p:cNvSpPr/>
          <p:nvPr/>
        </p:nvSpPr>
        <p:spPr>
          <a:xfrm flipH="1">
            <a:off x="2979548" y="3588916"/>
            <a:ext cx="633493" cy="800100"/>
          </a:xfrm>
          <a:custGeom>
            <a:avLst/>
            <a:gdLst>
              <a:gd name="connsiteX0" fmla="*/ 0 w 614362"/>
              <a:gd name="connsiteY0" fmla="*/ 0 h 800100"/>
              <a:gd name="connsiteX1" fmla="*/ 0 w 614362"/>
              <a:gd name="connsiteY1" fmla="*/ 800100 h 800100"/>
              <a:gd name="connsiteX2" fmla="*/ 614362 w 614362"/>
              <a:gd name="connsiteY2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362" h="800100">
                <a:moveTo>
                  <a:pt x="0" y="0"/>
                </a:moveTo>
                <a:lnTo>
                  <a:pt x="0" y="800100"/>
                </a:lnTo>
                <a:lnTo>
                  <a:pt x="614362" y="800100"/>
                </a:ln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arrow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4" name="Freeform 83"/>
          <p:cNvSpPr/>
          <p:nvPr/>
        </p:nvSpPr>
        <p:spPr>
          <a:xfrm>
            <a:off x="4060556" y="3508644"/>
            <a:ext cx="968644" cy="0"/>
          </a:xfrm>
          <a:custGeom>
            <a:avLst/>
            <a:gdLst>
              <a:gd name="connsiteX0" fmla="*/ 0 w 968644"/>
              <a:gd name="connsiteY0" fmla="*/ 0 h 0"/>
              <a:gd name="connsiteX1" fmla="*/ 968644 w 96864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8644">
                <a:moveTo>
                  <a:pt x="0" y="0"/>
                </a:moveTo>
                <a:lnTo>
                  <a:pt x="968644" y="0"/>
                </a:ln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arrow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5" name="Freeform 84"/>
          <p:cNvSpPr/>
          <p:nvPr/>
        </p:nvSpPr>
        <p:spPr>
          <a:xfrm>
            <a:off x="4054098" y="3302000"/>
            <a:ext cx="968644" cy="0"/>
          </a:xfrm>
          <a:custGeom>
            <a:avLst/>
            <a:gdLst>
              <a:gd name="connsiteX0" fmla="*/ 0 w 968644"/>
              <a:gd name="connsiteY0" fmla="*/ 0 h 0"/>
              <a:gd name="connsiteX1" fmla="*/ 968644 w 96864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8644">
                <a:moveTo>
                  <a:pt x="0" y="0"/>
                </a:moveTo>
                <a:lnTo>
                  <a:pt x="968644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headEnd type="arrow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6" name="Content Placeholder 2"/>
          <p:cNvSpPr txBox="1">
            <a:spLocks/>
          </p:cNvSpPr>
          <p:nvPr/>
        </p:nvSpPr>
        <p:spPr>
          <a:xfrm>
            <a:off x="345165" y="4779010"/>
            <a:ext cx="8232775" cy="18256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dirty="0" smtClean="0"/>
              <a:t>PSTN Interconnection</a:t>
            </a:r>
          </a:p>
          <a:p>
            <a:pPr lvl="1"/>
            <a:r>
              <a:rPr lang="en-US" sz="1200" dirty="0" smtClean="0"/>
              <a:t>Calling network must deliver call to geographic area of called party.  Many points of interconnection.</a:t>
            </a:r>
          </a:p>
          <a:p>
            <a:pPr lvl="1"/>
            <a:r>
              <a:rPr lang="en-US" sz="1200" dirty="0" smtClean="0"/>
              <a:t>“default route” to terminate calls to any NANP number (including VoIP devices)</a:t>
            </a:r>
          </a:p>
          <a:p>
            <a:r>
              <a:rPr lang="en-US" sz="1400" dirty="0" smtClean="0"/>
              <a:t>VoIP Interconnection</a:t>
            </a:r>
          </a:p>
          <a:p>
            <a:pPr lvl="1"/>
            <a:r>
              <a:rPr lang="en-US" sz="1200" dirty="0" smtClean="0"/>
              <a:t>Interconnection is subject to bilateral agreement. Points of interconnection are usually centralized.</a:t>
            </a:r>
          </a:p>
          <a:p>
            <a:pPr lvl="1"/>
            <a:r>
              <a:rPr lang="en-US" sz="1200" dirty="0" smtClean="0"/>
              <a:t>Calls can be routed to whatever numbers the terminating network advertises as IP-reachable</a:t>
            </a:r>
            <a:endParaRPr lang="en-US" sz="1200" dirty="0"/>
          </a:p>
        </p:txBody>
      </p:sp>
      <p:sp>
        <p:nvSpPr>
          <p:cNvPr id="87" name="TextBox 86"/>
          <p:cNvSpPr txBox="1"/>
          <p:nvPr/>
        </p:nvSpPr>
        <p:spPr>
          <a:xfrm>
            <a:off x="1599985" y="6578600"/>
            <a:ext cx="5027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70C0"/>
                </a:solidFill>
              </a:rPr>
              <a:t>Simplified Representative Diagram – actual designs will vary</a:t>
            </a:r>
            <a:endParaRPr lang="en-US" sz="1400" i="1" dirty="0">
              <a:solidFill>
                <a:srgbClr val="0070C0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5210718" y="3759200"/>
            <a:ext cx="351882" cy="96669"/>
          </a:xfrm>
          <a:prstGeom prst="ellipse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 rot="16200000">
            <a:off x="4362479" y="4303557"/>
            <a:ext cx="351882" cy="153733"/>
          </a:xfrm>
          <a:prstGeom prst="ellipse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58890" y="2112524"/>
            <a:ext cx="434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TDM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VoIP</a:t>
            </a:r>
          </a:p>
        </p:txBody>
      </p:sp>
      <p:sp>
        <p:nvSpPr>
          <p:cNvPr id="26" name="Freeform 25"/>
          <p:cNvSpPr/>
          <p:nvPr/>
        </p:nvSpPr>
        <p:spPr>
          <a:xfrm>
            <a:off x="4144838" y="2233364"/>
            <a:ext cx="407625" cy="0"/>
          </a:xfrm>
          <a:custGeom>
            <a:avLst/>
            <a:gdLst>
              <a:gd name="connsiteX0" fmla="*/ 407625 w 407625"/>
              <a:gd name="connsiteY0" fmla="*/ 0 h 0"/>
              <a:gd name="connsiteX1" fmla="*/ 0 w 4076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7625">
                <a:moveTo>
                  <a:pt x="407625" y="0"/>
                </a:moveTo>
                <a:lnTo>
                  <a:pt x="0" y="0"/>
                </a:ln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4151265" y="2385764"/>
            <a:ext cx="407625" cy="0"/>
          </a:xfrm>
          <a:custGeom>
            <a:avLst/>
            <a:gdLst>
              <a:gd name="connsiteX0" fmla="*/ 407625 w 407625"/>
              <a:gd name="connsiteY0" fmla="*/ 0 h 0"/>
              <a:gd name="connsiteX1" fmla="*/ 0 w 4076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7625">
                <a:moveTo>
                  <a:pt x="407625" y="0"/>
                </a:moveTo>
                <a:lnTo>
                  <a:pt x="0" y="0"/>
                </a:lnTo>
              </a:path>
            </a:pathLst>
          </a:cu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3524793" y="3721100"/>
            <a:ext cx="351882" cy="96669"/>
          </a:xfrm>
          <a:prstGeom prst="ellipse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4238786" y="3523213"/>
            <a:ext cx="7473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</a:rPr>
              <a:t>IP network</a:t>
            </a:r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21969" y="4744720"/>
            <a:ext cx="564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BC</a:t>
            </a:r>
            <a:endParaRPr lang="en-US" sz="1100" dirty="0"/>
          </a:p>
        </p:txBody>
      </p:sp>
      <p:cxnSp>
        <p:nvCxnSpPr>
          <p:cNvPr id="94" name="Straight Arrow Connector 93"/>
          <p:cNvCxnSpPr/>
          <p:nvPr/>
        </p:nvCxnSpPr>
        <p:spPr>
          <a:xfrm flipH="1" flipV="1">
            <a:off x="4327940" y="4487620"/>
            <a:ext cx="133613" cy="29139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849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on technology evolution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technologies reviewed have an upgrade path to higher bitrate/user</a:t>
            </a:r>
          </a:p>
          <a:p>
            <a:r>
              <a:rPr lang="en-US" dirty="0" smtClean="0"/>
              <a:t>Significant speed improvements universally (with the exception of satellite) involves pushing fiber deeper into neighborhoods</a:t>
            </a:r>
          </a:p>
          <a:p>
            <a:r>
              <a:rPr lang="en-US" dirty="0" smtClean="0"/>
              <a:t>The relative costs of alternative access technologies may change at higher speeds, </a:t>
            </a:r>
            <a:r>
              <a:rPr lang="en-US" i="1" dirty="0" smtClean="0"/>
              <a:t>e.g.</a:t>
            </a:r>
            <a:endParaRPr lang="en-US" dirty="0" smtClean="0"/>
          </a:p>
          <a:p>
            <a:pPr lvl="1"/>
            <a:r>
              <a:rPr lang="en-US" dirty="0" smtClean="0"/>
              <a:t>At lower speeds FTTN and </a:t>
            </a:r>
            <a:r>
              <a:rPr lang="en-US" dirty="0" err="1" smtClean="0"/>
              <a:t>xDSL</a:t>
            </a:r>
            <a:r>
              <a:rPr lang="en-US" dirty="0" smtClean="0"/>
              <a:t> is far cheaper to deploy than FTTH</a:t>
            </a:r>
          </a:p>
          <a:p>
            <a:pPr lvl="1"/>
            <a:r>
              <a:rPr lang="en-US" dirty="0" smtClean="0"/>
              <a:t>At much higher speeds, upgrading to FTTH may be less costly than upgrading to Fiber to the Pole + </a:t>
            </a:r>
            <a:r>
              <a:rPr lang="en-US" dirty="0" err="1" smtClean="0"/>
              <a:t>g.Fast</a:t>
            </a:r>
            <a:endParaRPr lang="en-US" dirty="0" smtClean="0"/>
          </a:p>
          <a:p>
            <a:r>
              <a:rPr lang="en-US" dirty="0" smtClean="0"/>
              <a:t>Not all neighborhoods can economically support all upgrade approaches</a:t>
            </a:r>
          </a:p>
          <a:p>
            <a:pPr lvl="1"/>
            <a:r>
              <a:rPr lang="en-US" dirty="0" smtClean="0"/>
              <a:t>Low density</a:t>
            </a:r>
          </a:p>
          <a:p>
            <a:pPr lvl="1"/>
            <a:r>
              <a:rPr lang="en-US" dirty="0" smtClean="0"/>
              <a:t>Legacy copper plant configuration (e.g. drop lengths)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681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Premises Networking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WiFi</a:t>
            </a:r>
            <a:endParaRPr lang="en-US" dirty="0" smtClean="0"/>
          </a:p>
          <a:p>
            <a:r>
              <a:rPr lang="en-US" dirty="0" smtClean="0"/>
              <a:t>Multimedia over Cable Alliance (</a:t>
            </a:r>
            <a:r>
              <a:rPr lang="en-US" dirty="0" err="1" smtClean="0"/>
              <a:t>MoCA</a:t>
            </a:r>
            <a:r>
              <a:rPr lang="en-US" dirty="0" smtClean="0"/>
              <a:t> 2.0)</a:t>
            </a:r>
          </a:p>
          <a:p>
            <a:r>
              <a:rPr lang="en-US" dirty="0" smtClean="0"/>
              <a:t>Power Line Networking:  </a:t>
            </a:r>
            <a:r>
              <a:rPr lang="en-US" dirty="0" err="1" smtClean="0"/>
              <a:t>HomePlug</a:t>
            </a:r>
            <a:r>
              <a:rPr lang="en-US" dirty="0" smtClean="0"/>
              <a:t> AV, IEEE </a:t>
            </a:r>
            <a:r>
              <a:rPr lang="en-US" dirty="0" err="1" smtClean="0"/>
              <a:t>Std</a:t>
            </a:r>
            <a:r>
              <a:rPr lang="en-US" dirty="0" smtClean="0"/>
              <a:t> 1901-2010 </a:t>
            </a:r>
          </a:p>
          <a:p>
            <a:r>
              <a:rPr lang="en-US" dirty="0" smtClean="0"/>
              <a:t>Structured cabling (e.g. Ethernet)</a:t>
            </a:r>
          </a:p>
          <a:p>
            <a:r>
              <a:rPr lang="en-US" dirty="0" smtClean="0"/>
              <a:t>Phone wiring: </a:t>
            </a:r>
            <a:r>
              <a:rPr lang="en-US" dirty="0" err="1" smtClean="0"/>
              <a:t>HomePNA</a:t>
            </a:r>
            <a:r>
              <a:rPr lang="en-US" dirty="0" smtClean="0"/>
              <a:t> ITU </a:t>
            </a:r>
            <a:r>
              <a:rPr lang="en-US" dirty="0" err="1" smtClean="0"/>
              <a:t>G.hn</a:t>
            </a:r>
            <a:r>
              <a:rPr lang="en-US" dirty="0" smtClean="0"/>
              <a:t> standard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116371"/>
              </p:ext>
            </p:extLst>
          </p:nvPr>
        </p:nvGraphicFramePr>
        <p:xfrm>
          <a:off x="831269" y="4618182"/>
          <a:ext cx="6927276" cy="12192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66822"/>
                <a:gridCol w="877454"/>
                <a:gridCol w="854364"/>
                <a:gridCol w="704273"/>
                <a:gridCol w="727363"/>
                <a:gridCol w="692727"/>
                <a:gridCol w="704273"/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Jan 2009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Jan 2010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Jan 2011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Jan 2012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Jan 2013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Jan 2014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Home Network</a:t>
                      </a:r>
                    </a:p>
                    <a:p>
                      <a:r>
                        <a:rPr lang="en-US" dirty="0" smtClean="0"/>
                        <a:t>(wired or wireless)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4364" y="5876636"/>
            <a:ext cx="1262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 CEA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043546" y="4202546"/>
            <a:ext cx="4970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Percentage of Households with Home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17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WiFi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l="-43381" r="-43381"/>
          <a:stretch>
            <a:fillRect/>
          </a:stretch>
        </p:blipFill>
        <p:spPr>
          <a:xfrm>
            <a:off x="1689955" y="1685637"/>
            <a:ext cx="9559936" cy="461399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E3557-9773-4397-9296-BBFE4B33DE4F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8636" y="2043546"/>
            <a:ext cx="389080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Most common home networking </a:t>
            </a:r>
            <a:br>
              <a:rPr lang="en-US" dirty="0" smtClean="0"/>
            </a:br>
            <a:r>
              <a:rPr lang="en-US" dirty="0" smtClean="0"/>
              <a:t>choice (57.8% </a:t>
            </a:r>
            <a:r>
              <a:rPr lang="en-US" smtClean="0"/>
              <a:t>of all HH</a:t>
            </a:r>
            <a:r>
              <a:rPr lang="en-US" dirty="0" smtClean="0"/>
              <a:t>*)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Computing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Home entertainment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Security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Wireless routers also support</a:t>
            </a:r>
            <a:br>
              <a:rPr lang="en-US" dirty="0" smtClean="0"/>
            </a:br>
            <a:r>
              <a:rPr lang="en-US" dirty="0" smtClean="0"/>
              <a:t>wired Ethernet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VoIP </a:t>
            </a:r>
            <a:r>
              <a:rPr lang="en-US" i="1" dirty="0" smtClean="0"/>
              <a:t>not</a:t>
            </a:r>
            <a:r>
              <a:rPr lang="en-US" dirty="0" smtClean="0"/>
              <a:t> typically supported via </a:t>
            </a:r>
            <a:br>
              <a:rPr lang="en-US" dirty="0" smtClean="0"/>
            </a:br>
            <a:r>
              <a:rPr lang="en-US" dirty="0" err="1" smtClean="0"/>
              <a:t>WiFi</a:t>
            </a:r>
            <a:r>
              <a:rPr lang="en-US" dirty="0" smtClean="0"/>
              <a:t> today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Integrated MTA supports</a:t>
            </a:r>
            <a:br>
              <a:rPr lang="en-US" dirty="0" smtClean="0"/>
            </a:br>
            <a:r>
              <a:rPr lang="en-US" dirty="0" smtClean="0"/>
              <a:t>analog phone pairs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Wired Ethernet connected </a:t>
            </a:r>
            <a:br>
              <a:rPr lang="en-US" dirty="0" smtClean="0"/>
            </a:br>
            <a:r>
              <a:rPr lang="en-US" dirty="0" smtClean="0"/>
              <a:t>VoIP phone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WiFi</a:t>
            </a:r>
            <a:r>
              <a:rPr lang="en-US" dirty="0" smtClean="0"/>
              <a:t> may be combined with other </a:t>
            </a:r>
            <a:br>
              <a:rPr lang="en-US" dirty="0" smtClean="0"/>
            </a:br>
            <a:r>
              <a:rPr lang="en-US" dirty="0" smtClean="0"/>
              <a:t>technologies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4819" y="6581001"/>
            <a:ext cx="6250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*Source</a:t>
            </a:r>
            <a:r>
              <a:rPr lang="en-US" sz="1000" dirty="0"/>
              <a:t>: https://</a:t>
            </a:r>
            <a:r>
              <a:rPr lang="en-US" sz="1000" dirty="0" err="1"/>
              <a:t>gigaom.com</a:t>
            </a:r>
            <a:r>
              <a:rPr lang="en-US" sz="1000" dirty="0"/>
              <a:t>/2014/11/06/survey-says-only-65-percent-of-broadband-households-have-wi-fi/</a:t>
            </a:r>
          </a:p>
        </p:txBody>
      </p:sp>
    </p:spTree>
    <p:extLst>
      <p:ext uri="{BB962C8B-B14F-4D97-AF65-F5344CB8AC3E}">
        <p14:creationId xmlns:p14="http://schemas.microsoft.com/office/powerpoint/2010/main" val="9429981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Wifi</a:t>
            </a:r>
            <a:r>
              <a:rPr lang="en-US" dirty="0" smtClean="0"/>
              <a:t> Bridging and Repeater Modes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6906" r="-16906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2507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Multimedia over Coax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1953" r="-21953"/>
          <a:stretch>
            <a:fillRect/>
          </a:stretch>
        </p:blipFill>
        <p:spPr>
          <a:xfrm>
            <a:off x="165100" y="2112963"/>
            <a:ext cx="8229600" cy="39719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6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HomePlug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-71568" r="-71568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067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HomePNA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799" r="-1799"/>
          <a:stretch>
            <a:fillRect/>
          </a:stretch>
        </p:blipFill>
        <p:spPr>
          <a:xfrm>
            <a:off x="318655" y="2004435"/>
            <a:ext cx="8229600" cy="39719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3999" y="5957455"/>
            <a:ext cx="5496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G.Hn</a:t>
            </a:r>
            <a:r>
              <a:rPr lang="en-US" dirty="0" smtClean="0"/>
              <a:t> supports the use of both twisted pair and coax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083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technologies often deployed together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32806" r="-32806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990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Network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472" y="1946708"/>
            <a:ext cx="8229600" cy="4241656"/>
          </a:xfrm>
        </p:spPr>
        <p:txBody>
          <a:bodyPr>
            <a:normAutofit/>
          </a:bodyPr>
          <a:lstStyle/>
          <a:p>
            <a:r>
              <a:rPr lang="en-US" dirty="0"/>
              <a:t>Wired VoIP to the home today </a:t>
            </a:r>
            <a:r>
              <a:rPr lang="en-US" dirty="0" smtClean="0"/>
              <a:t>typically terminates </a:t>
            </a:r>
            <a:r>
              <a:rPr lang="en-US" dirty="0"/>
              <a:t>at an MTA</a:t>
            </a:r>
          </a:p>
          <a:p>
            <a:pPr lvl="1"/>
            <a:r>
              <a:rPr lang="en-US" dirty="0"/>
              <a:t>The handset is still analog (or cordless)</a:t>
            </a:r>
          </a:p>
          <a:p>
            <a:pPr lvl="1"/>
            <a:r>
              <a:rPr lang="en-US" dirty="0"/>
              <a:t>Limits the provision of ancillary IP-based services (e.g. SMS to the handset, HD voice, conversational video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Implications for persons with disabilities</a:t>
            </a:r>
            <a:endParaRPr lang="en-US" dirty="0"/>
          </a:p>
          <a:p>
            <a:r>
              <a:rPr lang="en-US" dirty="0" smtClean="0"/>
              <a:t>As noted by last year’s Resiliency report, battery support for Residential Gateway, </a:t>
            </a:r>
            <a:r>
              <a:rPr lang="en-US" dirty="0" err="1" smtClean="0"/>
              <a:t>WiFi</a:t>
            </a:r>
            <a:r>
              <a:rPr lang="en-US" dirty="0" smtClean="0"/>
              <a:t> access points, MOCA/</a:t>
            </a:r>
            <a:r>
              <a:rPr lang="en-US" dirty="0" err="1" smtClean="0"/>
              <a:t>HomePlug</a:t>
            </a:r>
            <a:r>
              <a:rPr lang="en-US" dirty="0" smtClean="0"/>
              <a:t> adapters, and cordless phones varies widely.</a:t>
            </a:r>
          </a:p>
          <a:p>
            <a:pPr lvl="1"/>
            <a:r>
              <a:rPr lang="en-US" dirty="0" smtClean="0"/>
              <a:t>Operators moving to user supported batteries for RG</a:t>
            </a:r>
          </a:p>
          <a:p>
            <a:pPr lvl="1"/>
            <a:r>
              <a:rPr lang="en-US" dirty="0" smtClean="0"/>
              <a:t>Typically no battery backup for other active elements in home network</a:t>
            </a:r>
          </a:p>
          <a:p>
            <a:pPr lvl="1"/>
            <a:r>
              <a:rPr lang="en-US" dirty="0" smtClean="0"/>
              <a:t>Public safety implications</a:t>
            </a:r>
          </a:p>
          <a:p>
            <a:pPr lvl="2"/>
            <a:r>
              <a:rPr lang="en-US" dirty="0" smtClean="0"/>
              <a:t>Alarm monitoring</a:t>
            </a:r>
          </a:p>
          <a:p>
            <a:pPr lvl="2"/>
            <a:r>
              <a:rPr lang="en-US" dirty="0" smtClean="0"/>
              <a:t>E911 access</a:t>
            </a:r>
          </a:p>
          <a:p>
            <a:r>
              <a:rPr lang="en-US" dirty="0"/>
              <a:t>S</a:t>
            </a:r>
            <a:r>
              <a:rPr lang="en-US" dirty="0" smtClean="0"/>
              <a:t>upport for distinct service flows within home network?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0816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Network Issues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Wired VoIP to the handset will change user expectations about phone behavior</a:t>
            </a:r>
          </a:p>
          <a:p>
            <a:pPr lvl="1"/>
            <a:r>
              <a:rPr lang="en-US" dirty="0"/>
              <a:t>The role of </a:t>
            </a:r>
            <a:r>
              <a:rPr lang="en-US" dirty="0" err="1"/>
              <a:t>dialtone</a:t>
            </a:r>
            <a:r>
              <a:rPr lang="en-US" dirty="0"/>
              <a:t> as an indicator of network operational status</a:t>
            </a:r>
          </a:p>
          <a:p>
            <a:pPr lvl="1"/>
            <a:r>
              <a:rPr lang="en-US" dirty="0"/>
              <a:t>Picking up an extension to join a call</a:t>
            </a:r>
          </a:p>
          <a:p>
            <a:pPr lvl="1"/>
            <a:r>
              <a:rPr lang="en-US" dirty="0"/>
              <a:t>With the PSTN, consumers could assume CPE would just work (fax machines, alarm systems, healthcare monitors);</a:t>
            </a:r>
          </a:p>
          <a:p>
            <a:pPr lvl="1"/>
            <a:r>
              <a:rPr lang="en-US" dirty="0"/>
              <a:t>Greater variation in VoIP (codecs, MTAs) means greater likelihood of mismatch</a:t>
            </a:r>
          </a:p>
          <a:p>
            <a:pPr lvl="2"/>
            <a:r>
              <a:rPr lang="en-US" dirty="0"/>
              <a:t>E.g. Conventional fax doesn’t work over compressed bitrate VoIP codecs.</a:t>
            </a:r>
          </a:p>
          <a:p>
            <a:r>
              <a:rPr lang="en-US" dirty="0" smtClean="0"/>
              <a:t>Residences </a:t>
            </a:r>
            <a:r>
              <a:rPr lang="en-US" dirty="0"/>
              <a:t>shifting to mobile phone </a:t>
            </a:r>
            <a:r>
              <a:rPr lang="en-US" dirty="0" smtClean="0"/>
              <a:t>only</a:t>
            </a:r>
          </a:p>
          <a:p>
            <a:pPr lvl="1"/>
            <a:r>
              <a:rPr lang="en-US" dirty="0" smtClean="0"/>
              <a:t>Mobile supporting </a:t>
            </a:r>
            <a:r>
              <a:rPr lang="en-US" dirty="0" err="1" smtClean="0"/>
              <a:t>VoLTE</a:t>
            </a:r>
            <a:r>
              <a:rPr lang="en-US" dirty="0" smtClean="0"/>
              <a:t> or </a:t>
            </a:r>
            <a:r>
              <a:rPr lang="en-US" dirty="0" err="1" smtClean="0"/>
              <a:t>VoWiFi</a:t>
            </a:r>
            <a:r>
              <a:rPr lang="en-US" dirty="0" smtClean="0"/>
              <a:t> may become most common VoIP handset</a:t>
            </a:r>
            <a:endParaRPr lang="en-US" dirty="0"/>
          </a:p>
          <a:p>
            <a:r>
              <a:rPr lang="en-US" dirty="0" smtClean="0"/>
              <a:t>Phone </a:t>
            </a:r>
            <a:r>
              <a:rPr lang="en-US" dirty="0"/>
              <a:t>numbers may no longer map 1:1 with the home (wired) or a device (mobile)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follow-me” calling</a:t>
            </a:r>
          </a:p>
          <a:p>
            <a:pPr lvl="1"/>
            <a:r>
              <a:rPr lang="en-US" dirty="0" smtClean="0"/>
              <a:t>Implications </a:t>
            </a:r>
            <a:r>
              <a:rPr lang="en-US" dirty="0"/>
              <a:t>for number allocation</a:t>
            </a:r>
          </a:p>
          <a:p>
            <a:pPr lvl="1"/>
            <a:r>
              <a:rPr lang="en-US" dirty="0" smtClean="0"/>
              <a:t>Will </a:t>
            </a:r>
            <a:r>
              <a:rPr lang="en-US" dirty="0" err="1" smtClean="0"/>
              <a:t>WiFi</a:t>
            </a:r>
            <a:r>
              <a:rPr lang="en-US" dirty="0" smtClean="0"/>
              <a:t> VoIP phones behave more like today’s cordless phones or more like cellphones?</a:t>
            </a:r>
            <a:r>
              <a:rPr lang="en-US" i="1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40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Technologies Described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Access Network</a:t>
            </a:r>
          </a:p>
          <a:p>
            <a:pPr lvl="1"/>
            <a:r>
              <a:rPr lang="en-US" dirty="0" smtClean="0"/>
              <a:t>Digital Subscriber Line(DSL) and hybrid Fiber/</a:t>
            </a:r>
            <a:r>
              <a:rPr lang="en-US" dirty="0" err="1" smtClean="0"/>
              <a:t>xDSL</a:t>
            </a:r>
            <a:r>
              <a:rPr lang="en-US" dirty="0" smtClean="0"/>
              <a:t> technologies (</a:t>
            </a:r>
            <a:r>
              <a:rPr lang="en-US" dirty="0" err="1" smtClean="0"/>
              <a:t>xDSL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Fiber to the Premises (FTTP/FTTH)</a:t>
            </a:r>
          </a:p>
          <a:p>
            <a:pPr lvl="1"/>
            <a:r>
              <a:rPr lang="en-US" dirty="0" smtClean="0"/>
              <a:t>Hybrid Fiber Coax (HFC)</a:t>
            </a:r>
          </a:p>
          <a:p>
            <a:pPr lvl="1"/>
            <a:r>
              <a:rPr lang="en-US" dirty="0" smtClean="0"/>
              <a:t>LTE</a:t>
            </a:r>
          </a:p>
          <a:p>
            <a:pPr lvl="1"/>
            <a:r>
              <a:rPr lang="en-US" dirty="0" smtClean="0"/>
              <a:t>Satellite</a:t>
            </a:r>
          </a:p>
          <a:p>
            <a:pPr lvl="1"/>
            <a:r>
              <a:rPr lang="en-US" dirty="0" smtClean="0"/>
              <a:t>Other wireless</a:t>
            </a:r>
          </a:p>
          <a:p>
            <a:pPr lvl="2"/>
            <a:r>
              <a:rPr lang="en-US" dirty="0" err="1" smtClean="0"/>
              <a:t>Wifi</a:t>
            </a:r>
            <a:r>
              <a:rPr lang="en-US" dirty="0" smtClean="0"/>
              <a:t>, </a:t>
            </a:r>
            <a:r>
              <a:rPr lang="en-US" dirty="0" err="1" smtClean="0"/>
              <a:t>Wimax</a:t>
            </a:r>
            <a:r>
              <a:rPr lang="en-US" dirty="0" smtClean="0"/>
              <a:t>, </a:t>
            </a:r>
          </a:p>
          <a:p>
            <a:pPr lvl="1"/>
            <a:r>
              <a:rPr lang="en-US" dirty="0" smtClean="0"/>
              <a:t>Evolution paths for access technologies</a:t>
            </a:r>
          </a:p>
          <a:p>
            <a:r>
              <a:rPr lang="en-US" dirty="0" smtClean="0"/>
              <a:t>In-Home Network</a:t>
            </a:r>
          </a:p>
          <a:p>
            <a:pPr lvl="1"/>
            <a:r>
              <a:rPr lang="en-US" dirty="0" err="1"/>
              <a:t>WiFi</a:t>
            </a:r>
            <a:endParaRPr lang="en-US" dirty="0"/>
          </a:p>
          <a:p>
            <a:pPr lvl="1"/>
            <a:r>
              <a:rPr lang="en-US" dirty="0"/>
              <a:t>Multimedia over Cable Alliance (</a:t>
            </a:r>
            <a:r>
              <a:rPr lang="en-US" dirty="0" err="1"/>
              <a:t>MoCA</a:t>
            </a:r>
            <a:r>
              <a:rPr lang="en-US" dirty="0"/>
              <a:t> 2.0)</a:t>
            </a:r>
          </a:p>
          <a:p>
            <a:pPr lvl="1"/>
            <a:r>
              <a:rPr lang="en-US" dirty="0"/>
              <a:t>Power Line Networking:  </a:t>
            </a:r>
            <a:r>
              <a:rPr lang="en-US" dirty="0" err="1"/>
              <a:t>HomePlug</a:t>
            </a:r>
            <a:r>
              <a:rPr lang="en-US" dirty="0"/>
              <a:t> AV, IEEE </a:t>
            </a:r>
            <a:r>
              <a:rPr lang="en-US" dirty="0" err="1"/>
              <a:t>Std</a:t>
            </a:r>
            <a:r>
              <a:rPr lang="en-US" dirty="0"/>
              <a:t> 1901-2010 </a:t>
            </a:r>
          </a:p>
          <a:p>
            <a:pPr lvl="1"/>
            <a:r>
              <a:rPr lang="en-US" dirty="0"/>
              <a:t>Structured cabling (e.g. Ethernet)</a:t>
            </a:r>
          </a:p>
          <a:p>
            <a:pPr lvl="1"/>
            <a:r>
              <a:rPr lang="en-US" dirty="0"/>
              <a:t>Phone wiring: </a:t>
            </a:r>
            <a:r>
              <a:rPr lang="en-US" dirty="0" err="1"/>
              <a:t>HomePNA</a:t>
            </a:r>
            <a:r>
              <a:rPr lang="en-US" dirty="0"/>
              <a:t> ITU </a:t>
            </a:r>
            <a:r>
              <a:rPr lang="en-US" dirty="0" err="1"/>
              <a:t>G.hn</a:t>
            </a:r>
            <a:r>
              <a:rPr lang="en-US" dirty="0"/>
              <a:t> standard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7553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693035"/>
              </p:ext>
            </p:extLst>
          </p:nvPr>
        </p:nvGraphicFramePr>
        <p:xfrm>
          <a:off x="1458625" y="2228272"/>
          <a:ext cx="578643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Worksheet" r:id="rId3" imgW="11137900" imgH="7823200" progId="Excel.Sheet.12">
                  <p:embed/>
                </p:oleObj>
              </mc:Choice>
              <mc:Fallback>
                <p:oleObj name="Worksheet" r:id="rId3" imgW="11137900" imgH="7823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58625" y="2228272"/>
                        <a:ext cx="5786437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88476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Acronyms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990611"/>
              </p:ext>
            </p:extLst>
          </p:nvPr>
        </p:nvGraphicFramePr>
        <p:xfrm>
          <a:off x="806161" y="2205181"/>
          <a:ext cx="633095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Worksheet" r:id="rId3" imgW="11137900" imgH="7150100" progId="Excel.Sheet.12">
                  <p:embed/>
                </p:oleObj>
              </mc:Choice>
              <mc:Fallback>
                <p:oleObj name="Worksheet" r:id="rId3" imgW="11137900" imgH="7150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6161" y="2205181"/>
                        <a:ext cx="633095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957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versus Logical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</a:t>
            </a:r>
          </a:p>
          <a:p>
            <a:pPr lvl="1"/>
            <a:r>
              <a:rPr lang="en-US" dirty="0" smtClean="0"/>
              <a:t>Cabling, nodes, layout, physical-layer features</a:t>
            </a:r>
          </a:p>
          <a:p>
            <a:r>
              <a:rPr lang="en-US" dirty="0" smtClean="0"/>
              <a:t>Logical (layer 2)</a:t>
            </a:r>
          </a:p>
          <a:p>
            <a:pPr lvl="1"/>
            <a:r>
              <a:rPr lang="en-US" dirty="0" smtClean="0"/>
              <a:t>Each access architecture provides a means of separating traffic into distinct “flows” that can be given separate </a:t>
            </a:r>
            <a:r>
              <a:rPr lang="en-US" dirty="0" err="1" smtClean="0"/>
              <a:t>QoS</a:t>
            </a:r>
            <a:r>
              <a:rPr lang="en-US" dirty="0" smtClean="0"/>
              <a:t> treatment</a:t>
            </a:r>
          </a:p>
          <a:p>
            <a:pPr lvl="1"/>
            <a:r>
              <a:rPr lang="en-US" dirty="0" smtClean="0"/>
              <a:t>We describe how each architecture accomplishes this </a:t>
            </a:r>
          </a:p>
          <a:p>
            <a:r>
              <a:rPr lang="en-US" dirty="0" smtClean="0"/>
              <a:t>Boundary of layer 2 network:  location of first layer 3 router</a:t>
            </a:r>
          </a:p>
          <a:p>
            <a:pPr lvl="1"/>
            <a:r>
              <a:rPr lang="en-US" dirty="0" smtClean="0"/>
              <a:t>Divides access network from metro network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8FD6-11CC-4061-88C3-59F9CA7621D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785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in a Typical Telco Physical Architecture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9470" r="-29470"/>
          <a:stretch>
            <a:fillRect/>
          </a:stretch>
        </p:blipFill>
        <p:spPr>
          <a:xfrm>
            <a:off x="-299020" y="1951183"/>
            <a:ext cx="8985820" cy="4336906"/>
          </a:xfrm>
        </p:spPr>
      </p:pic>
    </p:spTree>
    <p:extLst>
      <p:ext uri="{BB962C8B-B14F-4D97-AF65-F5344CB8AC3E}">
        <p14:creationId xmlns:p14="http://schemas.microsoft.com/office/powerpoint/2010/main" val="2126478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OR INTERNAL USE ONLY">
  <a:themeElements>
    <a:clrScheme name="FOR INTERNAL USE ONL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R INTERNAL USE ONL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OR INTERNAL US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INTERNAL USE ONL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INTERNAL USE ONL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INTERNAL USE ONL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INTERNAL USE ONL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INTERNAL USE ONL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 INTERNAL USE ONL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 INTERNAL USE ONL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 INTERNAL USE ONL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 INTERNAL USE ONL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 INTERNAL USE ONL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 INTERNAL USE ONL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ecture Template">
  <a:themeElements>
    <a:clrScheme name="Universal_Service 4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Universal_Service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Universal_Serv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_Serv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_Serv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_Serv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_Serv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_Serv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_Serv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OR INTERNAL USE ONLY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FOR INTERNAL USE ONLY</Template>
  <TotalTime>80704</TotalTime>
  <Words>4697</Words>
  <Application>Microsoft Macintosh PowerPoint</Application>
  <PresentationFormat>On-screen Show (4:3)</PresentationFormat>
  <Paragraphs>785</Paragraphs>
  <Slides>71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71</vt:i4>
      </vt:variant>
    </vt:vector>
  </HeadingPairs>
  <TitlesOfParts>
    <vt:vector size="76" baseType="lpstr">
      <vt:lpstr>FOR INTERNAL USE ONLY</vt:lpstr>
      <vt:lpstr>Lecture Template</vt:lpstr>
      <vt:lpstr>Visio</vt:lpstr>
      <vt:lpstr>Worksheet</vt:lpstr>
      <vt:lpstr>Clip</vt:lpstr>
      <vt:lpstr>PowerPoint Presentation</vt:lpstr>
      <vt:lpstr>IP Transition Reference Architecture Effort</vt:lpstr>
      <vt:lpstr>Layered Network Design</vt:lpstr>
      <vt:lpstr>Perspective on Service Provider VoIP</vt:lpstr>
      <vt:lpstr>Perspective on Service Provider VoIP – (Description for prior slide)</vt:lpstr>
      <vt:lpstr>VoIP vs. PSTN Interconnection</vt:lpstr>
      <vt:lpstr>Access Technologies Described</vt:lpstr>
      <vt:lpstr>Physical versus Logical Architecture</vt:lpstr>
      <vt:lpstr>Elements in a Typical Telco Physical Architecture</vt:lpstr>
      <vt:lpstr>Physical Architecture</vt:lpstr>
      <vt:lpstr>Telco Architectures offered today</vt:lpstr>
      <vt:lpstr>Logical Architecture – wired networks</vt:lpstr>
      <vt:lpstr>Logical Architecture:  Mobile Wireless LTE Network</vt:lpstr>
      <vt:lpstr>Telco Architectures offered today: xDSL</vt:lpstr>
      <vt:lpstr>xDSL logical architecture</vt:lpstr>
      <vt:lpstr>Traffic separation in xDSL networks</vt:lpstr>
      <vt:lpstr>VLANs in Triple Play DSL architectures N:1 model</vt:lpstr>
      <vt:lpstr>1:1 vs N:1 VLAN mapping in xDSL</vt:lpstr>
      <vt:lpstr>PowerPoint Presentation</vt:lpstr>
      <vt:lpstr>Typology of FTTH</vt:lpstr>
      <vt:lpstr>Glossary</vt:lpstr>
      <vt:lpstr>Active Ethernet</vt:lpstr>
      <vt:lpstr>PON Standards</vt:lpstr>
      <vt:lpstr>PowerPoint Presentation</vt:lpstr>
      <vt:lpstr>Service Flows in GPON</vt:lpstr>
      <vt:lpstr>T-CONTs and GEM Ports</vt:lpstr>
      <vt:lpstr>Relationship between T-CONT and GEM Ports</vt:lpstr>
      <vt:lpstr>NG-PON2 (G.989)</vt:lpstr>
      <vt:lpstr>NG-PON2</vt:lpstr>
      <vt:lpstr>Typical Cable MSO HFC Architecture</vt:lpstr>
      <vt:lpstr>DOCSIS vs Generic Logical Architecture</vt:lpstr>
      <vt:lpstr>Service Flows in DOCSIS 3.0</vt:lpstr>
      <vt:lpstr>Service Flow classification in DOCSIS 3.0</vt:lpstr>
      <vt:lpstr>LTE</vt:lpstr>
      <vt:lpstr>LTE Physical Architecture</vt:lpstr>
      <vt:lpstr>LTE</vt:lpstr>
      <vt:lpstr>LTE</vt:lpstr>
      <vt:lpstr>EPS Bearer</vt:lpstr>
      <vt:lpstr>Bearers in LTE</vt:lpstr>
      <vt:lpstr>Standardized QoS Characteristics</vt:lpstr>
      <vt:lpstr>Multiple PDNs Reachable</vt:lpstr>
      <vt:lpstr>Other Wireless</vt:lpstr>
      <vt:lpstr>Example WISP Architecture</vt:lpstr>
      <vt:lpstr>Satellite Broadband Reference Diagram</vt:lpstr>
      <vt:lpstr>Satellite Access: Logical Components</vt:lpstr>
      <vt:lpstr>Traffic separation summary</vt:lpstr>
      <vt:lpstr>How access technologies can evolve to higher bitrates per customer</vt:lpstr>
      <vt:lpstr>How xDSL Costs Change as Fiber is Pushed Deeper in the Loop</vt:lpstr>
      <vt:lpstr>xDSL</vt:lpstr>
      <vt:lpstr>Longer fiber, shorter copper  higher speeds</vt:lpstr>
      <vt:lpstr>xDSL Reach vs Bandwidth</vt:lpstr>
      <vt:lpstr>VDSL2 vs G.Fast, with and without Vectoring &lt;1 km loop</vt:lpstr>
      <vt:lpstr>Why G.fast?—drop costs are 29% of an FTTH deployment?</vt:lpstr>
      <vt:lpstr>Problems in US residential neighborhoods</vt:lpstr>
      <vt:lpstr>Measures to increase capacity per household in HFC networks</vt:lpstr>
      <vt:lpstr>Increasing bitrate per home in HFC</vt:lpstr>
      <vt:lpstr>Upgrade path for FTTH</vt:lpstr>
      <vt:lpstr>Wireless</vt:lpstr>
      <vt:lpstr>Evolution of Satellite-Delivered Broadband</vt:lpstr>
      <vt:lpstr>Observations on technology evolution paths</vt:lpstr>
      <vt:lpstr>Premises Networking Alternatives</vt:lpstr>
      <vt:lpstr>WiFi</vt:lpstr>
      <vt:lpstr>Wifi Bridging and Repeater Modes</vt:lpstr>
      <vt:lpstr>Multimedia over Coax</vt:lpstr>
      <vt:lpstr>HomePlug</vt:lpstr>
      <vt:lpstr>HomePNA</vt:lpstr>
      <vt:lpstr>Multiple technologies often deployed together</vt:lpstr>
      <vt:lpstr>Home Network Issues</vt:lpstr>
      <vt:lpstr>Home Network Issues (continued)</vt:lpstr>
      <vt:lpstr>Acronyms</vt:lpstr>
      <vt:lpstr>Acronyms (continued)</vt:lpstr>
    </vt:vector>
  </TitlesOfParts>
  <Company>Federal Communications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Spectrum / Receiver Performance TAC slides</dc:title>
  <dc:creator>Robert.Pavlak@fcc.gov</dc:creator>
  <cp:lastModifiedBy>Marvin Sirbu</cp:lastModifiedBy>
  <cp:revision>623</cp:revision>
  <cp:lastPrinted>2014-06-09T22:06:06Z</cp:lastPrinted>
  <dcterms:created xsi:type="dcterms:W3CDTF">2010-08-23T15:29:02Z</dcterms:created>
  <dcterms:modified xsi:type="dcterms:W3CDTF">2014-11-25T20:56:11Z</dcterms:modified>
</cp:coreProperties>
</file>