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66" r:id="rId3"/>
    <p:sldId id="276" r:id="rId4"/>
    <p:sldId id="277" r:id="rId5"/>
    <p:sldId id="278" r:id="rId6"/>
    <p:sldId id="279" r:id="rId7"/>
    <p:sldId id="280" r:id="rId8"/>
    <p:sldId id="268" r:id="rId9"/>
    <p:sldId id="270" r:id="rId10"/>
    <p:sldId id="27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60"/>
  </p:normalViewPr>
  <p:slideViewPr>
    <p:cSldViewPr>
      <p:cViewPr>
        <p:scale>
          <a:sx n="118" d="100"/>
          <a:sy n="118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0F9F79F-2560-4F05-9F0A-CC4F1D530F9B}" type="datetimeFigureOut">
              <a:rPr lang="en-US"/>
              <a:pPr>
                <a:defRPr/>
              </a:pPr>
              <a:t>3/14/2012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10B5BBB-8D56-4B73-85ED-80899E5B5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510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000000"/>
              </a:solidFill>
              <a:cs typeface="ＭＳ Ｐゴシック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CC481A-048E-4E87-A7E8-6CE2E662E09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510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000000"/>
              </a:solidFill>
              <a:cs typeface="ＭＳ Ｐゴシック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EBC894-0E12-4808-9473-E1E070EDD7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510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000000"/>
              </a:solidFill>
              <a:cs typeface="ＭＳ Ｐゴシック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2630B4-7C77-4F66-96F0-B228C54B932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510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000000"/>
              </a:solidFill>
              <a:cs typeface="ＭＳ Ｐゴシック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DA8CA6-4B56-42D1-A3B5-321D9B42A03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6A384-A248-46DE-9FD6-0EFBAAA98BD7}" type="datetimeFigureOut">
              <a:rPr lang="en-US"/>
              <a:pPr>
                <a:defRPr/>
              </a:pPr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DC74E-2A56-44AD-8BEA-80E44C904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10A44-A970-4473-81EE-7B7A52FB9BBD}" type="datetimeFigureOut">
              <a:rPr lang="en-US"/>
              <a:pPr>
                <a:defRPr/>
              </a:pPr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7E09E-72EA-4008-AC39-18E558524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2B33C-F192-4CC2-892B-60B200081E7D}" type="datetimeFigureOut">
              <a:rPr lang="en-US"/>
              <a:pPr>
                <a:defRPr/>
              </a:pPr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6F7E-0C94-437D-93FE-5C46429AF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3D9AF-1883-422F-BFA9-622008410237}" type="datetimeFigureOut">
              <a:rPr lang="en-US"/>
              <a:pPr>
                <a:defRPr/>
              </a:pPr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CD500-DF83-4C84-9D53-EDAF7AE3E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E448D-F169-4E81-9BA2-49CCFD1450F2}" type="datetimeFigureOut">
              <a:rPr lang="en-US"/>
              <a:pPr>
                <a:defRPr/>
              </a:pPr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0960E-944B-475F-AE69-0F9EBE99F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0D45E-88E2-4EA7-8314-ACE152AA9C3D}" type="datetimeFigureOut">
              <a:rPr lang="en-US"/>
              <a:pPr>
                <a:defRPr/>
              </a:pPr>
              <a:t>3/14/2012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9F3FA-52DF-4E0F-B1EF-09EFFA1AF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42150-2E9B-4549-80ED-5BF9B968DAAE}" type="datetimeFigureOut">
              <a:rPr lang="en-US"/>
              <a:pPr>
                <a:defRPr/>
              </a:pPr>
              <a:t>3/14/2012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C595B-7A65-4878-9A74-C1BC48CC4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DA7B2-0FEC-4D42-98F8-370B8CE7FBBF}" type="datetimeFigureOut">
              <a:rPr lang="en-US"/>
              <a:pPr>
                <a:defRPr/>
              </a:pPr>
              <a:t>3/14/2012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6BECE-0606-43D6-BB83-2491A43EB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7EC71-9D85-4943-922D-8D49338216CE}" type="datetimeFigureOut">
              <a:rPr lang="en-US"/>
              <a:pPr>
                <a:defRPr/>
              </a:pPr>
              <a:t>3/14/2012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4EE89-965E-4D7C-8CB9-A53B03CB4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EB248-7711-4BD4-90F4-2CB12373CC40}" type="datetimeFigureOut">
              <a:rPr lang="en-US"/>
              <a:pPr>
                <a:defRPr/>
              </a:pPr>
              <a:t>3/14/2012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EFA84-9329-421D-9520-0CD9FDAE5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7C4D0-CC4C-4D74-8E45-7D759027C4CA}" type="datetimeFigureOut">
              <a:rPr lang="en-US"/>
              <a:pPr>
                <a:defRPr/>
              </a:pPr>
              <a:t>3/14/2012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2BC79-DD2B-4229-81B7-2DEA3AD89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3E37BD-2D3E-4010-8881-D1A7D27FF3D6}" type="datetimeFigureOut">
              <a:rPr lang="en-US"/>
              <a:pPr>
                <a:defRPr/>
              </a:pPr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0D9059-3AA0-4B03-8329-85C309AB2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nternetessentials.com/partners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0"/>
            <a:ext cx="8005763" cy="25892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cs typeface="Calibri"/>
              </a:rPr>
              <a:t>Internet Essentials</a:t>
            </a:r>
            <a:br>
              <a:rPr lang="en-US" sz="4000" b="1" dirty="0" smtClean="0">
                <a:cs typeface="Calibri"/>
              </a:rPr>
            </a:br>
            <a:r>
              <a:rPr lang="en-US" sz="4000" b="1" dirty="0" smtClean="0">
                <a:solidFill>
                  <a:srgbClr val="C00000"/>
                </a:solidFill>
                <a:cs typeface="Calibri"/>
              </a:rPr>
              <a:t>Conquering the Digital Divide</a:t>
            </a:r>
            <a:br>
              <a:rPr lang="en-US" sz="4000" b="1" dirty="0" smtClean="0">
                <a:solidFill>
                  <a:srgbClr val="C00000"/>
                </a:solidFill>
                <a:cs typeface="Calibri"/>
              </a:rPr>
            </a:br>
            <a:r>
              <a:rPr lang="en-US" sz="4000" dirty="0" smtClean="0">
                <a:cs typeface="Calibri"/>
              </a:rPr>
              <a:t/>
            </a:r>
            <a:br>
              <a:rPr lang="en-US" sz="4000" dirty="0" smtClean="0">
                <a:cs typeface="Calibri"/>
              </a:rPr>
            </a:br>
            <a:r>
              <a:rPr lang="en-US" sz="4000" dirty="0" smtClean="0">
                <a:cs typeface="Calibri"/>
              </a:rPr>
              <a:t/>
            </a:r>
            <a:br>
              <a:rPr lang="en-US" sz="4000" dirty="0" smtClean="0">
                <a:cs typeface="Calibri"/>
              </a:rPr>
            </a:br>
            <a:r>
              <a:rPr lang="en-US" sz="4000" dirty="0" smtClean="0">
                <a:cs typeface="Calibri"/>
              </a:rPr>
              <a:t/>
            </a:r>
            <a:br>
              <a:rPr lang="en-US" sz="4000" dirty="0" smtClean="0">
                <a:cs typeface="Calibri"/>
              </a:rPr>
            </a:br>
            <a:r>
              <a:rPr lang="en-US" sz="4000" dirty="0">
                <a:cs typeface="Calibri"/>
              </a:rPr>
              <a:t> </a:t>
            </a:r>
            <a:r>
              <a:rPr lang="en-US" sz="4000" dirty="0" smtClean="0">
                <a:cs typeface="Calibri"/>
              </a:rPr>
              <a:t>FCC Diversity Advisory Committee</a:t>
            </a:r>
            <a:br>
              <a:rPr lang="en-US" sz="4000" dirty="0" smtClean="0">
                <a:cs typeface="Calibri"/>
              </a:rPr>
            </a:b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March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2012 </a:t>
            </a:r>
            <a:endParaRPr lang="en-US" dirty="0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14338" name="Picture 4" descr="Comcast 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0788" y="779463"/>
            <a:ext cx="41624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5650" y="4584700"/>
            <a:ext cx="12700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0" y="374650"/>
            <a:ext cx="9144000" cy="390525"/>
          </a:xfrm>
          <a:prstGeom prst="rect">
            <a:avLst/>
          </a:prstGeom>
          <a:solidFill>
            <a:schemeClr val="bg1"/>
          </a:solidFill>
          <a:ln w="19050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 txBox="1">
            <a:spLocks/>
          </p:cNvSpPr>
          <p:nvPr/>
        </p:nvSpPr>
        <p:spPr bwMode="auto">
          <a:xfrm>
            <a:off x="8828088" y="6610350"/>
            <a:ext cx="2968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fld id="{7C691B96-BDE8-4871-8B47-7A4AE1E941E3}" type="slidenum">
              <a:rPr lang="en-US" sz="1000">
                <a:latin typeface="Calibri" pitchFamily="34" charset="0"/>
              </a:rPr>
              <a:pPr algn="ctr" eaLnBrk="0" hangingPunct="0"/>
              <a:t>10</a:t>
            </a:fld>
            <a:endParaRPr lang="en-US" sz="1000">
              <a:latin typeface="Calibri" pitchFamily="34" charset="0"/>
            </a:endParaRPr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11188" y="190500"/>
            <a:ext cx="7772400" cy="411163"/>
          </a:xfrm>
        </p:spPr>
        <p:txBody>
          <a:bodyPr/>
          <a:lstStyle/>
          <a:p>
            <a:r>
              <a:rPr lang="en-US" sz="2000" b="1" smtClean="0">
                <a:solidFill>
                  <a:srgbClr val="D71920"/>
                </a:solidFill>
              </a:rPr>
              <a:t>2012 Program Enhancements</a:t>
            </a:r>
          </a:p>
        </p:txBody>
      </p:sp>
      <p:sp>
        <p:nvSpPr>
          <p:cNvPr id="28675" name="Content Placeholder 2"/>
          <p:cNvSpPr txBox="1">
            <a:spLocks/>
          </p:cNvSpPr>
          <p:nvPr/>
        </p:nvSpPr>
        <p:spPr bwMode="auto">
          <a:xfrm>
            <a:off x="611188" y="6858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400"/>
              </a:spcBef>
            </a:pPr>
            <a:r>
              <a:rPr lang="en-US" sz="1600" b="1">
                <a:latin typeface="Calibri" pitchFamily="34" charset="0"/>
              </a:rPr>
              <a:t>Based on what we have learned from the continuous feedback that we have gathered from potential customers and our community partners, we are announcing a set of key enhancements to Internet Essentials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1188" y="1746250"/>
            <a:ext cx="8096250" cy="441801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1450" indent="-171450" fontAlgn="auto"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cs typeface="Calibri"/>
              </a:rPr>
              <a:t>Expanding the eligibility criteria to include families with children qualified to receive free and reduced school lunches as part of the National School Lunch Program (NSLP)</a:t>
            </a:r>
          </a:p>
          <a:p>
            <a:pPr marL="171450" indent="-171450" fontAlgn="auto"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1600" dirty="0">
              <a:solidFill>
                <a:srgbClr val="000000"/>
              </a:solidFill>
              <a:cs typeface="Calibri"/>
            </a:endParaRPr>
          </a:p>
          <a:p>
            <a:pPr marL="171450" indent="-171450" fontAlgn="auto"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cs typeface="Calibri"/>
              </a:rPr>
              <a:t>Doubling the speed of the broadband connection to up to 3 Mbps downstream and up to 786 Kbps upstream</a:t>
            </a:r>
            <a:endParaRPr lang="en-US" sz="1600" dirty="0">
              <a:solidFill>
                <a:srgbClr val="000000"/>
              </a:solidFill>
              <a:cs typeface="Calibri"/>
            </a:endParaRPr>
          </a:p>
          <a:p>
            <a:pPr marL="171450" indent="-171450" fontAlgn="auto"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1600" dirty="0">
              <a:solidFill>
                <a:srgbClr val="000000"/>
              </a:solidFill>
              <a:cs typeface="Calibri"/>
            </a:endParaRPr>
          </a:p>
          <a:p>
            <a:pPr marL="171450" indent="-171450" fontAlgn="auto"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cs typeface="Calibri"/>
              </a:rPr>
              <a:t>Enabling our community-based organization partners the ability to purchase Internet Essentials in bulk to reach more eligible families in their communities</a:t>
            </a:r>
          </a:p>
          <a:p>
            <a:pPr marL="171450" indent="-171450" fontAlgn="auto"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1600" dirty="0">
              <a:solidFill>
                <a:srgbClr val="000000"/>
              </a:solidFill>
              <a:cs typeface="Calibri"/>
            </a:endParaRPr>
          </a:p>
          <a:p>
            <a:pPr marL="171450" indent="-171450" fontAlgn="auto"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cs typeface="Calibri"/>
              </a:rPr>
              <a:t>Streamlining the approval process for families whose students attend schools with the highest percentage of National School Lunch Program (NSLP) participation</a:t>
            </a:r>
          </a:p>
          <a:p>
            <a:pPr marL="171450" indent="-171450" fontAlgn="auto"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1600" dirty="0">
              <a:solidFill>
                <a:srgbClr val="000000"/>
              </a:solidFill>
              <a:cs typeface="Calibri"/>
            </a:endParaRPr>
          </a:p>
          <a:p>
            <a:pPr marL="171450" indent="-171450" fontAlgn="auto"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cs typeface="Calibri"/>
              </a:rPr>
              <a:t>Expanding and enriching our online and in-person digital literacy training efforts</a:t>
            </a:r>
          </a:p>
          <a:p>
            <a:pPr marL="171450" indent="-171450" fontAlgn="auto"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1600" dirty="0">
              <a:solidFill>
                <a:srgbClr val="000000"/>
              </a:solidFill>
              <a:cs typeface="Calibri"/>
            </a:endParaRPr>
          </a:p>
          <a:p>
            <a:pPr marL="171450" indent="-171450" fontAlgn="auto"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cs typeface="Calibri"/>
              </a:rPr>
              <a:t>Working with Connect to Compete to reduce the hardware costs for Internet Essentials eligible families and to promote the importance of digital literacy and broadband adoption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3"/>
          <p:cNvSpPr txBox="1">
            <a:spLocks/>
          </p:cNvSpPr>
          <p:nvPr/>
        </p:nvSpPr>
        <p:spPr bwMode="auto">
          <a:xfrm>
            <a:off x="8828088" y="6610350"/>
            <a:ext cx="2968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fld id="{F81DB259-6456-475A-A3A2-7C9C6C696C23}" type="slidenum">
              <a:rPr lang="en-US" sz="1000">
                <a:latin typeface="Calibri" pitchFamily="34" charset="0"/>
              </a:rPr>
              <a:pPr algn="ctr" eaLnBrk="0" hangingPunct="0"/>
              <a:t>2</a:t>
            </a:fld>
            <a:endParaRPr lang="en-US" sz="1000">
              <a:latin typeface="Calibri" pitchFamily="34" charset="0"/>
            </a:endParaRPr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1188" y="190500"/>
            <a:ext cx="7772400" cy="411163"/>
          </a:xfrm>
        </p:spPr>
        <p:txBody>
          <a:bodyPr/>
          <a:lstStyle/>
          <a:p>
            <a:r>
              <a:rPr lang="en-US" sz="2000" b="1" smtClean="0">
                <a:solidFill>
                  <a:srgbClr val="D71920"/>
                </a:solidFill>
              </a:rPr>
              <a:t>The Broadband Adoption Experiment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611188" y="6858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400"/>
              </a:spcBef>
              <a:defRPr/>
            </a:pPr>
            <a:r>
              <a:rPr lang="en-US" sz="1600" b="1" dirty="0">
                <a:latin typeface="Calibri"/>
                <a:cs typeface="Calibri"/>
              </a:rPr>
              <a:t>One of the first programs of its type to directly confront the digital divide by providing affordable access to quality home Internet service, a discount-priced computer, and training to low income families</a:t>
            </a:r>
            <a:endParaRPr lang="en-US" sz="1600" b="1" kern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3" name="Content Placeholder 10"/>
          <p:cNvSpPr>
            <a:spLocks noGrp="1"/>
          </p:cNvSpPr>
          <p:nvPr>
            <p:ph idx="1"/>
          </p:nvPr>
        </p:nvSpPr>
        <p:spPr>
          <a:xfrm>
            <a:off x="3011488" y="1830388"/>
            <a:ext cx="5675312" cy="1185862"/>
          </a:xfrm>
        </p:spPr>
        <p:txBody>
          <a:bodyPr rtlCol="0">
            <a:noAutofit/>
          </a:bodyPr>
          <a:lstStyle/>
          <a:p>
            <a:pPr marL="0" indent="0" fontAlgn="auto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cs typeface="Calibri"/>
              </a:rPr>
              <a:t>Participating families receive: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 smtClean="0">
                <a:cs typeface="Calibri"/>
              </a:rPr>
              <a:t>XFINITY Internet Economy Tier Service for </a:t>
            </a:r>
            <a:r>
              <a:rPr lang="en-US" sz="1600" b="1" u="sng" dirty="0" smtClean="0">
                <a:cs typeface="Calibri"/>
              </a:rPr>
              <a:t>$9.95 per month</a:t>
            </a:r>
            <a:r>
              <a:rPr lang="en-US" sz="1600" dirty="0" smtClean="0">
                <a:cs typeface="Calibri"/>
              </a:rPr>
              <a:t>* 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 smtClean="0">
                <a:cs typeface="Calibri"/>
              </a:rPr>
              <a:t>Option to purchase a computer for $149.99*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 smtClean="0">
                <a:cs typeface="Calibri"/>
              </a:rPr>
              <a:t>Access to online, in print and in person digital literacy training</a:t>
            </a:r>
          </a:p>
        </p:txBody>
      </p:sp>
      <p:sp>
        <p:nvSpPr>
          <p:cNvPr id="14" name="Isosceles Triangle 13"/>
          <p:cNvSpPr>
            <a:spLocks/>
          </p:cNvSpPr>
          <p:nvPr/>
        </p:nvSpPr>
        <p:spPr bwMode="auto">
          <a:xfrm rot="16200000" flipV="1">
            <a:off x="2421731" y="2378869"/>
            <a:ext cx="652463" cy="104775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ＭＳ Ｐゴシック" pitchFamily="1" charset="-128"/>
            </a:endParaRPr>
          </a:p>
        </p:txBody>
      </p:sp>
      <p:sp>
        <p:nvSpPr>
          <p:cNvPr id="16390" name="Rectangle 18"/>
          <p:cNvSpPr>
            <a:spLocks noChangeArrowheads="1"/>
          </p:cNvSpPr>
          <p:nvPr/>
        </p:nvSpPr>
        <p:spPr bwMode="auto">
          <a:xfrm>
            <a:off x="685800" y="3865563"/>
            <a:ext cx="1828800" cy="825500"/>
          </a:xfrm>
          <a:prstGeom prst="rect">
            <a:avLst/>
          </a:prstGeom>
          <a:noFill/>
          <a:ln w="19050" algn="ctr">
            <a:solidFill>
              <a:srgbClr val="D7192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b="1">
                <a:solidFill>
                  <a:srgbClr val="D71920"/>
                </a:solidFill>
                <a:latin typeface="Calibri" pitchFamily="34" charset="0"/>
              </a:rPr>
              <a:t>Benefits to </a:t>
            </a:r>
          </a:p>
          <a:p>
            <a:pPr algn="ctr" eaLnBrk="0" hangingPunct="0"/>
            <a:r>
              <a:rPr lang="en-US" b="1">
                <a:solidFill>
                  <a:srgbClr val="D71920"/>
                </a:solidFill>
                <a:latin typeface="Calibri" pitchFamily="34" charset="0"/>
              </a:rPr>
              <a:t>Participants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611188" y="61722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1000" kern="0" dirty="0">
                <a:solidFill>
                  <a:srgbClr val="000000"/>
                </a:solidFill>
                <a:latin typeface="Calibri" pitchFamily="34" charset="0"/>
                <a:cs typeface="ＭＳ Ｐゴシック"/>
              </a:rPr>
              <a:t>* Plus applicable taxes</a:t>
            </a:r>
          </a:p>
        </p:txBody>
      </p:sp>
      <p:sp>
        <p:nvSpPr>
          <p:cNvPr id="16392" name="Content Placeholder 10"/>
          <p:cNvSpPr txBox="1">
            <a:spLocks/>
          </p:cNvSpPr>
          <p:nvPr/>
        </p:nvSpPr>
        <p:spPr bwMode="auto">
          <a:xfrm>
            <a:off x="3011488" y="3462338"/>
            <a:ext cx="5816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68275" indent="-168275">
              <a:spcBef>
                <a:spcPts val="400"/>
              </a:spcBef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There are no additional fees: no modem rental charges, no deposit or activation fees</a:t>
            </a:r>
          </a:p>
          <a:p>
            <a:pPr marL="168275" indent="-168275">
              <a:spcBef>
                <a:spcPts val="400"/>
              </a:spcBef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Credit check is not required</a:t>
            </a:r>
          </a:p>
          <a:p>
            <a:pPr marL="168275" indent="-168275">
              <a:spcBef>
                <a:spcPts val="400"/>
              </a:spcBef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As XFINITY Internet customers, participants gain other benefits at no extra charge, including Norton Security Suite, a $160 value</a:t>
            </a:r>
          </a:p>
        </p:txBody>
      </p:sp>
      <p:sp>
        <p:nvSpPr>
          <p:cNvPr id="23" name="Isosceles Triangle 22"/>
          <p:cNvSpPr>
            <a:spLocks/>
          </p:cNvSpPr>
          <p:nvPr/>
        </p:nvSpPr>
        <p:spPr bwMode="auto">
          <a:xfrm rot="16200000" flipV="1">
            <a:off x="2426494" y="4225132"/>
            <a:ext cx="654050" cy="106362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ＭＳ Ｐゴシック" pitchFamily="1" charset="-128"/>
            </a:endParaRPr>
          </a:p>
        </p:txBody>
      </p:sp>
      <p:sp>
        <p:nvSpPr>
          <p:cNvPr id="16394" name="Rectangle 24"/>
          <p:cNvSpPr>
            <a:spLocks noChangeArrowheads="1"/>
          </p:cNvSpPr>
          <p:nvPr/>
        </p:nvSpPr>
        <p:spPr bwMode="auto">
          <a:xfrm>
            <a:off x="685800" y="2019300"/>
            <a:ext cx="1828800" cy="823913"/>
          </a:xfrm>
          <a:prstGeom prst="rect">
            <a:avLst/>
          </a:prstGeom>
          <a:noFill/>
          <a:ln w="19050" algn="ctr">
            <a:solidFill>
              <a:srgbClr val="D7192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b="1">
                <a:solidFill>
                  <a:srgbClr val="D71920"/>
                </a:solidFill>
                <a:latin typeface="Calibri" pitchFamily="34" charset="0"/>
              </a:rPr>
              <a:t>Principal</a:t>
            </a:r>
          </a:p>
          <a:p>
            <a:pPr algn="ctr" eaLnBrk="0" hangingPunct="0"/>
            <a:r>
              <a:rPr lang="en-US" b="1">
                <a:solidFill>
                  <a:srgbClr val="D71920"/>
                </a:solidFill>
                <a:latin typeface="Calibri" pitchFamily="34" charset="0"/>
              </a:rPr>
              <a:t>Components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46700" y="1154113"/>
            <a:ext cx="3340100" cy="50022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1450" indent="-171450" fontAlgn="auto"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cs typeface="Calibri"/>
              </a:rPr>
              <a:t>The online partner portal has an array of tools available to help build awareness and spread the word </a:t>
            </a:r>
          </a:p>
          <a:p>
            <a:pPr marL="171450" indent="-171450" fontAlgn="auto"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1600" dirty="0">
              <a:solidFill>
                <a:schemeClr val="tx1"/>
              </a:solidFill>
              <a:cs typeface="Calibri"/>
            </a:endParaRPr>
          </a:p>
          <a:p>
            <a:pPr marL="171450" indent="-171450" fontAlgn="auto"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cs typeface="Calibri"/>
              </a:rPr>
              <a:t>Partners can download or order complimentary printed materials to distribute in schools, display in their community, or share with colleagues – </a:t>
            </a:r>
            <a:r>
              <a:rPr lang="en-US" sz="1600" b="1" u="sng" dirty="0">
                <a:solidFill>
                  <a:schemeClr val="tx1"/>
                </a:solidFill>
                <a:cs typeface="Calibri"/>
              </a:rPr>
              <a:t>O</a:t>
            </a:r>
            <a:r>
              <a:rPr lang="en-US" sz="1600" b="1" u="sng" dirty="0">
                <a:solidFill>
                  <a:schemeClr val="tx1"/>
                </a:solidFill>
                <a:cs typeface="Calibri"/>
              </a:rPr>
              <a:t>ver 12 million pieces of collateral have been ordered and shipped. </a:t>
            </a:r>
          </a:p>
          <a:p>
            <a:pPr marL="171450" indent="-171450" fontAlgn="auto"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1600" dirty="0">
              <a:solidFill>
                <a:schemeClr val="tx1"/>
              </a:solidFill>
              <a:cs typeface="Calibri"/>
            </a:endParaRPr>
          </a:p>
          <a:p>
            <a:pPr marL="171450" indent="-171450" fontAlgn="auto"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cs typeface="Calibri"/>
              </a:rPr>
              <a:t>Materials available include handouts, posters, newsletter pieces, banner ads, videos, talking points, reference guides and more</a:t>
            </a:r>
          </a:p>
          <a:p>
            <a:pPr marL="171450" indent="-171450" fontAlgn="auto"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1600" dirty="0">
              <a:solidFill>
                <a:schemeClr val="tx1"/>
              </a:solidFill>
              <a:cs typeface="Calibri"/>
            </a:endParaRPr>
          </a:p>
          <a:p>
            <a:pPr marL="171450" indent="-171450" fontAlgn="auto"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b="1" u="sng">
                <a:solidFill>
                  <a:schemeClr val="tx1"/>
                </a:solidFill>
                <a:cs typeface="Calibri"/>
              </a:rPr>
              <a:t>O</a:t>
            </a:r>
            <a:r>
              <a:rPr lang="en-US" sz="1600" b="1" u="sng"/>
              <a:t>ver </a:t>
            </a:r>
            <a:r>
              <a:rPr lang="en-US" sz="1600" b="1" u="sng" dirty="0"/>
              <a:t>24,000 individuals have registered on the portal</a:t>
            </a:r>
            <a:endParaRPr lang="en-US" sz="1600" b="1" u="sng" dirty="0">
              <a:solidFill>
                <a:schemeClr val="tx1"/>
              </a:solidFill>
              <a:cs typeface="Calibri"/>
            </a:endParaRPr>
          </a:p>
        </p:txBody>
      </p:sp>
      <p:pic>
        <p:nvPicPr>
          <p:cNvPr id="1843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913" y="1268413"/>
            <a:ext cx="4181475" cy="3090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400" y="2449513"/>
            <a:ext cx="4181475" cy="381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436" name="Slide Number Placeholder 3"/>
          <p:cNvSpPr txBox="1">
            <a:spLocks/>
          </p:cNvSpPr>
          <p:nvPr/>
        </p:nvSpPr>
        <p:spPr bwMode="auto">
          <a:xfrm>
            <a:off x="8828088" y="6610350"/>
            <a:ext cx="2968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endParaRPr lang="en-US" sz="1000">
              <a:latin typeface="Calibri" pitchFamily="34" charset="0"/>
            </a:endParaRPr>
          </a:p>
        </p:txBody>
      </p:sp>
      <p:sp>
        <p:nvSpPr>
          <p:cNvPr id="18437" name="Footer Placeholder 4"/>
          <p:cNvSpPr txBox="1">
            <a:spLocks/>
          </p:cNvSpPr>
          <p:nvPr/>
        </p:nvSpPr>
        <p:spPr bwMode="auto">
          <a:xfrm>
            <a:off x="3095625" y="6569075"/>
            <a:ext cx="2895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000">
              <a:latin typeface="Calibri" pitchFamily="34" charset="0"/>
            </a:endParaRPr>
          </a:p>
        </p:txBody>
      </p:sp>
      <p:sp>
        <p:nvSpPr>
          <p:cNvPr id="18438" name="Content Placeholder 2"/>
          <p:cNvSpPr txBox="1">
            <a:spLocks/>
          </p:cNvSpPr>
          <p:nvPr/>
        </p:nvSpPr>
        <p:spPr bwMode="auto">
          <a:xfrm>
            <a:off x="611188" y="685800"/>
            <a:ext cx="77724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400"/>
              </a:spcBef>
            </a:pPr>
            <a:endParaRPr lang="en-US" sz="1600" b="1">
              <a:latin typeface="Calibri" pitchFamily="34" charset="0"/>
            </a:endParaRPr>
          </a:p>
        </p:txBody>
      </p:sp>
      <p:sp>
        <p:nvSpPr>
          <p:cNvPr id="18439" name="Title 1"/>
          <p:cNvSpPr txBox="1">
            <a:spLocks/>
          </p:cNvSpPr>
          <p:nvPr/>
        </p:nvSpPr>
        <p:spPr bwMode="auto">
          <a:xfrm>
            <a:off x="204788" y="0"/>
            <a:ext cx="87741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We created an online portal  (</a:t>
            </a:r>
            <a:r>
              <a:rPr lang="en-US" sz="2000" b="1">
                <a:solidFill>
                  <a:srgbClr val="C00000"/>
                </a:solidFill>
                <a:latin typeface="Calibri" pitchFamily="34" charset="0"/>
                <a:hlinkClick r:id="rId4"/>
              </a:rPr>
              <a:t>www.internetessentials.com/partners</a:t>
            </a:r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) where educators and third-parties can go to learn how to spread the word</a:t>
            </a:r>
          </a:p>
        </p:txBody>
      </p:sp>
      <p:sp>
        <p:nvSpPr>
          <p:cNvPr id="18440" name="Rectangle 11"/>
          <p:cNvSpPr>
            <a:spLocks noChangeArrowheads="1"/>
          </p:cNvSpPr>
          <p:nvPr/>
        </p:nvSpPr>
        <p:spPr bwMode="auto">
          <a:xfrm>
            <a:off x="1644650" y="784225"/>
            <a:ext cx="1525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latin typeface="Calibri" pitchFamily="34" charset="0"/>
              </a:rPr>
              <a:t>Partner Portal</a:t>
            </a:r>
            <a:endParaRPr lang="en-US" u="sng">
              <a:latin typeface="Calibri" pitchFamily="34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350" y="6586538"/>
            <a:ext cx="2133600" cy="266700"/>
          </a:xfrm>
        </p:spPr>
        <p:txBody>
          <a:bodyPr/>
          <a:lstStyle/>
          <a:p>
            <a:pPr>
              <a:defRPr/>
            </a:pPr>
            <a:fld id="{48BD5EB9-F4B8-4253-8358-058ABCFA382A}" type="slidenum">
              <a:rPr lang="en-US" sz="1000"/>
              <a:pPr>
                <a:defRPr/>
              </a:pPr>
              <a:t>3</a:t>
            </a:fld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3"/>
          <p:cNvSpPr txBox="1">
            <a:spLocks/>
          </p:cNvSpPr>
          <p:nvPr/>
        </p:nvSpPr>
        <p:spPr bwMode="auto">
          <a:xfrm>
            <a:off x="8828088" y="6610350"/>
            <a:ext cx="2968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endParaRPr lang="en-US" sz="1000">
              <a:latin typeface="Calibri" pitchFamily="34" charset="0"/>
            </a:endParaRPr>
          </a:p>
        </p:txBody>
      </p:sp>
      <p:sp>
        <p:nvSpPr>
          <p:cNvPr id="19458" name="Footer Placeholder 4"/>
          <p:cNvSpPr txBox="1">
            <a:spLocks/>
          </p:cNvSpPr>
          <p:nvPr/>
        </p:nvSpPr>
        <p:spPr bwMode="auto">
          <a:xfrm>
            <a:off x="3095625" y="6569075"/>
            <a:ext cx="2895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000">
              <a:latin typeface="Calibri" pitchFamily="34" charset="0"/>
            </a:endParaRPr>
          </a:p>
        </p:txBody>
      </p:sp>
      <p:sp>
        <p:nvSpPr>
          <p:cNvPr id="19459" name="Content Placeholder 2"/>
          <p:cNvSpPr txBox="1">
            <a:spLocks/>
          </p:cNvSpPr>
          <p:nvPr/>
        </p:nvSpPr>
        <p:spPr bwMode="auto">
          <a:xfrm>
            <a:off x="611188" y="685800"/>
            <a:ext cx="77724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400"/>
              </a:spcBef>
            </a:pPr>
            <a:endParaRPr lang="en-US" sz="1600" b="1">
              <a:latin typeface="Calibri" pitchFamily="34" charset="0"/>
            </a:endParaRPr>
          </a:p>
        </p:txBody>
      </p:sp>
      <p:sp>
        <p:nvSpPr>
          <p:cNvPr id="19460" name="Title 1"/>
          <p:cNvSpPr txBox="1">
            <a:spLocks/>
          </p:cNvSpPr>
          <p:nvPr/>
        </p:nvSpPr>
        <p:spPr bwMode="auto">
          <a:xfrm>
            <a:off x="204788" y="0"/>
            <a:ext cx="87741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Outreach to School District Superintendents was done via in-person meetings, emails, telephone conversations and distribution of Superintendent Kits 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350" y="6586538"/>
            <a:ext cx="2133600" cy="266700"/>
          </a:xfrm>
        </p:spPr>
        <p:txBody>
          <a:bodyPr/>
          <a:lstStyle/>
          <a:p>
            <a:pPr>
              <a:defRPr/>
            </a:pPr>
            <a:fld id="{E71FB2FC-0289-45D5-B795-F434AB35949E}" type="slidenum">
              <a:rPr lang="en-US" sz="1000"/>
              <a:pPr>
                <a:defRPr/>
              </a:pPr>
              <a:t>4</a:t>
            </a:fld>
            <a:endParaRPr lang="en-US" sz="1000" dirty="0"/>
          </a:p>
        </p:txBody>
      </p:sp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42098">
            <a:off x="704850" y="1417638"/>
            <a:ext cx="26003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Box 14"/>
          <p:cNvSpPr txBox="1">
            <a:spLocks noChangeArrowheads="1"/>
          </p:cNvSpPr>
          <p:nvPr/>
        </p:nvSpPr>
        <p:spPr bwMode="auto">
          <a:xfrm>
            <a:off x="4602163" y="2698750"/>
            <a:ext cx="1830387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>
                <a:latin typeface="Calibri" pitchFamily="34" charset="0"/>
              </a:rPr>
              <a:t>Key-Shaped Flash Drive</a:t>
            </a:r>
          </a:p>
          <a:p>
            <a:r>
              <a:rPr lang="en-US" sz="1100">
                <a:latin typeface="Calibri" pitchFamily="34" charset="0"/>
              </a:rPr>
              <a:t>     Content includes: </a:t>
            </a:r>
          </a:p>
          <a:p>
            <a:pPr marL="287338" lvl="1" indent="-169863">
              <a:buFont typeface="Arial" charset="0"/>
              <a:buChar char="•"/>
            </a:pPr>
            <a:r>
              <a:rPr lang="en-US" sz="1100">
                <a:latin typeface="Calibri" pitchFamily="34" charset="0"/>
              </a:rPr>
              <a:t>DE Testimonial Video</a:t>
            </a:r>
          </a:p>
          <a:p>
            <a:pPr marL="287338" lvl="1" indent="-169863">
              <a:buFont typeface="Arial" charset="0"/>
              <a:buChar char="•"/>
            </a:pPr>
            <a:r>
              <a:rPr lang="en-US" sz="1100">
                <a:latin typeface="Calibri" pitchFamily="34" charset="0"/>
              </a:rPr>
              <a:t>Link to InternetEssentials.com</a:t>
            </a:r>
          </a:p>
          <a:p>
            <a:pPr marL="287338" lvl="1" indent="-169863">
              <a:buFont typeface="Arial" charset="0"/>
              <a:buChar char="•"/>
            </a:pPr>
            <a:r>
              <a:rPr lang="en-US" sz="1100">
                <a:latin typeface="Calibri" pitchFamily="34" charset="0"/>
              </a:rPr>
              <a:t>Link to InternetEssentials.com/partner</a:t>
            </a:r>
          </a:p>
        </p:txBody>
      </p:sp>
      <p:cxnSp>
        <p:nvCxnSpPr>
          <p:cNvPr id="19464" name="Elbow Connector 15"/>
          <p:cNvCxnSpPr>
            <a:cxnSpLocks noChangeShapeType="1"/>
          </p:cNvCxnSpPr>
          <p:nvPr/>
        </p:nvCxnSpPr>
        <p:spPr bwMode="auto">
          <a:xfrm flipV="1">
            <a:off x="2714625" y="1704975"/>
            <a:ext cx="2292350" cy="172878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9465" name="TextBox 16"/>
          <p:cNvSpPr txBox="1">
            <a:spLocks noChangeArrowheads="1"/>
          </p:cNvSpPr>
          <p:nvPr/>
        </p:nvSpPr>
        <p:spPr bwMode="auto">
          <a:xfrm>
            <a:off x="4821238" y="4381500"/>
            <a:ext cx="1439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</a:rPr>
              <a:t>Superintendent Brochure</a:t>
            </a:r>
            <a:endParaRPr lang="en-US" sz="1200">
              <a:latin typeface="Calibri" pitchFamily="34" charset="0"/>
            </a:endParaRPr>
          </a:p>
        </p:txBody>
      </p:sp>
      <p:cxnSp>
        <p:nvCxnSpPr>
          <p:cNvPr id="19466" name="Elbow Connector 17"/>
          <p:cNvCxnSpPr>
            <a:cxnSpLocks noChangeShapeType="1"/>
          </p:cNvCxnSpPr>
          <p:nvPr/>
        </p:nvCxnSpPr>
        <p:spPr bwMode="auto">
          <a:xfrm>
            <a:off x="2705100" y="3433763"/>
            <a:ext cx="2316163" cy="194468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9" name="Rectangle 18"/>
          <p:cNvSpPr/>
          <p:nvPr/>
        </p:nvSpPr>
        <p:spPr bwMode="auto">
          <a:xfrm>
            <a:off x="7135813" y="2797175"/>
            <a:ext cx="1595437" cy="12239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School officials &amp; CBOs register online at the Internet Essentials Partner Portal</a:t>
            </a:r>
            <a:endParaRPr lang="en-US" sz="1000" i="1" dirty="0">
              <a:latin typeface="Calibri" pitchFamily="34" charset="0"/>
            </a:endParaRPr>
          </a:p>
        </p:txBody>
      </p:sp>
      <p:sp>
        <p:nvSpPr>
          <p:cNvPr id="19468" name="laptop"/>
          <p:cNvSpPr>
            <a:spLocks noEditPoints="1" noChangeArrowheads="1"/>
          </p:cNvSpPr>
          <p:nvPr/>
        </p:nvSpPr>
        <p:spPr bwMode="auto">
          <a:xfrm>
            <a:off x="7469188" y="4108450"/>
            <a:ext cx="920750" cy="525463"/>
          </a:xfrm>
          <a:custGeom>
            <a:avLst/>
            <a:gdLst>
              <a:gd name="T0" fmla="*/ 143294 w 21600"/>
              <a:gd name="T1" fmla="*/ 0 h 21600"/>
              <a:gd name="T2" fmla="*/ 143294 w 21600"/>
              <a:gd name="T3" fmla="*/ 174532 h 21600"/>
              <a:gd name="T4" fmla="*/ 781129 w 21600"/>
              <a:gd name="T5" fmla="*/ 0 h 21600"/>
              <a:gd name="T6" fmla="*/ 781129 w 21600"/>
              <a:gd name="T7" fmla="*/ 174532 h 21600"/>
              <a:gd name="T8" fmla="*/ 460315 w 21600"/>
              <a:gd name="T9" fmla="*/ 0 h 21600"/>
              <a:gd name="T10" fmla="*/ 460315 w 21600"/>
              <a:gd name="T11" fmla="*/ 525566 h 21600"/>
              <a:gd name="T12" fmla="*/ 0 w 21600"/>
              <a:gd name="T13" fmla="*/ 525566 h 21600"/>
              <a:gd name="T14" fmla="*/ 920630 w 21600"/>
              <a:gd name="T15" fmla="*/ 52556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9" name="TextBox 20"/>
          <p:cNvSpPr txBox="1">
            <a:spLocks noChangeArrowheads="1"/>
          </p:cNvSpPr>
          <p:nvPr/>
        </p:nvSpPr>
        <p:spPr bwMode="auto">
          <a:xfrm>
            <a:off x="296863" y="6143625"/>
            <a:ext cx="3240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/>
            <a:r>
              <a:rPr lang="en-US" sz="1200">
                <a:latin typeface="Calibri" pitchFamily="34" charset="0"/>
              </a:rPr>
              <a:t>* School principals received a letter under separate cover during the summer</a:t>
            </a:r>
          </a:p>
        </p:txBody>
      </p:sp>
      <p:pic>
        <p:nvPicPr>
          <p:cNvPr id="19470" name="Picture 6" descr="http://www.internetessentialspartner.com/images/tri-fol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9063" y="4865688"/>
            <a:ext cx="6286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4" descr="http://www.internetessentialspartner.com/images/lett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7938" y="1169988"/>
            <a:ext cx="83661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472" name="Straight Connector 23"/>
          <p:cNvCxnSpPr>
            <a:cxnSpLocks noChangeShapeType="1"/>
          </p:cNvCxnSpPr>
          <p:nvPr/>
        </p:nvCxnSpPr>
        <p:spPr bwMode="auto">
          <a:xfrm>
            <a:off x="6600825" y="3441700"/>
            <a:ext cx="3159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9473" name="Group 27"/>
          <p:cNvGrpSpPr>
            <a:grpSpLocks/>
          </p:cNvGrpSpPr>
          <p:nvPr/>
        </p:nvGrpSpPr>
        <p:grpSpPr bwMode="auto">
          <a:xfrm>
            <a:off x="704850" y="3119438"/>
            <a:ext cx="2466975" cy="2873375"/>
            <a:chOff x="990157" y="3084892"/>
            <a:chExt cx="2468058" cy="2874166"/>
          </a:xfrm>
        </p:grpSpPr>
        <p:pic>
          <p:nvPicPr>
            <p:cNvPr id="19476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63673" y="3084892"/>
              <a:ext cx="2394542" cy="2874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7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29716" y="5345906"/>
              <a:ext cx="111869" cy="61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8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22329" y="5389123"/>
              <a:ext cx="550970" cy="223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9" name="Rectangle 28"/>
            <p:cNvSpPr>
              <a:spLocks noChangeArrowheads="1"/>
            </p:cNvSpPr>
            <p:nvPr/>
          </p:nvSpPr>
          <p:spPr bwMode="auto">
            <a:xfrm rot="150225">
              <a:off x="990157" y="5310964"/>
              <a:ext cx="124932" cy="36416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pic>
          <p:nvPicPr>
            <p:cNvPr id="19480" name="Picture 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652033" y="5053122"/>
              <a:ext cx="122275" cy="473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9474" name="Straight Connector 30"/>
          <p:cNvCxnSpPr>
            <a:cxnSpLocks noChangeShapeType="1"/>
          </p:cNvCxnSpPr>
          <p:nvPr/>
        </p:nvCxnSpPr>
        <p:spPr bwMode="auto">
          <a:xfrm>
            <a:off x="3838575" y="3432175"/>
            <a:ext cx="70485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9475" name="Rectangle 31"/>
          <p:cNvSpPr>
            <a:spLocks noChangeArrowheads="1"/>
          </p:cNvSpPr>
          <p:nvPr/>
        </p:nvSpPr>
        <p:spPr bwMode="auto">
          <a:xfrm>
            <a:off x="981075" y="820738"/>
            <a:ext cx="1987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latin typeface="Calibri" pitchFamily="34" charset="0"/>
              </a:rPr>
              <a:t>Superintendent Kit</a:t>
            </a:r>
            <a:endParaRPr lang="en-US" u="sng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950" y="928688"/>
            <a:ext cx="3008313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13" y="2424113"/>
            <a:ext cx="2797175" cy="1782762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3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5825" y="1039813"/>
            <a:ext cx="2103438" cy="2725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4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9988" y="1908175"/>
            <a:ext cx="1601787" cy="2487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485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86463" y="18161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63" y="3548063"/>
            <a:ext cx="2182812" cy="1412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00038" y="4392613"/>
            <a:ext cx="5599112" cy="20081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cs typeface="Calibri"/>
              </a:rPr>
              <a:t>Each mailing contains the following pieces of materials, targeted for principals and their schools:</a:t>
            </a:r>
          </a:p>
          <a:p>
            <a:pPr marL="628650" lvl="1" indent="-171450" fontAlgn="auto"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cs typeface="Calibri"/>
              </a:rPr>
              <a:t>Addressed USPS Priority Mail Envelope</a:t>
            </a:r>
          </a:p>
          <a:p>
            <a:pPr marL="628650" lvl="1" indent="-171450" fontAlgn="auto"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cs typeface="Calibri"/>
              </a:rPr>
              <a:t>Inner Envelope</a:t>
            </a:r>
          </a:p>
          <a:p>
            <a:pPr marL="628650" lvl="1" indent="-171450" fontAlgn="auto"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cs typeface="Calibri"/>
              </a:rPr>
              <a:t>Cover Letter</a:t>
            </a:r>
          </a:p>
          <a:p>
            <a:pPr marL="628650" lvl="1" indent="-171450" fontAlgn="auto"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cs typeface="Calibri"/>
              </a:rPr>
              <a:t>Brochure</a:t>
            </a:r>
          </a:p>
          <a:p>
            <a:pPr marL="628650" lvl="1" indent="-171450" fontAlgn="auto"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cs typeface="Calibri"/>
              </a:rPr>
              <a:t>“Quick Tips” Card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488" name="Title 1"/>
          <p:cNvSpPr txBox="1">
            <a:spLocks/>
          </p:cNvSpPr>
          <p:nvPr/>
        </p:nvSpPr>
        <p:spPr bwMode="auto">
          <a:xfrm>
            <a:off x="204788" y="0"/>
            <a:ext cx="87741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In addition, Principal Mailers were sent directly to school principals at schools within the Comcast footprint</a:t>
            </a:r>
          </a:p>
        </p:txBody>
      </p:sp>
      <p:sp>
        <p:nvSpPr>
          <p:cNvPr id="20489" name="Rectangle 13"/>
          <p:cNvSpPr>
            <a:spLocks noChangeArrowheads="1"/>
          </p:cNvSpPr>
          <p:nvPr/>
        </p:nvSpPr>
        <p:spPr bwMode="auto">
          <a:xfrm>
            <a:off x="1146175" y="804863"/>
            <a:ext cx="16938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latin typeface="Calibri" pitchFamily="34" charset="0"/>
              </a:rPr>
              <a:t>Principal Mailer</a:t>
            </a:r>
            <a:endParaRPr lang="en-US" u="sng">
              <a:latin typeface="Calibri" pitchFamily="34" charset="0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350" y="6586538"/>
            <a:ext cx="2133600" cy="266700"/>
          </a:xfrm>
        </p:spPr>
        <p:txBody>
          <a:bodyPr/>
          <a:lstStyle/>
          <a:p>
            <a:pPr>
              <a:defRPr/>
            </a:pPr>
            <a:fld id="{0CC295E8-E388-465B-BCAD-71A40DDC6A02}" type="slidenum">
              <a:rPr lang="en-US" sz="1000"/>
              <a:pPr>
                <a:defRPr/>
              </a:pPr>
              <a:t>5</a:t>
            </a:fld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54150"/>
            <a:ext cx="2243137" cy="1319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1506" name="Picture 11" descr="GAToolkit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7088" y="3544888"/>
            <a:ext cx="5332412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9838" y="1689100"/>
            <a:ext cx="1001712" cy="1290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1993900"/>
            <a:ext cx="992188" cy="1289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9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67088" y="1296988"/>
            <a:ext cx="887412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90875" y="5503863"/>
            <a:ext cx="68262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68563" y="2260600"/>
            <a:ext cx="962025" cy="1246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1512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" y="2860675"/>
            <a:ext cx="2333625" cy="3513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391025" y="1465263"/>
            <a:ext cx="4752975" cy="23320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1450" indent="-171450" fontAlgn="auto"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cs typeface="Calibri"/>
              </a:rPr>
              <a:t>Frosted plastic </a:t>
            </a:r>
            <a:r>
              <a:rPr lang="en-US" sz="1600" dirty="0">
                <a:solidFill>
                  <a:schemeClr val="tx1"/>
                </a:solidFill>
                <a:cs typeface="Calibri"/>
              </a:rPr>
              <a:t>b</a:t>
            </a:r>
            <a:r>
              <a:rPr lang="en-US" sz="1600" dirty="0">
                <a:solidFill>
                  <a:schemeClr val="tx1"/>
                </a:solidFill>
                <a:cs typeface="Calibri"/>
              </a:rPr>
              <a:t>riefcase w/ handle and latch closure</a:t>
            </a:r>
          </a:p>
          <a:p>
            <a:pPr marL="171450" indent="-171450" fontAlgn="auto"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cs typeface="Calibri"/>
              </a:rPr>
              <a:t>1 Bilingual </a:t>
            </a:r>
            <a:r>
              <a:rPr lang="en-US" sz="1600" dirty="0">
                <a:solidFill>
                  <a:schemeClr val="tx1"/>
                </a:solidFill>
                <a:cs typeface="Calibri"/>
              </a:rPr>
              <a:t>c</a:t>
            </a:r>
            <a:r>
              <a:rPr lang="en-US" sz="1600" dirty="0">
                <a:solidFill>
                  <a:schemeClr val="tx1"/>
                </a:solidFill>
                <a:cs typeface="Calibri"/>
              </a:rPr>
              <a:t>over </a:t>
            </a:r>
            <a:r>
              <a:rPr lang="en-US" sz="1600" dirty="0">
                <a:solidFill>
                  <a:schemeClr val="tx1"/>
                </a:solidFill>
                <a:cs typeface="Calibri"/>
              </a:rPr>
              <a:t>l</a:t>
            </a:r>
            <a:r>
              <a:rPr lang="en-US" sz="1600" dirty="0">
                <a:solidFill>
                  <a:schemeClr val="tx1"/>
                </a:solidFill>
                <a:cs typeface="Calibri"/>
              </a:rPr>
              <a:t>etter</a:t>
            </a:r>
          </a:p>
          <a:p>
            <a:pPr marL="171450" indent="-171450" fontAlgn="auto"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cs typeface="Calibri"/>
              </a:rPr>
              <a:t>1 English Partner Program Guide</a:t>
            </a:r>
          </a:p>
          <a:p>
            <a:pPr marL="171450" indent="-171450" fontAlgn="auto"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cs typeface="Calibri"/>
              </a:rPr>
              <a:t>100 Bilingual </a:t>
            </a:r>
            <a:r>
              <a:rPr lang="en-US" sz="1600" dirty="0">
                <a:solidFill>
                  <a:schemeClr val="tx1"/>
                </a:solidFill>
                <a:cs typeface="Calibri"/>
              </a:rPr>
              <a:t>f</a:t>
            </a:r>
            <a:r>
              <a:rPr lang="en-US" sz="1600" dirty="0">
                <a:solidFill>
                  <a:schemeClr val="tx1"/>
                </a:solidFill>
                <a:cs typeface="Calibri"/>
              </a:rPr>
              <a:t>lyers</a:t>
            </a:r>
          </a:p>
          <a:p>
            <a:pPr marL="171450" indent="-171450" fontAlgn="auto"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cs typeface="Calibri"/>
              </a:rPr>
              <a:t>100 Bilingual brochures</a:t>
            </a:r>
          </a:p>
          <a:p>
            <a:pPr marL="171450" indent="-171450" fontAlgn="auto"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cs typeface="Calibri"/>
              </a:rPr>
              <a:t>1 English brochure </a:t>
            </a:r>
            <a:r>
              <a:rPr lang="en-US" sz="1600" dirty="0">
                <a:solidFill>
                  <a:schemeClr val="tx1"/>
                </a:solidFill>
                <a:cs typeface="Calibri"/>
              </a:rPr>
              <a:t>h</a:t>
            </a:r>
            <a:r>
              <a:rPr lang="en-US" sz="1600" dirty="0">
                <a:solidFill>
                  <a:schemeClr val="tx1"/>
                </a:solidFill>
                <a:cs typeface="Calibri"/>
              </a:rPr>
              <a:t>older</a:t>
            </a:r>
          </a:p>
          <a:p>
            <a:pPr marL="171450" indent="-171450" fontAlgn="auto"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cs typeface="Calibri"/>
              </a:rPr>
              <a:t>4 Posters (2 English, 2 Spanish)</a:t>
            </a:r>
          </a:p>
          <a:p>
            <a:pPr marL="171450" indent="-171450" fontAlgn="auto"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cs typeface="Calibri"/>
              </a:rPr>
              <a:t>3 IE Pens</a:t>
            </a:r>
          </a:p>
        </p:txBody>
      </p:sp>
      <p:sp>
        <p:nvSpPr>
          <p:cNvPr id="21514" name="Title 1"/>
          <p:cNvSpPr txBox="1">
            <a:spLocks/>
          </p:cNvSpPr>
          <p:nvPr/>
        </p:nvSpPr>
        <p:spPr bwMode="auto">
          <a:xfrm>
            <a:off x="204788" y="0"/>
            <a:ext cx="87741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We also provided partners with a turn-key toolkit that includes all the key materials to promote Internet Essentials in their community or organization</a:t>
            </a:r>
          </a:p>
        </p:txBody>
      </p:sp>
      <p:sp>
        <p:nvSpPr>
          <p:cNvPr id="21515" name="Rectangle 16"/>
          <p:cNvSpPr>
            <a:spLocks noChangeArrowheads="1"/>
          </p:cNvSpPr>
          <p:nvPr/>
        </p:nvSpPr>
        <p:spPr bwMode="auto">
          <a:xfrm>
            <a:off x="1516063" y="804863"/>
            <a:ext cx="1289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latin typeface="Calibri" pitchFamily="34" charset="0"/>
              </a:rPr>
              <a:t>CBO Toolkit</a:t>
            </a:r>
            <a:endParaRPr lang="en-US" u="sng">
              <a:latin typeface="Calibri" pitchFamily="34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350" y="6586538"/>
            <a:ext cx="2133600" cy="266700"/>
          </a:xfrm>
        </p:spPr>
        <p:txBody>
          <a:bodyPr/>
          <a:lstStyle/>
          <a:p>
            <a:pPr>
              <a:defRPr/>
            </a:pPr>
            <a:fld id="{499F55CD-4D1B-408A-AA53-886E2E480CB8}" type="slidenum">
              <a:rPr lang="en-US" sz="1000"/>
              <a:pPr>
                <a:defRPr/>
              </a:pPr>
              <a:t>6</a:t>
            </a:fld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2"/>
          <p:cNvSpPr txBox="1">
            <a:spLocks/>
          </p:cNvSpPr>
          <p:nvPr/>
        </p:nvSpPr>
        <p:spPr bwMode="auto">
          <a:xfrm>
            <a:off x="611188" y="685800"/>
            <a:ext cx="82169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400"/>
              </a:spcBef>
            </a:pPr>
            <a:endParaRPr lang="en-US" sz="16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530" name="Slide Number Placeholder 3"/>
          <p:cNvSpPr txBox="1">
            <a:spLocks/>
          </p:cNvSpPr>
          <p:nvPr/>
        </p:nvSpPr>
        <p:spPr bwMode="auto">
          <a:xfrm>
            <a:off x="8828088" y="6610350"/>
            <a:ext cx="2968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endParaRPr lang="en-US" sz="1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531" name="Footer Placeholder 4"/>
          <p:cNvSpPr txBox="1">
            <a:spLocks/>
          </p:cNvSpPr>
          <p:nvPr/>
        </p:nvSpPr>
        <p:spPr bwMode="auto">
          <a:xfrm>
            <a:off x="3095625" y="6632575"/>
            <a:ext cx="2895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123508" y="713510"/>
            <a:ext cx="8791892" cy="5778228"/>
          </a:xfrm>
        </p:spPr>
        <p:txBody>
          <a:bodyPr numCol="3" spcCol="91440" rtlCol="0">
            <a:noAutofit/>
          </a:bodyPr>
          <a:lstStyle/>
          <a:p>
            <a:pPr marL="0" indent="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100" b="1" dirty="0" smtClean="0">
                <a:cs typeface="Calibri" pitchFamily="34" charset="0"/>
              </a:rPr>
              <a:t>Federal</a:t>
            </a: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cs typeface="Calibri" pitchFamily="34" charset="0"/>
              </a:rPr>
              <a:t>Congressional</a:t>
            </a: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916238" algn="l"/>
              </a:tabLst>
              <a:defRPr/>
            </a:pPr>
            <a:r>
              <a:rPr lang="en-US" sz="1100" dirty="0" smtClean="0">
                <a:cs typeface="Calibri" pitchFamily="34" charset="0"/>
              </a:rPr>
              <a:t>Federal Communications Commission</a:t>
            </a: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cs typeface="Calibri" pitchFamily="34" charset="0"/>
              </a:rPr>
              <a:t>National Telecommunications and Information Administration </a:t>
            </a: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cs typeface="Calibri" pitchFamily="34" charset="0"/>
              </a:rPr>
              <a:t>Office of Science and Technology Policy, White House</a:t>
            </a: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cs typeface="Calibri" pitchFamily="34" charset="0"/>
              </a:rPr>
              <a:t>U.S. Department of Agriculture </a:t>
            </a: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cs typeface="Calibri" pitchFamily="34" charset="0"/>
              </a:rPr>
              <a:t>U.S. Department of Education </a:t>
            </a:r>
          </a:p>
          <a:p>
            <a:pPr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100" b="1" dirty="0" smtClean="0">
              <a:cs typeface="Calibri" pitchFamily="34" charset="0"/>
            </a:endParaRPr>
          </a:p>
          <a:p>
            <a:pPr marL="0" indent="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100" b="1" dirty="0" smtClean="0">
                <a:cs typeface="Calibri" pitchFamily="34" charset="0"/>
              </a:rPr>
              <a:t>State and Local </a:t>
            </a:r>
            <a:endParaRPr lang="en-US" sz="1100" dirty="0" smtClean="0">
              <a:cs typeface="Calibri" pitchFamily="34" charset="0"/>
            </a:endParaRP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cs typeface="Calibri" pitchFamily="34" charset="0"/>
              </a:rPr>
              <a:t>Governors </a:t>
            </a: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cs typeface="Calibri" pitchFamily="34" charset="0"/>
              </a:rPr>
              <a:t>State Elected Officials/Departments of Education/Secretaries of Education/State Associations</a:t>
            </a: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cs typeface="Calibri" pitchFamily="34" charset="0"/>
              </a:rPr>
              <a:t>Local Elected Officials/School Districts/Superintendents</a:t>
            </a: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dirty="0" smtClean="0">
                <a:cs typeface="Calibri" pitchFamily="34" charset="0"/>
              </a:rPr>
              <a:t>Community Based Organizations (DE examples)</a:t>
            </a:r>
          </a:p>
          <a:p>
            <a:pPr marL="284163" lvl="1" indent="-111125" fontAlgn="auto">
              <a:spcBef>
                <a:spcPts val="1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100" dirty="0" smtClean="0">
                <a:cs typeface="Calibri" pitchFamily="34" charset="0"/>
              </a:rPr>
              <a:t>Metropolitan Wilmington Urban League Chapter</a:t>
            </a:r>
          </a:p>
          <a:p>
            <a:pPr marL="284163" lvl="1" indent="-111125" fontAlgn="auto">
              <a:spcBef>
                <a:spcPts val="1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100" dirty="0" smtClean="0">
                <a:cs typeface="Calibri" pitchFamily="34" charset="0"/>
              </a:rPr>
              <a:t>Wilmington PAL, New Castle PAL, Hockessin PAL</a:t>
            </a:r>
          </a:p>
          <a:p>
            <a:pPr marL="284163" lvl="1" indent="-111125" fontAlgn="auto">
              <a:spcBef>
                <a:spcPts val="1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100" dirty="0" smtClean="0">
                <a:cs typeface="Calibri" pitchFamily="34" charset="0"/>
              </a:rPr>
              <a:t>Food Bank of Delaware </a:t>
            </a:r>
          </a:p>
          <a:p>
            <a:pPr marL="284163" lvl="1" indent="-111125" fontAlgn="auto">
              <a:spcBef>
                <a:spcPts val="1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100" dirty="0" smtClean="0">
                <a:cs typeface="Calibri" pitchFamily="34" charset="0"/>
              </a:rPr>
              <a:t>Latin American Community Center</a:t>
            </a:r>
          </a:p>
          <a:p>
            <a:pPr marL="284163" lvl="1" indent="-111125" fontAlgn="auto">
              <a:spcBef>
                <a:spcPts val="1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100" dirty="0" smtClean="0">
                <a:cs typeface="Calibri" pitchFamily="34" charset="0"/>
              </a:rPr>
              <a:t>Boys and Girls Club of Delaware – chapters in New Castle County</a:t>
            </a:r>
          </a:p>
          <a:p>
            <a:pPr marL="284163" lvl="1" indent="-111125" fontAlgn="auto">
              <a:spcBef>
                <a:spcPts val="1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100" dirty="0" smtClean="0">
                <a:cs typeface="Calibri" pitchFamily="34" charset="0"/>
              </a:rPr>
              <a:t>Rodney Street Tennis and Tutoring Association</a:t>
            </a:r>
          </a:p>
          <a:p>
            <a:pPr marL="284163" lvl="1" indent="-111125" fontAlgn="auto">
              <a:spcBef>
                <a:spcPts val="1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100" dirty="0" smtClean="0">
                <a:cs typeface="Calibri" pitchFamily="34" charset="0"/>
              </a:rPr>
              <a:t>YMCA branches across New Castle County  </a:t>
            </a:r>
          </a:p>
          <a:p>
            <a:pPr marL="284163" lvl="1" indent="-111125" fontAlgn="auto">
              <a:spcBef>
                <a:spcPts val="1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100" dirty="0" smtClean="0">
                <a:cs typeface="Calibri" pitchFamily="34" charset="0"/>
              </a:rPr>
              <a:t>New Castle County Library System</a:t>
            </a:r>
          </a:p>
          <a:p>
            <a:pPr marL="284163" lvl="1" indent="-111125" fontAlgn="auto">
              <a:spcBef>
                <a:spcPts val="1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100" dirty="0" smtClean="0">
                <a:cs typeface="Calibri" pitchFamily="34" charset="0"/>
              </a:rPr>
              <a:t>West End Neighborhood House </a:t>
            </a:r>
          </a:p>
          <a:p>
            <a:pPr marL="284163" lvl="1" indent="-111125" fontAlgn="auto">
              <a:spcBef>
                <a:spcPts val="1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100" dirty="0" smtClean="0">
                <a:cs typeface="Calibri" pitchFamily="34" charset="0"/>
              </a:rPr>
              <a:t>Delaware Money School</a:t>
            </a:r>
          </a:p>
          <a:p>
            <a:pPr marL="0" indent="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endParaRPr lang="en-US" sz="1100" b="1" dirty="0" smtClean="0">
              <a:cs typeface="Calibri" pitchFamily="34" charset="0"/>
            </a:endParaRPr>
          </a:p>
          <a:p>
            <a:pPr marL="0" indent="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endParaRPr lang="en-US" sz="1100" b="1" dirty="0" smtClean="0">
              <a:cs typeface="Calibri" pitchFamily="34" charset="0"/>
            </a:endParaRPr>
          </a:p>
          <a:p>
            <a:pPr marL="0" indent="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endParaRPr lang="en-US" sz="1100" b="1" dirty="0">
              <a:cs typeface="Calibri" pitchFamily="34" charset="0"/>
            </a:endParaRPr>
          </a:p>
          <a:p>
            <a:pPr marL="0" indent="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None/>
              <a:tabLst>
                <a:tab pos="285750" algn="l"/>
              </a:tabLst>
              <a:defRPr/>
            </a:pPr>
            <a:r>
              <a:rPr lang="en-US" sz="1100" b="1" dirty="0" smtClean="0">
                <a:cs typeface="Calibri" pitchFamily="34" charset="0"/>
              </a:rPr>
              <a:t>Intergovernmental Associations</a:t>
            </a: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1100" dirty="0" smtClean="0">
                <a:cs typeface="Calibri" pitchFamily="34" charset="0"/>
              </a:rPr>
              <a:t>National </a:t>
            </a:r>
            <a:r>
              <a:rPr lang="en-US" sz="1100" dirty="0">
                <a:cs typeface="Calibri" pitchFamily="34" charset="0"/>
              </a:rPr>
              <a:t>Governors Association</a:t>
            </a: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1100" dirty="0">
                <a:cs typeface="Calibri" pitchFamily="34" charset="0"/>
              </a:rPr>
              <a:t>US Conference of Mayors</a:t>
            </a: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1100" dirty="0">
                <a:cs typeface="Calibri" pitchFamily="34" charset="0"/>
              </a:rPr>
              <a:t>National League of Cities</a:t>
            </a: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1100" dirty="0">
                <a:cs typeface="Calibri" pitchFamily="34" charset="0"/>
              </a:rPr>
              <a:t>International City/County Management Association</a:t>
            </a: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1100" dirty="0">
                <a:cs typeface="Calibri" pitchFamily="34" charset="0"/>
              </a:rPr>
              <a:t>National Association of Counties</a:t>
            </a: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1100" dirty="0">
                <a:cs typeface="Calibri" pitchFamily="34" charset="0"/>
              </a:rPr>
              <a:t>National Association of Black County Officials</a:t>
            </a: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1100" dirty="0">
                <a:cs typeface="Calibri" pitchFamily="34" charset="0"/>
              </a:rPr>
              <a:t>Hispanic Elected Officials Association</a:t>
            </a: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1100" dirty="0">
                <a:cs typeface="Calibri" pitchFamily="34" charset="0"/>
              </a:rPr>
              <a:t>National Association of Black Elected Officials</a:t>
            </a: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1100" dirty="0">
                <a:cs typeface="Calibri" pitchFamily="34" charset="0"/>
              </a:rPr>
              <a:t>National Conference of Black Mayors</a:t>
            </a: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1100" dirty="0">
                <a:cs typeface="Calibri" pitchFamily="34" charset="0"/>
              </a:rPr>
              <a:t>National Conference of Black Sate Legislators</a:t>
            </a: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1100" dirty="0">
                <a:cs typeface="Calibri" pitchFamily="34" charset="0"/>
              </a:rPr>
              <a:t>National Hispanic Caucus of State Legislators</a:t>
            </a:r>
          </a:p>
          <a:p>
            <a:pPr marL="0" indent="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None/>
              <a:tabLst>
                <a:tab pos="285750" algn="l"/>
              </a:tabLst>
              <a:defRPr/>
            </a:pPr>
            <a:endParaRPr lang="en-US" sz="1100" b="1" dirty="0">
              <a:cs typeface="Calibri" pitchFamily="34" charset="0"/>
            </a:endParaRPr>
          </a:p>
          <a:p>
            <a:pPr marL="0" indent="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None/>
              <a:tabLst>
                <a:tab pos="285750" algn="l"/>
              </a:tabLst>
              <a:defRPr/>
            </a:pPr>
            <a:r>
              <a:rPr lang="en-US" sz="1100" b="1" dirty="0" smtClean="0">
                <a:cs typeface="Calibri" pitchFamily="34" charset="0"/>
              </a:rPr>
              <a:t>Strategic </a:t>
            </a:r>
            <a:r>
              <a:rPr lang="en-US" sz="1100" b="1" dirty="0">
                <a:cs typeface="Calibri" pitchFamily="34" charset="0"/>
              </a:rPr>
              <a:t>Partnerships and Community Organizations</a:t>
            </a: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1100" dirty="0">
                <a:cs typeface="Calibri" pitchFamily="34" charset="0"/>
              </a:rPr>
              <a:t>National Council of La </a:t>
            </a:r>
            <a:r>
              <a:rPr lang="en-US" sz="1100" dirty="0" err="1">
                <a:cs typeface="Calibri" pitchFamily="34" charset="0"/>
              </a:rPr>
              <a:t>Raza</a:t>
            </a:r>
            <a:endParaRPr lang="en-US" sz="1100" dirty="0">
              <a:cs typeface="Calibri" pitchFamily="34" charset="0"/>
            </a:endParaRP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1100" dirty="0">
                <a:cs typeface="Calibri" pitchFamily="34" charset="0"/>
              </a:rPr>
              <a:t>National Urban League</a:t>
            </a: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1100" dirty="0">
                <a:cs typeface="Calibri" pitchFamily="34" charset="0"/>
              </a:rPr>
              <a:t>NAACP</a:t>
            </a: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1100" dirty="0">
                <a:cs typeface="Calibri" pitchFamily="34" charset="0"/>
              </a:rPr>
              <a:t>League of United Latin American Citizens</a:t>
            </a: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1100" dirty="0">
                <a:cs typeface="Calibri" pitchFamily="34" charset="0"/>
              </a:rPr>
              <a:t>Minority Media and Telecommunications Council</a:t>
            </a: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1100" dirty="0">
                <a:cs typeface="Calibri" pitchFamily="34" charset="0"/>
              </a:rPr>
              <a:t>Asian American Justice Center (AAJC)</a:t>
            </a: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1100" dirty="0">
                <a:cs typeface="Calibri" pitchFamily="34" charset="0"/>
              </a:rPr>
              <a:t>Boys and Girls </a:t>
            </a:r>
            <a:r>
              <a:rPr lang="en-US" sz="1100" dirty="0" smtClean="0">
                <a:cs typeface="Calibri" pitchFamily="34" charset="0"/>
              </a:rPr>
              <a:t>Clubs</a:t>
            </a: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1100" dirty="0" smtClean="0">
                <a:cs typeface="Calibri" pitchFamily="34" charset="0"/>
              </a:rPr>
              <a:t>City Year</a:t>
            </a: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1100" dirty="0" smtClean="0">
                <a:cs typeface="Calibri" pitchFamily="34" charset="0"/>
              </a:rPr>
              <a:t>United Way Worldwide</a:t>
            </a:r>
            <a:endParaRPr lang="en-US" sz="1100" dirty="0">
              <a:cs typeface="Calibri" pitchFamily="34" charset="0"/>
            </a:endParaRP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1100" dirty="0">
                <a:cs typeface="Calibri" pitchFamily="34" charset="0"/>
              </a:rPr>
              <a:t>American Library Association </a:t>
            </a:r>
          </a:p>
          <a:p>
            <a:pPr marL="0" indent="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endParaRPr lang="en-US" sz="1100" b="1" dirty="0" smtClean="0">
              <a:cs typeface="Calibri" pitchFamily="34" charset="0"/>
            </a:endParaRPr>
          </a:p>
          <a:p>
            <a:pPr marL="0" indent="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endParaRPr lang="en-US" sz="1100" b="1" dirty="0" smtClean="0">
              <a:cs typeface="Calibri" pitchFamily="34" charset="0"/>
            </a:endParaRPr>
          </a:p>
          <a:p>
            <a:pPr marL="0" indent="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endParaRPr lang="en-US" sz="1100" b="1" dirty="0">
              <a:cs typeface="Calibri" pitchFamily="34" charset="0"/>
            </a:endParaRPr>
          </a:p>
          <a:p>
            <a:pPr marL="0" indent="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endParaRPr lang="en-US" sz="1100" b="1" dirty="0" smtClean="0">
              <a:cs typeface="Calibri" pitchFamily="34" charset="0"/>
            </a:endParaRPr>
          </a:p>
          <a:p>
            <a:pPr marL="0" indent="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endParaRPr lang="en-US" sz="1100" b="1" dirty="0">
              <a:cs typeface="Calibri" pitchFamily="34" charset="0"/>
            </a:endParaRPr>
          </a:p>
          <a:p>
            <a:pPr marL="0" indent="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endParaRPr lang="en-US" sz="1100" b="1" dirty="0" smtClean="0">
              <a:cs typeface="Calibri" pitchFamily="34" charset="0"/>
            </a:endParaRPr>
          </a:p>
          <a:p>
            <a:pPr marL="0" indent="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endParaRPr lang="en-US" sz="1100" b="1" dirty="0">
              <a:cs typeface="Calibri" pitchFamily="34" charset="0"/>
            </a:endParaRPr>
          </a:p>
          <a:p>
            <a:pPr marL="0" indent="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endParaRPr lang="en-US" sz="1100" b="1" dirty="0" smtClean="0">
              <a:cs typeface="Calibri" pitchFamily="34" charset="0"/>
            </a:endParaRPr>
          </a:p>
          <a:p>
            <a:pPr marL="0" indent="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None/>
              <a:tabLst>
                <a:tab pos="285750" algn="l"/>
              </a:tabLst>
              <a:defRPr/>
            </a:pPr>
            <a:r>
              <a:rPr lang="en-US" sz="1100" b="1" dirty="0" smtClean="0">
                <a:cs typeface="Calibri" pitchFamily="34" charset="0"/>
              </a:rPr>
              <a:t>National Education Associations</a:t>
            </a: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1100" dirty="0" smtClean="0">
                <a:cs typeface="Calibri" pitchFamily="34" charset="0"/>
              </a:rPr>
              <a:t>American </a:t>
            </a:r>
            <a:r>
              <a:rPr lang="en-US" sz="1100" dirty="0">
                <a:cs typeface="Calibri" pitchFamily="34" charset="0"/>
              </a:rPr>
              <a:t>Association of School Librarians  </a:t>
            </a:r>
            <a:endParaRPr lang="en-US" sz="1100" dirty="0" smtClean="0">
              <a:cs typeface="Calibri" pitchFamily="34" charset="0"/>
            </a:endParaRP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1100" dirty="0" smtClean="0">
                <a:cs typeface="Calibri" pitchFamily="34" charset="0"/>
              </a:rPr>
              <a:t>American </a:t>
            </a:r>
            <a:r>
              <a:rPr lang="en-US" sz="1100" dirty="0">
                <a:cs typeface="Calibri" pitchFamily="34" charset="0"/>
              </a:rPr>
              <a:t>Federation of Teachers (</a:t>
            </a:r>
            <a:r>
              <a:rPr lang="en-US" sz="1100" dirty="0" smtClean="0">
                <a:cs typeface="Calibri" pitchFamily="34" charset="0"/>
              </a:rPr>
              <a:t>AFT)</a:t>
            </a: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1100" dirty="0" smtClean="0">
                <a:cs typeface="Calibri" pitchFamily="34" charset="0"/>
              </a:rPr>
              <a:t>American </a:t>
            </a:r>
            <a:r>
              <a:rPr lang="en-US" sz="1100" dirty="0">
                <a:cs typeface="Calibri" pitchFamily="34" charset="0"/>
              </a:rPr>
              <a:t>Library </a:t>
            </a:r>
            <a:r>
              <a:rPr lang="en-US" sz="1100" dirty="0" smtClean="0">
                <a:cs typeface="Calibri" pitchFamily="34" charset="0"/>
              </a:rPr>
              <a:t>Association</a:t>
            </a: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1100" dirty="0" smtClean="0">
                <a:cs typeface="Calibri" pitchFamily="34" charset="0"/>
              </a:rPr>
              <a:t>Consortium </a:t>
            </a:r>
            <a:r>
              <a:rPr lang="en-US" sz="1100" dirty="0">
                <a:cs typeface="Calibri" pitchFamily="34" charset="0"/>
              </a:rPr>
              <a:t>of School Networking (</a:t>
            </a:r>
            <a:r>
              <a:rPr lang="en-US" sz="1100" dirty="0" err="1" smtClean="0">
                <a:cs typeface="Calibri" pitchFamily="34" charset="0"/>
              </a:rPr>
              <a:t>CoSN</a:t>
            </a:r>
            <a:r>
              <a:rPr lang="en-US" sz="1100" dirty="0" smtClean="0">
                <a:cs typeface="Calibri" pitchFamily="34" charset="0"/>
              </a:rPr>
              <a:t>)</a:t>
            </a: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1100" dirty="0" smtClean="0">
                <a:cs typeface="Calibri" pitchFamily="34" charset="0"/>
              </a:rPr>
              <a:t>Council </a:t>
            </a:r>
            <a:r>
              <a:rPr lang="en-US" sz="1100" dirty="0">
                <a:cs typeface="Calibri" pitchFamily="34" charset="0"/>
              </a:rPr>
              <a:t>of Chief State School </a:t>
            </a:r>
            <a:r>
              <a:rPr lang="en-US" sz="1100" dirty="0" smtClean="0">
                <a:cs typeface="Calibri" pitchFamily="34" charset="0"/>
              </a:rPr>
              <a:t>Officers</a:t>
            </a: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1100" dirty="0" smtClean="0">
                <a:cs typeface="Calibri" pitchFamily="34" charset="0"/>
              </a:rPr>
              <a:t>Council </a:t>
            </a:r>
            <a:r>
              <a:rPr lang="en-US" sz="1100" dirty="0">
                <a:cs typeface="Calibri" pitchFamily="34" charset="0"/>
              </a:rPr>
              <a:t>of the Great City </a:t>
            </a:r>
            <a:r>
              <a:rPr lang="en-US" sz="1100" dirty="0" smtClean="0">
                <a:cs typeface="Calibri" pitchFamily="34" charset="0"/>
              </a:rPr>
              <a:t>Schools</a:t>
            </a: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1100" dirty="0" smtClean="0">
                <a:cs typeface="Calibri" pitchFamily="34" charset="0"/>
              </a:rPr>
              <a:t>Education </a:t>
            </a:r>
            <a:r>
              <a:rPr lang="en-US" sz="1100" dirty="0">
                <a:cs typeface="Calibri" pitchFamily="34" charset="0"/>
              </a:rPr>
              <a:t>Commission of the </a:t>
            </a:r>
            <a:r>
              <a:rPr lang="en-US" sz="1100" dirty="0" smtClean="0">
                <a:cs typeface="Calibri" pitchFamily="34" charset="0"/>
              </a:rPr>
              <a:t>States</a:t>
            </a: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1100" dirty="0" smtClean="0">
                <a:cs typeface="Calibri" pitchFamily="34" charset="0"/>
              </a:rPr>
              <a:t>EDUCAUSE </a:t>
            </a: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1100" dirty="0" smtClean="0">
                <a:cs typeface="Calibri" pitchFamily="34" charset="0"/>
              </a:rPr>
              <a:t>International </a:t>
            </a:r>
            <a:r>
              <a:rPr lang="en-US" sz="1100" dirty="0">
                <a:cs typeface="Calibri" pitchFamily="34" charset="0"/>
              </a:rPr>
              <a:t>Society for Technology in Education (</a:t>
            </a:r>
            <a:r>
              <a:rPr lang="en-US" sz="1100" dirty="0" smtClean="0">
                <a:cs typeface="Calibri" pitchFamily="34" charset="0"/>
              </a:rPr>
              <a:t>ISTE)</a:t>
            </a: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1100" dirty="0" smtClean="0">
                <a:cs typeface="Calibri" pitchFamily="34" charset="0"/>
              </a:rPr>
              <a:t>National </a:t>
            </a:r>
            <a:r>
              <a:rPr lang="en-US" sz="1100" dirty="0">
                <a:cs typeface="Calibri" pitchFamily="34" charset="0"/>
              </a:rPr>
              <a:t>Academy of Education </a:t>
            </a:r>
            <a:endParaRPr lang="en-US" sz="1100" dirty="0" smtClean="0">
              <a:cs typeface="Calibri" pitchFamily="34" charset="0"/>
            </a:endParaRP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1100" dirty="0" smtClean="0">
                <a:cs typeface="Calibri" pitchFamily="34" charset="0"/>
              </a:rPr>
              <a:t>National </a:t>
            </a:r>
            <a:r>
              <a:rPr lang="en-US" sz="1100" dirty="0">
                <a:cs typeface="Calibri" pitchFamily="34" charset="0"/>
              </a:rPr>
              <a:t>Academy Foundation </a:t>
            </a:r>
            <a:endParaRPr lang="en-US" sz="1100" dirty="0" smtClean="0">
              <a:cs typeface="Calibri" pitchFamily="34" charset="0"/>
            </a:endParaRP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1100" dirty="0" smtClean="0">
                <a:cs typeface="Calibri" pitchFamily="34" charset="0"/>
              </a:rPr>
              <a:t>National </a:t>
            </a:r>
            <a:r>
              <a:rPr lang="en-US" sz="1100" dirty="0">
                <a:cs typeface="Calibri" pitchFamily="34" charset="0"/>
              </a:rPr>
              <a:t>Association of State Boards of </a:t>
            </a:r>
            <a:r>
              <a:rPr lang="en-US" sz="1100" dirty="0" smtClean="0">
                <a:cs typeface="Calibri" pitchFamily="34" charset="0"/>
              </a:rPr>
              <a:t>Education</a:t>
            </a: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1100" dirty="0" smtClean="0">
                <a:cs typeface="Calibri" pitchFamily="34" charset="0"/>
              </a:rPr>
              <a:t>National </a:t>
            </a:r>
            <a:r>
              <a:rPr lang="en-US" sz="1100" dirty="0">
                <a:cs typeface="Calibri" pitchFamily="34" charset="0"/>
              </a:rPr>
              <a:t>Association of Elementary School </a:t>
            </a:r>
            <a:r>
              <a:rPr lang="en-US" sz="1100" dirty="0" smtClean="0">
                <a:cs typeface="Calibri" pitchFamily="34" charset="0"/>
              </a:rPr>
              <a:t>Principals</a:t>
            </a: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1100" dirty="0" smtClean="0">
                <a:cs typeface="Calibri" pitchFamily="34" charset="0"/>
              </a:rPr>
              <a:t>National </a:t>
            </a:r>
            <a:r>
              <a:rPr lang="en-US" sz="1100" dirty="0">
                <a:cs typeface="Calibri" pitchFamily="34" charset="0"/>
              </a:rPr>
              <a:t>Association of Secondary School Principals </a:t>
            </a:r>
            <a:endParaRPr lang="en-US" sz="1100" dirty="0" smtClean="0">
              <a:cs typeface="Calibri" pitchFamily="34" charset="0"/>
            </a:endParaRP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1100" dirty="0" smtClean="0">
                <a:cs typeface="Calibri" pitchFamily="34" charset="0"/>
              </a:rPr>
              <a:t>National </a:t>
            </a:r>
            <a:r>
              <a:rPr lang="en-US" sz="1100" dirty="0">
                <a:cs typeface="Calibri" pitchFamily="34" charset="0"/>
              </a:rPr>
              <a:t>Association for Media Literacy Education (</a:t>
            </a:r>
            <a:r>
              <a:rPr lang="en-US" sz="1100" dirty="0" smtClean="0">
                <a:cs typeface="Calibri" pitchFamily="34" charset="0"/>
              </a:rPr>
              <a:t>NAMLE)</a:t>
            </a: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1100" dirty="0">
                <a:cs typeface="Calibri" pitchFamily="34" charset="0"/>
              </a:rPr>
              <a:t>National Association of School Superintendents (NASS</a:t>
            </a:r>
            <a:r>
              <a:rPr lang="en-US" sz="1100" dirty="0" smtClean="0">
                <a:cs typeface="Calibri" pitchFamily="34" charset="0"/>
              </a:rPr>
              <a:t>)</a:t>
            </a: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1100" dirty="0" smtClean="0">
                <a:cs typeface="Calibri" pitchFamily="34" charset="0"/>
              </a:rPr>
              <a:t>National </a:t>
            </a:r>
            <a:r>
              <a:rPr lang="en-US" sz="1100" dirty="0">
                <a:cs typeface="Calibri" pitchFamily="34" charset="0"/>
              </a:rPr>
              <a:t>Association of Social </a:t>
            </a:r>
            <a:r>
              <a:rPr lang="en-US" sz="1100" dirty="0" smtClean="0">
                <a:cs typeface="Calibri" pitchFamily="34" charset="0"/>
              </a:rPr>
              <a:t>Workers</a:t>
            </a: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1100" dirty="0" smtClean="0">
                <a:cs typeface="Calibri" pitchFamily="34" charset="0"/>
              </a:rPr>
              <a:t>National </a:t>
            </a:r>
            <a:r>
              <a:rPr lang="en-US" sz="1100" dirty="0">
                <a:cs typeface="Calibri" pitchFamily="34" charset="0"/>
              </a:rPr>
              <a:t>Education Association </a:t>
            </a:r>
            <a:endParaRPr lang="en-US" sz="1100" dirty="0" smtClean="0">
              <a:cs typeface="Calibri" pitchFamily="34" charset="0"/>
            </a:endParaRP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1100" dirty="0" smtClean="0">
                <a:cs typeface="Calibri" pitchFamily="34" charset="0"/>
              </a:rPr>
              <a:t>National </a:t>
            </a:r>
            <a:r>
              <a:rPr lang="en-US" sz="1100" dirty="0">
                <a:cs typeface="Calibri" pitchFamily="34" charset="0"/>
              </a:rPr>
              <a:t>Parent Teacher </a:t>
            </a:r>
            <a:r>
              <a:rPr lang="en-US" sz="1100" dirty="0" smtClean="0">
                <a:cs typeface="Calibri" pitchFamily="34" charset="0"/>
              </a:rPr>
              <a:t>Association</a:t>
            </a: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1100" dirty="0" smtClean="0">
                <a:cs typeface="Calibri" pitchFamily="34" charset="0"/>
              </a:rPr>
              <a:t>National </a:t>
            </a:r>
            <a:r>
              <a:rPr lang="en-US" sz="1100" dirty="0">
                <a:cs typeface="Calibri" pitchFamily="34" charset="0"/>
              </a:rPr>
              <a:t>Rural Education Association </a:t>
            </a:r>
            <a:endParaRPr lang="en-US" sz="1100" dirty="0" smtClean="0">
              <a:cs typeface="Calibri" pitchFamily="34" charset="0"/>
            </a:endParaRP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1100" dirty="0" smtClean="0">
                <a:cs typeface="Calibri" pitchFamily="34" charset="0"/>
              </a:rPr>
              <a:t>National </a:t>
            </a:r>
            <a:r>
              <a:rPr lang="en-US" sz="1100" dirty="0">
                <a:cs typeface="Calibri" pitchFamily="34" charset="0"/>
              </a:rPr>
              <a:t>School Boards </a:t>
            </a:r>
            <a:r>
              <a:rPr lang="en-US" sz="1100" dirty="0" smtClean="0">
                <a:cs typeface="Calibri" pitchFamily="34" charset="0"/>
              </a:rPr>
              <a:t>Association</a:t>
            </a: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1100" dirty="0" smtClean="0">
                <a:cs typeface="Calibri" pitchFamily="34" charset="0"/>
              </a:rPr>
              <a:t>National </a:t>
            </a:r>
            <a:r>
              <a:rPr lang="en-US" sz="1100" dirty="0">
                <a:cs typeface="Calibri" pitchFamily="34" charset="0"/>
              </a:rPr>
              <a:t>Superintendents </a:t>
            </a:r>
            <a:r>
              <a:rPr lang="en-US" sz="1100" dirty="0" smtClean="0">
                <a:cs typeface="Calibri" pitchFamily="34" charset="0"/>
              </a:rPr>
              <a:t>Roundtable</a:t>
            </a: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1100" dirty="0" smtClean="0">
                <a:cs typeface="Calibri" pitchFamily="34" charset="0"/>
              </a:rPr>
              <a:t>Council </a:t>
            </a:r>
            <a:r>
              <a:rPr lang="en-US" sz="1100" dirty="0">
                <a:cs typeface="Calibri" pitchFamily="34" charset="0"/>
              </a:rPr>
              <a:t>of Urban Boards of Education (</a:t>
            </a:r>
            <a:r>
              <a:rPr lang="en-US" sz="1100" dirty="0" smtClean="0">
                <a:cs typeface="Calibri" pitchFamily="34" charset="0"/>
              </a:rPr>
              <a:t>CUBE)</a:t>
            </a: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1100" dirty="0" smtClean="0">
                <a:cs typeface="Calibri" pitchFamily="34" charset="0"/>
              </a:rPr>
              <a:t>National </a:t>
            </a:r>
            <a:r>
              <a:rPr lang="en-US" sz="1100" dirty="0">
                <a:cs typeface="Calibri" pitchFamily="34" charset="0"/>
              </a:rPr>
              <a:t>Science Teachers Association </a:t>
            </a:r>
            <a:endParaRPr lang="en-US" sz="1100" dirty="0" smtClean="0">
              <a:cs typeface="Calibri" pitchFamily="34" charset="0"/>
            </a:endParaRP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1100" dirty="0" smtClean="0">
                <a:cs typeface="Calibri" pitchFamily="34" charset="0"/>
              </a:rPr>
              <a:t>National </a:t>
            </a:r>
            <a:r>
              <a:rPr lang="en-US" sz="1100" dirty="0">
                <a:cs typeface="Calibri" pitchFamily="34" charset="0"/>
              </a:rPr>
              <a:t>Staff Development Council </a:t>
            </a:r>
            <a:endParaRPr lang="en-US" sz="1100" dirty="0" smtClean="0">
              <a:cs typeface="Calibri" pitchFamily="34" charset="0"/>
            </a:endParaRPr>
          </a:p>
          <a:p>
            <a:pPr marL="171450" indent="-171450" fontAlgn="auto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sz="1100" dirty="0" smtClean="0">
                <a:cs typeface="Calibri" pitchFamily="34" charset="0"/>
              </a:rPr>
              <a:t>State </a:t>
            </a:r>
            <a:r>
              <a:rPr lang="en-US" sz="1100" dirty="0">
                <a:cs typeface="Calibri" pitchFamily="34" charset="0"/>
              </a:rPr>
              <a:t>Educational Technology Directors </a:t>
            </a:r>
            <a:r>
              <a:rPr lang="en-US" sz="1100" dirty="0" smtClean="0">
                <a:cs typeface="Calibri" pitchFamily="34" charset="0"/>
              </a:rPr>
              <a:t>Association</a:t>
            </a:r>
          </a:p>
        </p:txBody>
      </p:sp>
      <p:sp>
        <p:nvSpPr>
          <p:cNvPr id="22533" name="Title 1"/>
          <p:cNvSpPr txBox="1">
            <a:spLocks/>
          </p:cNvSpPr>
          <p:nvPr/>
        </p:nvSpPr>
        <p:spPr bwMode="auto">
          <a:xfrm>
            <a:off x="204788" y="0"/>
            <a:ext cx="87741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We have briefed over 3,000 government officials, community and education organizations around the country on Internet Essentials and how they can help</a:t>
            </a:r>
          </a:p>
        </p:txBody>
      </p:sp>
      <p:sp>
        <p:nvSpPr>
          <p:cNvPr id="2253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91350" y="6667500"/>
            <a:ext cx="2133600" cy="2667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2E6F57-6E5F-4D29-965C-9E9E11CC506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3"/>
          <p:cNvSpPr txBox="1">
            <a:spLocks/>
          </p:cNvSpPr>
          <p:nvPr/>
        </p:nvSpPr>
        <p:spPr bwMode="auto">
          <a:xfrm>
            <a:off x="8828088" y="6610350"/>
            <a:ext cx="2968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fld id="{C5CBB7D7-8C56-46AC-88AB-04F8DB3A9127}" type="slidenum">
              <a:rPr lang="en-US" sz="1000">
                <a:latin typeface="Calibri" pitchFamily="34" charset="0"/>
              </a:rPr>
              <a:pPr algn="ctr" eaLnBrk="0" hangingPunct="0"/>
              <a:t>8</a:t>
            </a:fld>
            <a:endParaRPr lang="en-US" sz="1000">
              <a:latin typeface="Calibri" pitchFamily="34" charset="0"/>
            </a:endParaRPr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11188" y="190500"/>
            <a:ext cx="7772400" cy="411163"/>
          </a:xfrm>
        </p:spPr>
        <p:txBody>
          <a:bodyPr/>
          <a:lstStyle/>
          <a:p>
            <a:r>
              <a:rPr lang="en-US" sz="2000" b="1" smtClean="0">
                <a:solidFill>
                  <a:srgbClr val="D71920"/>
                </a:solidFill>
              </a:rPr>
              <a:t>Key Accomplishments and Milestones</a:t>
            </a:r>
            <a:br>
              <a:rPr lang="en-US" sz="2000" b="1" smtClean="0">
                <a:solidFill>
                  <a:srgbClr val="D71920"/>
                </a:solidFill>
              </a:rPr>
            </a:br>
            <a:r>
              <a:rPr lang="en-US" sz="1600" smtClean="0">
                <a:solidFill>
                  <a:srgbClr val="D71920"/>
                </a:solidFill>
              </a:rPr>
              <a:t>as of 12/22/11</a:t>
            </a:r>
          </a:p>
        </p:txBody>
      </p:sp>
      <p:sp>
        <p:nvSpPr>
          <p:cNvPr id="24579" name="Content Placeholder 2"/>
          <p:cNvSpPr txBox="1">
            <a:spLocks/>
          </p:cNvSpPr>
          <p:nvPr/>
        </p:nvSpPr>
        <p:spPr bwMode="auto">
          <a:xfrm>
            <a:off x="611188" y="8382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400"/>
              </a:spcBef>
            </a:pPr>
            <a:r>
              <a:rPr lang="en-US" sz="1600" b="1">
                <a:latin typeface="Calibri" pitchFamily="34" charset="0"/>
              </a:rPr>
              <a:t>While we continue to analyze and make adjustments to Internet Essentials, we have achieved a number of key accomplishments and met several milestones after only a few months of the program.  They include: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1188" y="1746250"/>
            <a:ext cx="8096250" cy="427831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1450" indent="-171450" fontAlgn="auto"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cs typeface="Calibri"/>
              </a:rPr>
              <a:t>Publicizing </a:t>
            </a:r>
            <a:r>
              <a:rPr lang="en-US" dirty="0">
                <a:solidFill>
                  <a:srgbClr val="000000"/>
                </a:solidFill>
                <a:cs typeface="Calibri"/>
              </a:rPr>
              <a:t>the program across more than 4,000 school districts and over 30,000 </a:t>
            </a:r>
            <a:r>
              <a:rPr lang="en-US" dirty="0">
                <a:solidFill>
                  <a:srgbClr val="000000"/>
                </a:solidFill>
                <a:cs typeface="Calibri"/>
              </a:rPr>
              <a:t>schools;</a:t>
            </a:r>
          </a:p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cs typeface="Calibri"/>
              </a:rPr>
              <a:t>	</a:t>
            </a:r>
          </a:p>
          <a:p>
            <a:pPr marL="171450" indent="-171450" fontAlgn="auto"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cs typeface="Calibri"/>
              </a:rPr>
              <a:t>Partnering </a:t>
            </a:r>
            <a:r>
              <a:rPr lang="en-US" dirty="0">
                <a:solidFill>
                  <a:srgbClr val="000000"/>
                </a:solidFill>
                <a:cs typeface="Calibri"/>
              </a:rPr>
              <a:t>with over 3,000 </a:t>
            </a:r>
            <a:r>
              <a:rPr lang="en-US" dirty="0">
                <a:solidFill>
                  <a:srgbClr val="000000"/>
                </a:solidFill>
                <a:cs typeface="Calibri"/>
              </a:rPr>
              <a:t>governors, mayors, </a:t>
            </a:r>
            <a:r>
              <a:rPr lang="en-US" dirty="0">
                <a:solidFill>
                  <a:srgbClr val="000000"/>
                </a:solidFill>
                <a:cs typeface="Calibri"/>
              </a:rPr>
              <a:t>local, state and federal </a:t>
            </a:r>
            <a:r>
              <a:rPr lang="en-US" dirty="0">
                <a:solidFill>
                  <a:srgbClr val="000000"/>
                </a:solidFill>
                <a:cs typeface="Calibri"/>
              </a:rPr>
              <a:t>legislators, </a:t>
            </a:r>
            <a:r>
              <a:rPr lang="en-US" dirty="0">
                <a:solidFill>
                  <a:srgbClr val="000000"/>
                </a:solidFill>
                <a:cs typeface="Calibri"/>
              </a:rPr>
              <a:t>and community-based organizations to promote Internet Essentials and engage eligible families in their </a:t>
            </a:r>
            <a:r>
              <a:rPr lang="en-US" dirty="0">
                <a:solidFill>
                  <a:srgbClr val="000000"/>
                </a:solidFill>
                <a:cs typeface="Calibri"/>
              </a:rPr>
              <a:t>communities;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pPr marL="171450" indent="-171450" fontAlgn="auto"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solidFill>
                <a:srgbClr val="000000"/>
              </a:solidFill>
              <a:cs typeface="Calibri"/>
            </a:endParaRPr>
          </a:p>
          <a:p>
            <a:pPr marL="171450" indent="-171450" fontAlgn="auto"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cs typeface="Calibri"/>
              </a:rPr>
              <a:t>Offering </a:t>
            </a:r>
            <a:r>
              <a:rPr lang="en-US" dirty="0">
                <a:solidFill>
                  <a:srgbClr val="000000"/>
                </a:solidFill>
                <a:cs typeface="Calibri"/>
              </a:rPr>
              <a:t>nearly 300 in-person digital literacy training sessions with more than </a:t>
            </a:r>
            <a:r>
              <a:rPr lang="en-US" dirty="0">
                <a:solidFill>
                  <a:srgbClr val="000000"/>
                </a:solidFill>
                <a:cs typeface="Calibri"/>
              </a:rPr>
              <a:t>1,250 </a:t>
            </a:r>
            <a:r>
              <a:rPr lang="en-US" dirty="0">
                <a:solidFill>
                  <a:srgbClr val="000000"/>
                </a:solidFill>
                <a:cs typeface="Calibri"/>
              </a:rPr>
              <a:t>individual </a:t>
            </a:r>
            <a:r>
              <a:rPr lang="en-US" dirty="0">
                <a:solidFill>
                  <a:srgbClr val="000000"/>
                </a:solidFill>
                <a:cs typeface="Calibri"/>
              </a:rPr>
              <a:t>attendees;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pPr marL="171450" indent="-171450" fontAlgn="auto"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solidFill>
                <a:srgbClr val="000000"/>
              </a:solidFill>
              <a:cs typeface="Calibri"/>
            </a:endParaRPr>
          </a:p>
          <a:p>
            <a:pPr marL="171450" indent="-171450" fontAlgn="auto"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cs typeface="Calibri"/>
              </a:rPr>
              <a:t>Empowering </a:t>
            </a:r>
            <a:r>
              <a:rPr lang="en-US" dirty="0">
                <a:solidFill>
                  <a:srgbClr val="000000"/>
                </a:solidFill>
                <a:cs typeface="Calibri"/>
              </a:rPr>
              <a:t>nearly 100,000 Comcast employees to directly connect eligible families in their </a:t>
            </a:r>
            <a:r>
              <a:rPr lang="en-US" dirty="0">
                <a:solidFill>
                  <a:srgbClr val="000000"/>
                </a:solidFill>
                <a:cs typeface="Calibri"/>
              </a:rPr>
              <a:t>communities;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pPr marL="171450" indent="-171450" fontAlgn="auto"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solidFill>
                <a:srgbClr val="000000"/>
              </a:solidFill>
              <a:cs typeface="Calibri"/>
            </a:endParaRPr>
          </a:p>
          <a:p>
            <a:pPr marL="171450" indent="-171450" fontAlgn="auto"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cs typeface="Calibri"/>
              </a:rPr>
              <a:t>Distributing </a:t>
            </a:r>
            <a:r>
              <a:rPr lang="en-US" dirty="0">
                <a:solidFill>
                  <a:srgbClr val="000000"/>
                </a:solidFill>
                <a:cs typeface="Calibri"/>
              </a:rPr>
              <a:t>over 5,500 computers at less than $150 </a:t>
            </a:r>
            <a:r>
              <a:rPr lang="en-US" dirty="0">
                <a:solidFill>
                  <a:srgbClr val="000000"/>
                </a:solidFill>
                <a:cs typeface="Calibri"/>
              </a:rPr>
              <a:t>each.</a:t>
            </a:r>
            <a:endParaRPr lang="en-US" dirty="0">
              <a:solidFill>
                <a:srgbClr val="000000"/>
              </a:solidFill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3"/>
          <p:cNvSpPr txBox="1">
            <a:spLocks/>
          </p:cNvSpPr>
          <p:nvPr/>
        </p:nvSpPr>
        <p:spPr bwMode="auto">
          <a:xfrm>
            <a:off x="8828088" y="6610350"/>
            <a:ext cx="2968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fld id="{2F6B0E82-F77B-4485-92B1-CE1C69414A3B}" type="slidenum">
              <a:rPr lang="en-US" sz="1000">
                <a:latin typeface="Calibri" pitchFamily="34" charset="0"/>
              </a:rPr>
              <a:pPr algn="ctr" eaLnBrk="0" hangingPunct="0"/>
              <a:t>9</a:t>
            </a:fld>
            <a:endParaRPr lang="en-US" sz="1000">
              <a:latin typeface="Calibri" pitchFamily="34" charset="0"/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590550" y="304800"/>
            <a:ext cx="7772400" cy="4111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200" b="1" dirty="0" smtClean="0">
                <a:solidFill>
                  <a:srgbClr val="D71920"/>
                </a:solidFill>
                <a:cs typeface="Calibri"/>
              </a:rPr>
              <a:t>Internet Essentials Activations</a:t>
            </a:r>
            <a:r>
              <a:rPr lang="en-US" sz="2400" dirty="0" smtClean="0">
                <a:solidFill>
                  <a:srgbClr val="D71920"/>
                </a:solidFill>
                <a:cs typeface="Calibri"/>
              </a:rPr>
              <a:t/>
            </a:r>
            <a:br>
              <a:rPr lang="en-US" sz="2400" dirty="0" smtClean="0">
                <a:solidFill>
                  <a:srgbClr val="D71920"/>
                </a:solidFill>
                <a:cs typeface="Calibri"/>
              </a:rPr>
            </a:br>
            <a:r>
              <a:rPr lang="en-US" sz="1800" dirty="0" smtClean="0">
                <a:solidFill>
                  <a:srgbClr val="D71920"/>
                </a:solidFill>
                <a:cs typeface="Calibri"/>
              </a:rPr>
              <a:t>First Five Months (as of 12/22/11)</a:t>
            </a:r>
            <a:endParaRPr lang="en-US" sz="1800" dirty="0">
              <a:solidFill>
                <a:srgbClr val="D71920"/>
              </a:solidFill>
              <a:cs typeface="Calibri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50" y="1485900"/>
            <a:ext cx="3905250" cy="4714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" y="1247775"/>
            <a:ext cx="3457575" cy="53625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699</Words>
  <Application>Microsoft Office PowerPoint</Application>
  <PresentationFormat>On-screen Show (4:3)</PresentationFormat>
  <Paragraphs>91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Arial</vt:lpstr>
      <vt:lpstr>ＭＳ Ｐゴシック</vt:lpstr>
      <vt:lpstr>Office Theme</vt:lpstr>
      <vt:lpstr>Internet Essentials Conquering the Digital Divide     FCC Diversity Advisory Committee March 2012 </vt:lpstr>
      <vt:lpstr>The Broadband Adoption Experiment</vt:lpstr>
      <vt:lpstr>Slide 3</vt:lpstr>
      <vt:lpstr>Slide 4</vt:lpstr>
      <vt:lpstr>Slide 5</vt:lpstr>
      <vt:lpstr>Slide 6</vt:lpstr>
      <vt:lpstr>Slide 7</vt:lpstr>
      <vt:lpstr>Key Accomplishments and Milestones as of 12/22/11</vt:lpstr>
      <vt:lpstr>Internet Essentials Activations First Five Months (as of 12/22/11)</vt:lpstr>
      <vt:lpstr>2012 Program Enhancements</vt:lpstr>
    </vt:vector>
  </TitlesOfParts>
  <Company>Comcast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Essentials Conquering the Digital Divide     Launch Report February 2012</dc:title>
  <dc:creator>Comcast User</dc:creator>
  <cp:lastModifiedBy>Barbara.Kreisman</cp:lastModifiedBy>
  <cp:revision>40</cp:revision>
  <cp:lastPrinted>2012-03-14T02:08:28Z</cp:lastPrinted>
  <dcterms:created xsi:type="dcterms:W3CDTF">2012-02-11T21:17:32Z</dcterms:created>
  <dcterms:modified xsi:type="dcterms:W3CDTF">2012-03-14T14:15:09Z</dcterms:modified>
</cp:coreProperties>
</file>