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8"/>
  </p:notesMasterIdLst>
  <p:handoutMasterIdLst>
    <p:handoutMasterId r:id="rId19"/>
  </p:handoutMasterIdLst>
  <p:sldIdLst>
    <p:sldId id="397" r:id="rId2"/>
    <p:sldId id="319" r:id="rId3"/>
    <p:sldId id="333" r:id="rId4"/>
    <p:sldId id="378" r:id="rId5"/>
    <p:sldId id="389" r:id="rId6"/>
    <p:sldId id="406" r:id="rId7"/>
    <p:sldId id="344" r:id="rId8"/>
    <p:sldId id="361" r:id="rId9"/>
    <p:sldId id="362" r:id="rId10"/>
    <p:sldId id="427" r:id="rId11"/>
    <p:sldId id="430" r:id="rId12"/>
    <p:sldId id="434" r:id="rId13"/>
    <p:sldId id="429" r:id="rId14"/>
    <p:sldId id="436" r:id="rId15"/>
    <p:sldId id="433" r:id="rId16"/>
    <p:sldId id="407" r:id="rId17"/>
  </p:sldIdLst>
  <p:sldSz cx="9144000" cy="6858000" type="screen4x3"/>
  <p:notesSz cx="7010400" cy="9296400"/>
  <p:defaultTextStyle>
    <a:defPPr>
      <a:defRPr lang="en-US"/>
    </a:defPPr>
    <a:lvl1pPr algn="l" rtl="0" fontAlgn="base">
      <a:spcBef>
        <a:spcPct val="0"/>
      </a:spcBef>
      <a:spcAft>
        <a:spcPct val="0"/>
      </a:spcAft>
      <a:defRPr sz="2400" kern="1200">
        <a:solidFill>
          <a:srgbClr val="CCCCCC"/>
        </a:solidFill>
        <a:latin typeface="Verdana" pitchFamily="34" charset="0"/>
        <a:ea typeface="+mn-ea"/>
        <a:cs typeface="Arial" charset="0"/>
      </a:defRPr>
    </a:lvl1pPr>
    <a:lvl2pPr marL="457200" algn="l" rtl="0" fontAlgn="base">
      <a:spcBef>
        <a:spcPct val="0"/>
      </a:spcBef>
      <a:spcAft>
        <a:spcPct val="0"/>
      </a:spcAft>
      <a:defRPr sz="2400" kern="1200">
        <a:solidFill>
          <a:srgbClr val="CCCCCC"/>
        </a:solidFill>
        <a:latin typeface="Verdana" pitchFamily="34" charset="0"/>
        <a:ea typeface="+mn-ea"/>
        <a:cs typeface="Arial" charset="0"/>
      </a:defRPr>
    </a:lvl2pPr>
    <a:lvl3pPr marL="914400" algn="l" rtl="0" fontAlgn="base">
      <a:spcBef>
        <a:spcPct val="0"/>
      </a:spcBef>
      <a:spcAft>
        <a:spcPct val="0"/>
      </a:spcAft>
      <a:defRPr sz="2400" kern="1200">
        <a:solidFill>
          <a:srgbClr val="CCCCCC"/>
        </a:solidFill>
        <a:latin typeface="Verdana" pitchFamily="34" charset="0"/>
        <a:ea typeface="+mn-ea"/>
        <a:cs typeface="Arial" charset="0"/>
      </a:defRPr>
    </a:lvl3pPr>
    <a:lvl4pPr marL="1371600" algn="l" rtl="0" fontAlgn="base">
      <a:spcBef>
        <a:spcPct val="0"/>
      </a:spcBef>
      <a:spcAft>
        <a:spcPct val="0"/>
      </a:spcAft>
      <a:defRPr sz="2400" kern="1200">
        <a:solidFill>
          <a:srgbClr val="CCCCCC"/>
        </a:solidFill>
        <a:latin typeface="Verdana" pitchFamily="34" charset="0"/>
        <a:ea typeface="+mn-ea"/>
        <a:cs typeface="Arial" charset="0"/>
      </a:defRPr>
    </a:lvl4pPr>
    <a:lvl5pPr marL="1828800" algn="l" rtl="0" fontAlgn="base">
      <a:spcBef>
        <a:spcPct val="0"/>
      </a:spcBef>
      <a:spcAft>
        <a:spcPct val="0"/>
      </a:spcAft>
      <a:defRPr sz="2400" kern="1200">
        <a:solidFill>
          <a:srgbClr val="CCCCCC"/>
        </a:solidFill>
        <a:latin typeface="Verdana" pitchFamily="34" charset="0"/>
        <a:ea typeface="+mn-ea"/>
        <a:cs typeface="Arial" charset="0"/>
      </a:defRPr>
    </a:lvl5pPr>
    <a:lvl6pPr marL="2286000" algn="l" defTabSz="914400" rtl="0" eaLnBrk="1" latinLnBrk="0" hangingPunct="1">
      <a:defRPr sz="2400" kern="1200">
        <a:solidFill>
          <a:srgbClr val="CCCCCC"/>
        </a:solidFill>
        <a:latin typeface="Verdana" pitchFamily="34" charset="0"/>
        <a:ea typeface="+mn-ea"/>
        <a:cs typeface="Arial" charset="0"/>
      </a:defRPr>
    </a:lvl6pPr>
    <a:lvl7pPr marL="2743200" algn="l" defTabSz="914400" rtl="0" eaLnBrk="1" latinLnBrk="0" hangingPunct="1">
      <a:defRPr sz="2400" kern="1200">
        <a:solidFill>
          <a:srgbClr val="CCCCCC"/>
        </a:solidFill>
        <a:latin typeface="Verdana" pitchFamily="34" charset="0"/>
        <a:ea typeface="+mn-ea"/>
        <a:cs typeface="Arial" charset="0"/>
      </a:defRPr>
    </a:lvl7pPr>
    <a:lvl8pPr marL="3200400" algn="l" defTabSz="914400" rtl="0" eaLnBrk="1" latinLnBrk="0" hangingPunct="1">
      <a:defRPr sz="2400" kern="1200">
        <a:solidFill>
          <a:srgbClr val="CCCCCC"/>
        </a:solidFill>
        <a:latin typeface="Verdana" pitchFamily="34" charset="0"/>
        <a:ea typeface="+mn-ea"/>
        <a:cs typeface="Arial" charset="0"/>
      </a:defRPr>
    </a:lvl8pPr>
    <a:lvl9pPr marL="3657600" algn="l" defTabSz="914400" rtl="0" eaLnBrk="1" latinLnBrk="0" hangingPunct="1">
      <a:defRPr sz="2400" kern="1200">
        <a:solidFill>
          <a:srgbClr val="CCCCCC"/>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s2968" initials="" lastIdx="23" clrIdx="0"/>
  <p:cmAuthor id="1" name="Fleishman-Hillard" initials="" lastIdx="7" clrIdx="1"/>
  <p:cmAuthor id="2" name="stikan" initials="" lastIdx="0" clrIdx="2"/>
  <p:cmAuthor id="3" name="VOX Global"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00A1"/>
    <a:srgbClr val="808080"/>
    <a:srgbClr val="0670B4"/>
    <a:srgbClr val="1597D3"/>
    <a:srgbClr val="FF7200"/>
    <a:srgbClr val="6EBB1F"/>
    <a:srgbClr val="484848"/>
    <a:srgbClr val="81017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307" autoAdjust="0"/>
    <p:restoredTop sz="93277" autoAdjust="0"/>
  </p:normalViewPr>
  <p:slideViewPr>
    <p:cSldViewPr snapToGrid="0">
      <p:cViewPr>
        <p:scale>
          <a:sx n="100" d="100"/>
          <a:sy n="100" d="100"/>
        </p:scale>
        <p:origin x="-72" y="396"/>
      </p:cViewPr>
      <p:guideLst>
        <p:guide orient="horz" pos="4055"/>
        <p:guide orient="horz" pos="908"/>
        <p:guide orient="horz" pos="4113"/>
        <p:guide orient="horz" pos="2096"/>
        <p:guide pos="4807"/>
        <p:guide pos="249"/>
        <p:guide pos="24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8" d="100"/>
          <a:sy n="58" d="100"/>
        </p:scale>
        <p:origin x="-255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eaLnBrk="0" hangingPunct="0">
              <a:spcBef>
                <a:spcPct val="50000"/>
              </a:spcBef>
              <a:defRPr sz="1200">
                <a:latin typeface="Verdana" pitchFamily="-111" charset="0"/>
                <a:ea typeface="Arial" pitchFamily="-111" charset="-52"/>
                <a:cs typeface="Arial" pitchFamily="-111" charset="-52"/>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4" tIns="46582" rIns="93164" bIns="46582" rtlCol="0"/>
          <a:lstStyle>
            <a:lvl1pPr algn="r" eaLnBrk="0" hangingPunct="0">
              <a:spcBef>
                <a:spcPct val="50000"/>
              </a:spcBef>
              <a:defRPr sz="1200" smtClean="0">
                <a:latin typeface="Verdana" pitchFamily="-111" charset="0"/>
                <a:ea typeface="Arial" pitchFamily="-111" charset="-52"/>
                <a:cs typeface="Arial" pitchFamily="-111" charset="-52"/>
              </a:defRPr>
            </a:lvl1pPr>
          </a:lstStyle>
          <a:p>
            <a:pPr>
              <a:defRPr/>
            </a:pPr>
            <a:fld id="{5AAB633D-5F25-4B4E-B530-612816123B52}" type="datetimeFigureOut">
              <a:rPr lang="en-US"/>
              <a:pPr>
                <a:defRPr/>
              </a:pPr>
              <a:t>3/14/2012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64" tIns="46582" rIns="93164" bIns="46582" rtlCol="0" anchor="b"/>
          <a:lstStyle>
            <a:lvl1pPr algn="l" eaLnBrk="0" hangingPunct="0">
              <a:spcBef>
                <a:spcPct val="50000"/>
              </a:spcBef>
              <a:defRPr sz="1200">
                <a:latin typeface="Verdana" pitchFamily="-111" charset="0"/>
                <a:ea typeface="Arial" pitchFamily="-111" charset="-52"/>
                <a:cs typeface="Arial" pitchFamily="-111" charset="-52"/>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4" tIns="46582" rIns="93164" bIns="46582" rtlCol="0" anchor="b"/>
          <a:lstStyle>
            <a:lvl1pPr algn="r" eaLnBrk="0" hangingPunct="0">
              <a:spcBef>
                <a:spcPct val="50000"/>
              </a:spcBef>
              <a:defRPr sz="1200" smtClean="0">
                <a:latin typeface="Verdana" pitchFamily="-111" charset="0"/>
                <a:ea typeface="Arial" pitchFamily="-111" charset="-52"/>
                <a:cs typeface="Arial" pitchFamily="-111" charset="-52"/>
              </a:defRPr>
            </a:lvl1pPr>
          </a:lstStyle>
          <a:p>
            <a:pPr>
              <a:defRPr/>
            </a:pPr>
            <a:fld id="{D2376BD9-1B94-4658-BBE3-4137E51283D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l" eaLnBrk="1" hangingPunct="1">
              <a:spcBef>
                <a:spcPct val="0"/>
              </a:spcBef>
              <a:defRPr sz="1200">
                <a:solidFill>
                  <a:schemeClr val="tx1"/>
                </a:solidFill>
                <a:latin typeface="Arial" pitchFamily="-111" charset="-52"/>
                <a:ea typeface="Arial" pitchFamily="-111" charset="-52"/>
                <a:cs typeface="Arial" pitchFamily="-111" charset="-52"/>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eaLnBrk="1" hangingPunct="1">
              <a:spcBef>
                <a:spcPct val="0"/>
              </a:spcBef>
              <a:defRPr sz="1200">
                <a:solidFill>
                  <a:schemeClr val="tx1"/>
                </a:solidFill>
                <a:latin typeface="Arial" pitchFamily="-111" charset="-52"/>
                <a:ea typeface="Arial" pitchFamily="-111" charset="-52"/>
                <a:cs typeface="Arial" pitchFamily="-111" charset="-52"/>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l" eaLnBrk="1" hangingPunct="1">
              <a:spcBef>
                <a:spcPct val="0"/>
              </a:spcBef>
              <a:defRPr sz="1200">
                <a:solidFill>
                  <a:schemeClr val="tx1"/>
                </a:solidFill>
                <a:latin typeface="Arial" pitchFamily="-111" charset="-52"/>
                <a:ea typeface="Arial" pitchFamily="-111" charset="-52"/>
                <a:cs typeface="Arial" pitchFamily="-111" charset="-52"/>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eaLnBrk="1" hangingPunct="1">
              <a:spcBef>
                <a:spcPct val="0"/>
              </a:spcBef>
              <a:defRPr sz="1200">
                <a:solidFill>
                  <a:schemeClr val="tx1"/>
                </a:solidFill>
                <a:latin typeface="Arial" pitchFamily="-111" charset="-52"/>
                <a:ea typeface="Arial" pitchFamily="-111" charset="-52"/>
                <a:cs typeface="Arial" pitchFamily="-111" charset="-52"/>
              </a:defRPr>
            </a:lvl1pPr>
          </a:lstStyle>
          <a:p>
            <a:pPr>
              <a:defRPr/>
            </a:pPr>
            <a:fld id="{EF1B854B-4BB2-41E3-A31E-30963FA281A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1" charset="-52"/>
        <a:ea typeface="+mn-ea"/>
        <a:cs typeface="+mn-cs"/>
      </a:defRPr>
    </a:lvl1pPr>
    <a:lvl2pPr marL="457200" algn="l" rtl="0" eaLnBrk="0" fontAlgn="base" hangingPunct="0">
      <a:spcBef>
        <a:spcPct val="30000"/>
      </a:spcBef>
      <a:spcAft>
        <a:spcPct val="0"/>
      </a:spcAft>
      <a:defRPr sz="1200" kern="1200">
        <a:solidFill>
          <a:schemeClr val="tx1"/>
        </a:solidFill>
        <a:latin typeface="Arial" pitchFamily="-111" charset="-52"/>
        <a:ea typeface="ＭＳ Ｐゴシック" pitchFamily="-11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11" charset="-52"/>
        <a:ea typeface="ＭＳ Ｐゴシック" pitchFamily="-11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11" charset="-52"/>
        <a:ea typeface="ＭＳ Ｐゴシック" pitchFamily="-11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11" charset="-52"/>
        <a:ea typeface="ＭＳ Ｐゴシック" pitchFamily="-111"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17411" name="Slide Number Placeholder 3"/>
          <p:cNvSpPr>
            <a:spLocks noGrp="1"/>
          </p:cNvSpPr>
          <p:nvPr>
            <p:ph type="sldNum" sz="quarter" idx="5"/>
          </p:nvPr>
        </p:nvSpPr>
        <p:spPr>
          <a:noFill/>
        </p:spPr>
        <p:txBody>
          <a:bodyPr/>
          <a:lstStyle/>
          <a:p>
            <a:fld id="{B0F16698-E7FF-47B6-9AA5-54A7608E8409}" type="slidenum">
              <a:rPr lang="en-US" smtClean="0">
                <a:latin typeface="Arial" charset="0"/>
                <a:cs typeface="Arial" charset="0"/>
              </a:rPr>
              <a:pPr/>
              <a:t>1</a:t>
            </a:fld>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marL="234950" indent="-234950" eaLnBrk="1" hangingPunct="1"/>
            <a:endParaRPr lang="en-US" smtClean="0">
              <a:latin typeface="Arial" charset="0"/>
            </a:endParaRPr>
          </a:p>
        </p:txBody>
      </p:sp>
      <p:sp>
        <p:nvSpPr>
          <p:cNvPr id="36867" name="Slide Number Placeholder 3"/>
          <p:cNvSpPr>
            <a:spLocks noGrp="1"/>
          </p:cNvSpPr>
          <p:nvPr>
            <p:ph type="sldNum" sz="quarter" idx="5"/>
          </p:nvPr>
        </p:nvSpPr>
        <p:spPr>
          <a:noFill/>
        </p:spPr>
        <p:txBody>
          <a:bodyPr/>
          <a:lstStyle/>
          <a:p>
            <a:fld id="{3E303C34-025D-4A17-A5F2-F7368C3C1C32}" type="slidenum">
              <a:rPr lang="en-US" smtClean="0">
                <a:latin typeface="Arial" charset="0"/>
                <a:cs typeface="Arial" charset="0"/>
              </a:rPr>
              <a:pPr/>
              <a:t>11</a:t>
            </a:fld>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234950" indent="-234950" eaLnBrk="1" hangingPunct="1"/>
            <a:endParaRPr lang="en-US" smtClean="0">
              <a:latin typeface="Arial" charset="0"/>
            </a:endParaRPr>
          </a:p>
        </p:txBody>
      </p:sp>
      <p:sp>
        <p:nvSpPr>
          <p:cNvPr id="38915" name="Slide Number Placeholder 3"/>
          <p:cNvSpPr>
            <a:spLocks noGrp="1"/>
          </p:cNvSpPr>
          <p:nvPr>
            <p:ph type="sldNum" sz="quarter" idx="5"/>
          </p:nvPr>
        </p:nvSpPr>
        <p:spPr>
          <a:noFill/>
        </p:spPr>
        <p:txBody>
          <a:bodyPr/>
          <a:lstStyle/>
          <a:p>
            <a:fld id="{C9ADEA82-6A7B-4E2C-A2EB-13EB9AEFA16E}" type="slidenum">
              <a:rPr lang="en-US" smtClean="0">
                <a:latin typeface="Arial" charset="0"/>
                <a:cs typeface="Arial" charset="0"/>
              </a:rPr>
              <a:pPr/>
              <a:t>12</a:t>
            </a:fld>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endParaRPr lang="en-US" dirty="0"/>
          </a:p>
        </p:txBody>
      </p:sp>
      <p:sp>
        <p:nvSpPr>
          <p:cNvPr id="40963" name="Slide Number Placeholder 3"/>
          <p:cNvSpPr>
            <a:spLocks noGrp="1"/>
          </p:cNvSpPr>
          <p:nvPr>
            <p:ph type="sldNum" sz="quarter" idx="5"/>
          </p:nvPr>
        </p:nvSpPr>
        <p:spPr>
          <a:noFill/>
        </p:spPr>
        <p:txBody>
          <a:bodyPr/>
          <a:lstStyle/>
          <a:p>
            <a:fld id="{D7DD4AFA-2923-4CBE-9272-415C3DAB5CE0}" type="slidenum">
              <a:rPr lang="en-US" smtClean="0">
                <a:latin typeface="Arial" charset="0"/>
                <a:cs typeface="Arial" charset="0"/>
              </a:rPr>
              <a:pPr/>
              <a:t>13</a:t>
            </a:fld>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3011" name="Slide Number Placeholder 3"/>
          <p:cNvSpPr>
            <a:spLocks noGrp="1"/>
          </p:cNvSpPr>
          <p:nvPr>
            <p:ph type="sldNum" sz="quarter" idx="5"/>
          </p:nvPr>
        </p:nvSpPr>
        <p:spPr>
          <a:noFill/>
        </p:spPr>
        <p:txBody>
          <a:bodyPr/>
          <a:lstStyle/>
          <a:p>
            <a:fld id="{6F32E18A-9436-42D2-9AEA-8F8804503D7E}" type="slidenum">
              <a:rPr lang="en-US" smtClean="0">
                <a:latin typeface="Arial" charset="0"/>
                <a:cs typeface="Arial" charset="0"/>
              </a:rPr>
              <a:pPr/>
              <a:t>14</a:t>
            </a:fld>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5059" name="Slide Number Placeholder 3"/>
          <p:cNvSpPr>
            <a:spLocks noGrp="1"/>
          </p:cNvSpPr>
          <p:nvPr>
            <p:ph type="sldNum" sz="quarter" idx="5"/>
          </p:nvPr>
        </p:nvSpPr>
        <p:spPr>
          <a:noFill/>
        </p:spPr>
        <p:txBody>
          <a:bodyPr/>
          <a:lstStyle/>
          <a:p>
            <a:fld id="{7170EA5E-A466-4ABA-BFD5-A897BC84EE5C}" type="slidenum">
              <a:rPr lang="en-US" smtClean="0">
                <a:latin typeface="Arial" charset="0"/>
                <a:cs typeface="Arial" charset="0"/>
              </a:rPr>
              <a:pPr/>
              <a:t>15</a:t>
            </a:fld>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pPr eaLnBrk="1" hangingPunct="1">
              <a:spcBef>
                <a:spcPct val="0"/>
              </a:spcBef>
            </a:pPr>
            <a:r>
              <a:rPr lang="en-US" smtClean="0">
                <a:latin typeface="Arial" charset="0"/>
              </a:rPr>
              <a:t>This timeline lays out the Aspire “rolling thunder” to follow the March 19</a:t>
            </a:r>
            <a:r>
              <a:rPr lang="en-US" baseline="30000" smtClean="0">
                <a:latin typeface="Arial" charset="0"/>
              </a:rPr>
              <a:t>th</a:t>
            </a:r>
            <a:r>
              <a:rPr lang="en-US" smtClean="0">
                <a:latin typeface="Arial" charset="0"/>
              </a:rPr>
              <a:t> launch.</a:t>
            </a:r>
          </a:p>
        </p:txBody>
      </p:sp>
      <p:sp>
        <p:nvSpPr>
          <p:cNvPr id="47107" name="Slide Number Placeholder 3"/>
          <p:cNvSpPr>
            <a:spLocks noGrp="1"/>
          </p:cNvSpPr>
          <p:nvPr>
            <p:ph type="sldNum" sz="quarter" idx="5"/>
          </p:nvPr>
        </p:nvSpPr>
        <p:spPr>
          <a:noFill/>
        </p:spPr>
        <p:txBody>
          <a:bodyPr/>
          <a:lstStyle/>
          <a:p>
            <a:fld id="{04E4DDB4-229A-4A18-B41F-1DAE946DFDC4}" type="slidenum">
              <a:rPr lang="en-US" smtClean="0">
                <a:latin typeface="Arial" charset="0"/>
                <a:cs typeface="Arial" charset="0"/>
              </a:rPr>
              <a:pPr/>
              <a:t>16</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r>
              <a:rPr lang="en-US" smtClean="0">
                <a:latin typeface="Arial" charset="0"/>
              </a:rPr>
              <a:t>Our objective in the first four years was to have an issue impact on high school success and workforce readiness through philanthropic support and volunteerism directed at proven programs and partnerships with local and national organizations.</a:t>
            </a:r>
          </a:p>
          <a:p>
            <a:pPr eaLnBrk="1" hangingPunct="1"/>
            <a:endParaRPr lang="en-US" smtClean="0">
              <a:latin typeface="Arial" charset="0"/>
            </a:endParaRPr>
          </a:p>
        </p:txBody>
      </p:sp>
      <p:sp>
        <p:nvSpPr>
          <p:cNvPr id="19459" name="Slide Number Placeholder 3"/>
          <p:cNvSpPr>
            <a:spLocks noGrp="1"/>
          </p:cNvSpPr>
          <p:nvPr>
            <p:ph type="sldNum" sz="quarter" idx="5"/>
          </p:nvPr>
        </p:nvSpPr>
        <p:spPr>
          <a:noFill/>
        </p:spPr>
        <p:txBody>
          <a:bodyPr/>
          <a:lstStyle/>
          <a:p>
            <a:fld id="{805F9D69-CBBC-4143-B120-1D19237C93B4}" type="slidenum">
              <a:rPr lang="en-US" smtClean="0">
                <a:latin typeface="Arial" charset="0"/>
                <a:cs typeface="Arial" charset="0"/>
              </a:rPr>
              <a:pPr/>
              <a:t>2</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2778" tIns="46390" rIns="92778" bIns="46390" anchor="b"/>
          <a:lstStyle/>
          <a:p>
            <a:pPr algn="r" defTabSz="927100" eaLnBrk="0" hangingPunct="0">
              <a:spcBef>
                <a:spcPct val="50000"/>
              </a:spcBef>
            </a:pPr>
            <a:fld id="{32C6B9ED-EE3A-4111-B41F-8E7A2AAFC395}" type="slidenum">
              <a:rPr lang="en-US" sz="1200"/>
              <a:pPr algn="r" defTabSz="927100" eaLnBrk="0" hangingPunct="0">
                <a:spcBef>
                  <a:spcPct val="50000"/>
                </a:spcBef>
              </a:pPr>
              <a:t>3</a:t>
            </a:fld>
            <a:endParaRPr lang="en-US" sz="1200"/>
          </a:p>
        </p:txBody>
      </p:sp>
      <p:sp>
        <p:nvSpPr>
          <p:cNvPr id="21506" name="Rectangle 2"/>
          <p:cNvSpPr>
            <a:spLocks noGrp="1" noRot="1" noChangeAspect="1" noChangeArrowheads="1" noTextEdit="1"/>
          </p:cNvSpPr>
          <p:nvPr>
            <p:ph type="sldImg"/>
          </p:nvPr>
        </p:nvSpPr>
        <p:spPr>
          <a:xfrm>
            <a:off x="1182688" y="696913"/>
            <a:ext cx="4648200" cy="3486150"/>
          </a:xfrm>
          <a:ln/>
        </p:spPr>
      </p:sp>
      <p:sp>
        <p:nvSpPr>
          <p:cNvPr id="21507" name="Rectangle 4"/>
          <p:cNvSpPr>
            <a:spLocks noGrp="1" noChangeArrowheads="1"/>
          </p:cNvSpPr>
          <p:nvPr>
            <p:ph type="body" idx="1"/>
          </p:nvPr>
        </p:nvSpPr>
        <p:spPr>
          <a:xfrm>
            <a:off x="701675" y="4414838"/>
            <a:ext cx="5607050" cy="4184650"/>
          </a:xfrm>
          <a:noFill/>
          <a:ln/>
        </p:spPr>
        <p:txBody>
          <a:bodyPr/>
          <a:lstStyle/>
          <a:p>
            <a:pPr eaLnBrk="1" hangingPunct="1"/>
            <a:endParaRPr lang="en-US" smtClean="0">
              <a:solidFill>
                <a:srgbClr val="FF0000"/>
              </a:solidFill>
              <a:latin typeface="Arial"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2771" tIns="46386" rIns="92771" bIns="46386" anchor="b"/>
          <a:lstStyle/>
          <a:p>
            <a:pPr algn="r" defTabSz="927100" eaLnBrk="0" hangingPunct="0">
              <a:spcBef>
                <a:spcPct val="50000"/>
              </a:spcBef>
            </a:pPr>
            <a:fld id="{98A14495-DBDD-4547-ADE7-14F9EE953C96}" type="slidenum">
              <a:rPr lang="en-US" sz="1200"/>
              <a:pPr algn="r" defTabSz="927100" eaLnBrk="0" hangingPunct="0">
                <a:spcBef>
                  <a:spcPct val="50000"/>
                </a:spcBef>
              </a:pPr>
              <a:t>4</a:t>
            </a:fld>
            <a:endParaRPr lang="en-US" sz="1200"/>
          </a:p>
        </p:txBody>
      </p:sp>
      <p:sp>
        <p:nvSpPr>
          <p:cNvPr id="23554" name="Rectangle 2"/>
          <p:cNvSpPr>
            <a:spLocks noGrp="1" noRot="1" noChangeAspect="1" noChangeArrowheads="1" noTextEdit="1"/>
          </p:cNvSpPr>
          <p:nvPr>
            <p:ph type="sldImg"/>
          </p:nvPr>
        </p:nvSpPr>
        <p:spPr>
          <a:xfrm>
            <a:off x="1182688" y="696913"/>
            <a:ext cx="4648200" cy="3486150"/>
          </a:xfrm>
          <a:ln/>
        </p:spPr>
      </p:sp>
      <p:sp>
        <p:nvSpPr>
          <p:cNvPr id="23555" name="Rectangle 4"/>
          <p:cNvSpPr>
            <a:spLocks noGrp="1" noChangeArrowheads="1"/>
          </p:cNvSpPr>
          <p:nvPr>
            <p:ph type="body" idx="1"/>
          </p:nvPr>
        </p:nvSpPr>
        <p:spPr>
          <a:xfrm>
            <a:off x="701675" y="4414838"/>
            <a:ext cx="5607050" cy="4184650"/>
          </a:xfrm>
          <a:noFill/>
          <a:ln/>
        </p:spPr>
        <p:txBody>
          <a:bodyPr/>
          <a:lstStyle/>
          <a:p>
            <a:pPr eaLnBrk="1" hangingPunct="1">
              <a:buFontTx/>
              <a:buChar char="•"/>
            </a:pPr>
            <a:r>
              <a:rPr lang="en-US" sz="1400" smtClean="0">
                <a:latin typeface="Arial" charset="0"/>
                <a:ea typeface="ＭＳ Ｐゴシック"/>
                <a:cs typeface="ＭＳ Ｐゴシック"/>
              </a:rPr>
              <a:t>Job Shadow has proven to be </a:t>
            </a:r>
            <a:r>
              <a:rPr lang="en-US" sz="1400" b="1" smtClean="0">
                <a:latin typeface="Arial" charset="0"/>
                <a:ea typeface="ＭＳ Ｐゴシック"/>
                <a:cs typeface="ＭＳ Ｐゴシック"/>
              </a:rPr>
              <a:t>a great vehicle for engaging employees in Aspire.</a:t>
            </a:r>
          </a:p>
          <a:p>
            <a:pPr eaLnBrk="1" hangingPunct="1">
              <a:buFontTx/>
              <a:buChar char="•"/>
            </a:pPr>
            <a:r>
              <a:rPr lang="en-US" sz="1400" smtClean="0">
                <a:latin typeface="Arial" charset="0"/>
                <a:ea typeface="ＭＳ Ｐゴシック"/>
                <a:cs typeface="ＭＳ Ｐゴシック"/>
              </a:rPr>
              <a:t>Not only is it </a:t>
            </a:r>
            <a:r>
              <a:rPr lang="en-US" sz="1400" b="1" smtClean="0">
                <a:latin typeface="Arial" charset="0"/>
                <a:ea typeface="ＭＳ Ｐゴシック"/>
                <a:cs typeface="ＭＳ Ｐゴシック"/>
              </a:rPr>
              <a:t>the largest-ever corporate job shadow effort</a:t>
            </a:r>
            <a:r>
              <a:rPr lang="en-US" sz="1400" smtClean="0">
                <a:latin typeface="Arial" charset="0"/>
                <a:ea typeface="ＭＳ Ｐゴシック"/>
                <a:cs typeface="ＭＳ Ｐゴシック"/>
              </a:rPr>
              <a:t>, but also one of the </a:t>
            </a:r>
            <a:r>
              <a:rPr lang="en-US" sz="1400" b="1" smtClean="0">
                <a:latin typeface="Arial" charset="0"/>
                <a:ea typeface="ＭＳ Ｐゴシック"/>
                <a:cs typeface="ＭＳ Ｐゴシック"/>
              </a:rPr>
              <a:t>largest corporate volunteerism initiatives</a:t>
            </a:r>
            <a:r>
              <a:rPr lang="en-US" sz="1400" smtClean="0">
                <a:latin typeface="Arial" charset="0"/>
                <a:ea typeface="ＭＳ Ｐゴシック"/>
                <a:cs typeface="ＭＳ Ｐゴシック"/>
              </a:rPr>
              <a:t>.</a:t>
            </a:r>
          </a:p>
          <a:p>
            <a:pPr eaLnBrk="1" hangingPunct="1">
              <a:buFontTx/>
              <a:buChar char="•"/>
            </a:pPr>
            <a:r>
              <a:rPr lang="en-US" sz="1400" smtClean="0">
                <a:latin typeface="Arial" charset="0"/>
                <a:ea typeface="ＭＳ Ｐゴシック"/>
                <a:cs typeface="ＭＳ Ｐゴシック"/>
              </a:rPr>
              <a:t>We simply could not have this student impact without the dedicated participation of our employees as </a:t>
            </a:r>
            <a:r>
              <a:rPr lang="en-US" sz="1400" b="1" smtClean="0">
                <a:latin typeface="Arial" charset="0"/>
                <a:ea typeface="ＭＳ Ｐゴシック"/>
                <a:cs typeface="ＭＳ Ｐゴシック"/>
              </a:rPr>
              <a:t>connectors, site coordinators and administrative helpers </a:t>
            </a:r>
            <a:r>
              <a:rPr lang="en-US" sz="1400" smtClean="0">
                <a:latin typeface="Arial" charset="0"/>
                <a:ea typeface="ＭＳ Ｐゴシック"/>
                <a:cs typeface="ＭＳ Ｐゴシック"/>
              </a:rPr>
              <a:t>for the program.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25603" name="Slide Number Placeholder 3"/>
          <p:cNvSpPr>
            <a:spLocks noGrp="1"/>
          </p:cNvSpPr>
          <p:nvPr>
            <p:ph type="sldNum" sz="quarter" idx="5"/>
          </p:nvPr>
        </p:nvSpPr>
        <p:spPr>
          <a:noFill/>
        </p:spPr>
        <p:txBody>
          <a:bodyPr/>
          <a:lstStyle/>
          <a:p>
            <a:fld id="{3B9BE4A2-702F-4481-8F19-3466FF75B6D5}" type="slidenum">
              <a:rPr lang="en-US" smtClean="0">
                <a:latin typeface="Arial" charset="0"/>
                <a:cs typeface="Arial" charset="0"/>
              </a:rPr>
              <a:pPr/>
              <a:t>5</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pPr eaLnBrk="1" hangingPunct="1"/>
            <a:r>
              <a:rPr lang="en-US" smtClean="0">
                <a:latin typeface="Arial" charset="0"/>
              </a:rPr>
              <a:t>Aspire 1 built the foundation with traditional philanthropy and internal participation; Aspire 2 builds on that, and extends to include external activation and social innovation.</a:t>
            </a:r>
          </a:p>
        </p:txBody>
      </p:sp>
      <p:sp>
        <p:nvSpPr>
          <p:cNvPr id="27651" name="Slide Number Placeholder 3"/>
          <p:cNvSpPr>
            <a:spLocks noGrp="1"/>
          </p:cNvSpPr>
          <p:nvPr>
            <p:ph type="sldNum" sz="quarter" idx="5"/>
          </p:nvPr>
        </p:nvSpPr>
        <p:spPr>
          <a:noFill/>
        </p:spPr>
        <p:txBody>
          <a:bodyPr/>
          <a:lstStyle/>
          <a:p>
            <a:fld id="{78165EDC-58DB-48E7-AAD3-B4228A4D3376}" type="slidenum">
              <a:rPr lang="en-US" smtClean="0">
                <a:latin typeface="Arial" charset="0"/>
                <a:cs typeface="Arial" charset="0"/>
              </a:rPr>
              <a:pPr/>
              <a:t>6</a:t>
            </a:fld>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eaLnBrk="1" hangingPunct="1"/>
            <a:r>
              <a:rPr lang="en-US" smtClean="0">
                <a:latin typeface="Arial" charset="0"/>
              </a:rPr>
              <a:t>We will continue to focus on improving high school success and college and career readiness.</a:t>
            </a:r>
          </a:p>
          <a:p>
            <a:pPr eaLnBrk="1" hangingPunct="1"/>
            <a:endParaRPr lang="en-US" smtClean="0">
              <a:latin typeface="Arial" charset="0"/>
            </a:endParaRPr>
          </a:p>
          <a:p>
            <a:pPr eaLnBrk="1" hangingPunct="1"/>
            <a:r>
              <a:rPr lang="en-US" smtClean="0">
                <a:latin typeface="Arial" charset="0"/>
              </a:rPr>
              <a:t>We will also increase our focus on metrics and place a stronger emphasis on underserved populations.</a:t>
            </a:r>
          </a:p>
          <a:p>
            <a:pPr eaLnBrk="1" hangingPunct="1"/>
            <a:endParaRPr lang="en-US" smtClean="0">
              <a:latin typeface="Arial" charset="0"/>
            </a:endParaRPr>
          </a:p>
          <a:p>
            <a:pPr eaLnBrk="1" hangingPunct="1"/>
            <a:r>
              <a:rPr lang="en-US" smtClean="0">
                <a:latin typeface="Arial" charset="0"/>
              </a:rPr>
              <a:t>Additional differentiation points for Aspire going forward are:</a:t>
            </a:r>
          </a:p>
          <a:p>
            <a:pPr eaLnBrk="1" hangingPunct="1">
              <a:buFontTx/>
              <a:buChar char="•"/>
            </a:pPr>
            <a:r>
              <a:rPr lang="en-US" smtClean="0">
                <a:latin typeface="Arial" charset="0"/>
              </a:rPr>
              <a:t> Aiming for social innovation</a:t>
            </a:r>
          </a:p>
          <a:p>
            <a:pPr eaLnBrk="1" hangingPunct="1">
              <a:buFontTx/>
              <a:buChar char="•"/>
            </a:pPr>
            <a:r>
              <a:rPr lang="en-US" smtClean="0">
                <a:latin typeface="Arial" charset="0"/>
              </a:rPr>
              <a:t> Deploying more AT&amp;T assets</a:t>
            </a:r>
          </a:p>
          <a:p>
            <a:pPr eaLnBrk="1" hangingPunct="1">
              <a:buFontTx/>
              <a:buChar char="•"/>
            </a:pPr>
            <a:r>
              <a:rPr lang="en-US" smtClean="0">
                <a:latin typeface="Arial" charset="0"/>
              </a:rPr>
              <a:t> Engaging Customers</a:t>
            </a:r>
          </a:p>
          <a:p>
            <a:pPr eaLnBrk="1" hangingPunct="1">
              <a:buFontTx/>
              <a:buChar char="•"/>
            </a:pPr>
            <a:r>
              <a:rPr lang="en-US" smtClean="0">
                <a:latin typeface="Arial" charset="0"/>
              </a:rPr>
              <a:t> Highlighting focus on STEM</a:t>
            </a:r>
          </a:p>
          <a:p>
            <a:pPr eaLnBrk="1" hangingPunct="1"/>
            <a:endParaRPr lang="en-US" smtClean="0">
              <a:latin typeface="Arial" charset="0"/>
            </a:endParaRPr>
          </a:p>
          <a:p>
            <a:pPr eaLnBrk="1" hangingPunct="1"/>
            <a:endParaRPr lang="en-US" smtClean="0">
              <a:latin typeface="Arial" charset="0"/>
            </a:endParaRPr>
          </a:p>
        </p:txBody>
      </p:sp>
      <p:sp>
        <p:nvSpPr>
          <p:cNvPr id="29699" name="Slide Number Placeholder 3"/>
          <p:cNvSpPr>
            <a:spLocks noGrp="1"/>
          </p:cNvSpPr>
          <p:nvPr>
            <p:ph type="sldNum" sz="quarter" idx="5"/>
          </p:nvPr>
        </p:nvSpPr>
        <p:spPr>
          <a:noFill/>
        </p:spPr>
        <p:txBody>
          <a:bodyPr/>
          <a:lstStyle/>
          <a:p>
            <a:fld id="{8E5028B5-A1AB-4106-B3D2-CD95163CCE1D}" type="slidenum">
              <a:rPr lang="en-US" smtClean="0">
                <a:latin typeface="Arial" charset="0"/>
                <a:cs typeface="Arial" charset="0"/>
              </a:rPr>
              <a:pPr/>
              <a:t>7</a:t>
            </a:fld>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eaLnBrk="1" hangingPunct="1"/>
            <a:r>
              <a:rPr lang="en-US" smtClean="0">
                <a:latin typeface="Arial" charset="0"/>
              </a:rPr>
              <a:t>Going forward, Aspire will focus on driving innovation in education by investing locally, connecting people, and seeking exponential change.</a:t>
            </a:r>
          </a:p>
          <a:p>
            <a:pPr eaLnBrk="1" hangingPunct="1"/>
            <a:endParaRPr lang="en-US" smtClean="0">
              <a:latin typeface="Arial" charset="0"/>
            </a:endParaRPr>
          </a:p>
          <a:p>
            <a:pPr eaLnBrk="1" hangingPunct="1"/>
            <a:r>
              <a:rPr lang="en-US" smtClean="0">
                <a:latin typeface="Arial" charset="0"/>
              </a:rPr>
              <a:t>The asterisked items will be a part of the March 19</a:t>
            </a:r>
            <a:r>
              <a:rPr lang="en-US" baseline="30000" smtClean="0">
                <a:latin typeface="Arial" charset="0"/>
              </a:rPr>
              <a:t>th</a:t>
            </a:r>
            <a:r>
              <a:rPr lang="en-US" smtClean="0">
                <a:latin typeface="Arial" charset="0"/>
              </a:rPr>
              <a:t> announcement/RLS speech at GradNation.</a:t>
            </a:r>
          </a:p>
          <a:p>
            <a:pPr eaLnBrk="1" hangingPunct="1"/>
            <a:endParaRPr lang="en-US" smtClean="0">
              <a:latin typeface="Arial" charset="0"/>
            </a:endParaRPr>
          </a:p>
        </p:txBody>
      </p:sp>
      <p:sp>
        <p:nvSpPr>
          <p:cNvPr id="31747" name="Slide Number Placeholder 3"/>
          <p:cNvSpPr>
            <a:spLocks noGrp="1"/>
          </p:cNvSpPr>
          <p:nvPr>
            <p:ph type="sldNum" sz="quarter" idx="5"/>
          </p:nvPr>
        </p:nvSpPr>
        <p:spPr>
          <a:noFill/>
        </p:spPr>
        <p:txBody>
          <a:bodyPr/>
          <a:lstStyle/>
          <a:p>
            <a:fld id="{BBC37579-604C-469E-A43A-BF50C3F79338}" type="slidenum">
              <a:rPr lang="en-US" smtClean="0">
                <a:latin typeface="Arial" charset="0"/>
                <a:cs typeface="Arial" charset="0"/>
              </a:rPr>
              <a:pPr/>
              <a:t>8</a:t>
            </a:fld>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234950" indent="-234950" eaLnBrk="1" hangingPunct="1"/>
            <a:endParaRPr lang="en-US" smtClean="0">
              <a:latin typeface="Arial" charset="0"/>
            </a:endParaRPr>
          </a:p>
        </p:txBody>
      </p:sp>
      <p:sp>
        <p:nvSpPr>
          <p:cNvPr id="34819" name="Slide Number Placeholder 3"/>
          <p:cNvSpPr>
            <a:spLocks noGrp="1"/>
          </p:cNvSpPr>
          <p:nvPr>
            <p:ph type="sldNum" sz="quarter" idx="5"/>
          </p:nvPr>
        </p:nvSpPr>
        <p:spPr>
          <a:noFill/>
        </p:spPr>
        <p:txBody>
          <a:bodyPr/>
          <a:lstStyle/>
          <a:p>
            <a:fld id="{02E5B4A2-E7D8-47EA-8673-8E6BA0719872}" type="slidenum">
              <a:rPr lang="en-US" smtClean="0">
                <a:latin typeface="Arial" charset="0"/>
                <a:cs typeface="Arial" charset="0"/>
              </a:rPr>
              <a:pPr/>
              <a:t>10</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bg>
      <p:bgRef idx="1001">
        <a:schemeClr val="bg1"/>
      </p:bgRef>
    </p:bg>
    <p:spTree>
      <p:nvGrpSpPr>
        <p:cNvPr id="1" name=""/>
        <p:cNvGrpSpPr/>
        <p:nvPr/>
      </p:nvGrpSpPr>
      <p:grpSpPr>
        <a:xfrm>
          <a:off x="0" y="0"/>
          <a:ext cx="0" cy="0"/>
          <a:chOff x="0" y="0"/>
          <a:chExt cx="0" cy="0"/>
        </a:xfrm>
      </p:grpSpPr>
      <p:pic>
        <p:nvPicPr>
          <p:cNvPr id="4" name="Picture 10" descr="intrnl_cnsmr_exp_cvr_2.jpg"/>
          <p:cNvPicPr>
            <a:picLocks noChangeAspect="1"/>
          </p:cNvPicPr>
          <p:nvPr userDrawn="1"/>
        </p:nvPicPr>
        <p:blipFill>
          <a:blip r:embed="rId2"/>
          <a:srcRect/>
          <a:stretch>
            <a:fillRect/>
          </a:stretch>
        </p:blipFill>
        <p:spPr bwMode="auto">
          <a:xfrm>
            <a:off x="0" y="0"/>
            <a:ext cx="8280400" cy="6399213"/>
          </a:xfrm>
          <a:prstGeom prst="rect">
            <a:avLst/>
          </a:prstGeom>
          <a:noFill/>
          <a:ln w="9525">
            <a:noFill/>
            <a:miter lim="800000"/>
            <a:headEnd/>
            <a:tailEnd/>
          </a:ln>
        </p:spPr>
      </p:pic>
      <p:pic>
        <p:nvPicPr>
          <p:cNvPr id="5" name="Picture 7" descr="att_rp_hz_rgb_grd_pos.png"/>
          <p:cNvPicPr>
            <a:picLocks noChangeAspect="1"/>
          </p:cNvPicPr>
          <p:nvPr userDrawn="1"/>
        </p:nvPicPr>
        <p:blipFill>
          <a:blip r:embed="rId3"/>
          <a:srcRect/>
          <a:stretch>
            <a:fillRect/>
          </a:stretch>
        </p:blipFill>
        <p:spPr bwMode="auto">
          <a:xfrm>
            <a:off x="6467475" y="381000"/>
            <a:ext cx="2278063" cy="533400"/>
          </a:xfrm>
          <a:prstGeom prst="rect">
            <a:avLst/>
          </a:prstGeom>
          <a:noFill/>
          <a:ln w="9525">
            <a:noFill/>
            <a:miter lim="800000"/>
            <a:headEnd/>
            <a:tailEnd/>
          </a:ln>
        </p:spPr>
      </p:pic>
      <p:sp>
        <p:nvSpPr>
          <p:cNvPr id="6" name="TextBox 16"/>
          <p:cNvSpPr txBox="1"/>
          <p:nvPr userDrawn="1"/>
        </p:nvSpPr>
        <p:spPr>
          <a:xfrm>
            <a:off x="828675" y="6362700"/>
            <a:ext cx="5495925" cy="92075"/>
          </a:xfrm>
          <a:prstGeom prst="rect">
            <a:avLst/>
          </a:prstGeom>
          <a:noFill/>
        </p:spPr>
        <p:txBody>
          <a:bodyPr lIns="0" tIns="0" rIns="0" bIns="0">
            <a:spAutoFit/>
          </a:bodyPr>
          <a:lstStyle/>
          <a:p>
            <a:pPr eaLnBrk="0" hangingPunct="0">
              <a:spcBef>
                <a:spcPts val="0"/>
              </a:spcBef>
              <a:defRPr/>
            </a:pPr>
            <a:r>
              <a:rPr lang="en-US" sz="600" dirty="0">
                <a:solidFill>
                  <a:srgbClr val="484848"/>
                </a:solidFill>
                <a:latin typeface="Verdana" pitchFamily="-111" charset="0"/>
                <a:ea typeface="Arial" pitchFamily="-111" charset="-52"/>
                <a:cs typeface="Arial" pitchFamily="-111" charset="-52"/>
              </a:rPr>
              <a:t>© 2010 AT&amp;T Intellectual Property. All rights reserved. AT&amp;T and the AT&amp;T logo are trademarks of AT&amp;T Intellectual Property.</a:t>
            </a:r>
          </a:p>
        </p:txBody>
      </p:sp>
      <p:sp>
        <p:nvSpPr>
          <p:cNvPr id="20" name="Title 19"/>
          <p:cNvSpPr>
            <a:spLocks noGrp="1"/>
          </p:cNvSpPr>
          <p:nvPr>
            <p:ph type="title"/>
          </p:nvPr>
        </p:nvSpPr>
        <p:spPr bwMode="gray">
          <a:xfrm>
            <a:off x="401637" y="1143000"/>
            <a:ext cx="5694363" cy="838200"/>
          </a:xfrm>
          <a:prstGeom prst="rect">
            <a:avLst/>
          </a:prstGeom>
        </p:spPr>
        <p:txBody>
          <a:bodyPr lIns="0" tIns="0" rIns="0" bIns="0"/>
          <a:lstStyle>
            <a:lvl1pPr>
              <a:defRPr sz="2800">
                <a:solidFill>
                  <a:schemeClr val="bg2"/>
                </a:solidFill>
              </a:defRPr>
            </a:lvl1pPr>
          </a:lstStyle>
          <a:p>
            <a:r>
              <a:rPr lang="en-US" smtClean="0"/>
              <a:t>Click to edit Master title style</a:t>
            </a:r>
            <a:endParaRPr lang="en-US" dirty="0"/>
          </a:p>
        </p:txBody>
      </p:sp>
      <p:sp>
        <p:nvSpPr>
          <p:cNvPr id="10" name="Text Placeholder 21"/>
          <p:cNvSpPr>
            <a:spLocks noGrp="1"/>
          </p:cNvSpPr>
          <p:nvPr>
            <p:ph type="body" sz="quarter" idx="10"/>
          </p:nvPr>
        </p:nvSpPr>
        <p:spPr bwMode="gray">
          <a:xfrm>
            <a:off x="401638" y="2209800"/>
            <a:ext cx="5638800" cy="3810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7" name="Footer Placeholder 13"/>
          <p:cNvSpPr>
            <a:spLocks noGrp="1"/>
          </p:cNvSpPr>
          <p:nvPr>
            <p:ph type="ftr" sz="quarter" idx="11"/>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pic>
        <p:nvPicPr>
          <p:cNvPr id="3" name="Picture 5" descr="expressive 3.png"/>
          <p:cNvPicPr>
            <a:picLocks noChangeAspect="1"/>
          </p:cNvPicPr>
          <p:nvPr userDrawn="1"/>
        </p:nvPicPr>
        <p:blipFill>
          <a:blip r:embed="rId2"/>
          <a:srcRect/>
          <a:stretch>
            <a:fillRect/>
          </a:stretch>
        </p:blipFill>
        <p:spPr bwMode="auto">
          <a:xfrm>
            <a:off x="7629525" y="0"/>
            <a:ext cx="1522413" cy="3336925"/>
          </a:xfrm>
          <a:prstGeom prst="rect">
            <a:avLst/>
          </a:prstGeom>
          <a:noFill/>
          <a:ln w="9525">
            <a:noFill/>
            <a:miter lim="800000"/>
            <a:headEnd/>
            <a:tailEnd/>
          </a:ln>
        </p:spPr>
      </p:pic>
      <p:sp>
        <p:nvSpPr>
          <p:cNvPr id="5" name="Title 15"/>
          <p:cNvSpPr>
            <a:spLocks noGrp="1"/>
          </p:cNvSpPr>
          <p:nvPr>
            <p:ph type="title"/>
          </p:nvPr>
        </p:nvSpPr>
        <p:spPr>
          <a:xfrm>
            <a:off x="401638" y="381000"/>
            <a:ext cx="7065962" cy="838200"/>
          </a:xfrm>
          <a:prstGeom prst="rect">
            <a:avLst/>
          </a:prstGeom>
        </p:spPr>
        <p:txBody>
          <a:bodyPr lIns="0" tIns="0" rIns="0" bIns="0"/>
          <a:lstStyle>
            <a:lvl1pPr>
              <a:defRPr b="0">
                <a:solidFill>
                  <a:schemeClr val="tx1"/>
                </a:solidFill>
              </a:defRPr>
            </a:lvl1pPr>
          </a:lstStyle>
          <a:p>
            <a:r>
              <a:rPr lang="en-US" smtClean="0"/>
              <a:t>Click to edit Master title style</a:t>
            </a:r>
            <a:endParaRPr lang="en-US" dirty="0"/>
          </a:p>
        </p:txBody>
      </p:sp>
      <p:sp>
        <p:nvSpPr>
          <p:cNvPr id="4" name="Slide Number Placeholder 7"/>
          <p:cNvSpPr>
            <a:spLocks noGrp="1"/>
          </p:cNvSpPr>
          <p:nvPr>
            <p:ph type="sldNum" sz="quarter" idx="10"/>
          </p:nvPr>
        </p:nvSpPr>
        <p:spPr>
          <a:xfrm>
            <a:off x="401638" y="6334125"/>
            <a:ext cx="385762" cy="152400"/>
          </a:xfrm>
        </p:spPr>
        <p:txBody>
          <a:bodyPr/>
          <a:lstStyle>
            <a:lvl1pPr>
              <a:defRPr/>
            </a:lvl1pPr>
          </a:lstStyle>
          <a:p>
            <a:pPr>
              <a:defRPr/>
            </a:pPr>
            <a:fld id="{74769FFB-77FD-46EA-9725-BBAA9DD1D76E}" type="slidenum">
              <a:rPr lang="en-US"/>
              <a:pPr>
                <a:defRPr/>
              </a:pPr>
              <a:t>‹#›</a:t>
            </a:fld>
            <a:endParaRPr lang="en-US" dirty="0"/>
          </a:p>
        </p:txBody>
      </p:sp>
      <p:sp>
        <p:nvSpPr>
          <p:cNvPr id="6" name="Footer Placeholder 8"/>
          <p:cNvSpPr>
            <a:spLocks noGrp="1"/>
          </p:cNvSpPr>
          <p:nvPr>
            <p:ph type="ftr" sz="quarter" idx="11"/>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s page">
    <p:spTree>
      <p:nvGrpSpPr>
        <p:cNvPr id="1" name=""/>
        <p:cNvGrpSpPr/>
        <p:nvPr/>
      </p:nvGrpSpPr>
      <p:grpSpPr>
        <a:xfrm>
          <a:off x="0" y="0"/>
          <a:ext cx="0" cy="0"/>
          <a:chOff x="0" y="0"/>
          <a:chExt cx="0" cy="0"/>
        </a:xfrm>
      </p:grpSpPr>
      <p:sp>
        <p:nvSpPr>
          <p:cNvPr id="5" name="Title 15"/>
          <p:cNvSpPr>
            <a:spLocks noGrp="1"/>
          </p:cNvSpPr>
          <p:nvPr>
            <p:ph type="title"/>
          </p:nvPr>
        </p:nvSpPr>
        <p:spPr>
          <a:xfrm>
            <a:off x="401638" y="381000"/>
            <a:ext cx="7065962" cy="838200"/>
          </a:xfrm>
          <a:prstGeom prst="rect">
            <a:avLst/>
          </a:prstGeom>
        </p:spPr>
        <p:txBody>
          <a:bodyPr lIns="0" tIns="0" rIns="0" bIns="0"/>
          <a:lstStyle>
            <a:lvl1pPr>
              <a:defRPr b="0">
                <a:solidFill>
                  <a:schemeClr val="tx1"/>
                </a:solidFill>
              </a:defRPr>
            </a:lvl1pPr>
          </a:lstStyle>
          <a:p>
            <a:r>
              <a:rPr lang="en-US" smtClean="0"/>
              <a:t>Click to edit Master title style</a:t>
            </a:r>
            <a:endParaRPr lang="en-US" dirty="0"/>
          </a:p>
        </p:txBody>
      </p:sp>
      <p:sp>
        <p:nvSpPr>
          <p:cNvPr id="3" name="Slide Number Placeholder 7"/>
          <p:cNvSpPr>
            <a:spLocks noGrp="1"/>
          </p:cNvSpPr>
          <p:nvPr>
            <p:ph type="sldNum" sz="quarter" idx="10"/>
          </p:nvPr>
        </p:nvSpPr>
        <p:spPr>
          <a:xfrm>
            <a:off x="401638" y="6334125"/>
            <a:ext cx="385762" cy="152400"/>
          </a:xfrm>
        </p:spPr>
        <p:txBody>
          <a:bodyPr/>
          <a:lstStyle>
            <a:lvl1pPr>
              <a:defRPr/>
            </a:lvl1pPr>
          </a:lstStyle>
          <a:p>
            <a:pPr>
              <a:defRPr/>
            </a:pPr>
            <a:fld id="{55D90A2A-638D-4BA9-ADBD-432528B24114}" type="slidenum">
              <a:rPr lang="en-US"/>
              <a:pPr>
                <a:defRPr/>
              </a:pPr>
              <a:t>‹#›</a:t>
            </a:fld>
            <a:endParaRPr lang="en-US" dirty="0"/>
          </a:p>
        </p:txBody>
      </p:sp>
      <p:sp>
        <p:nvSpPr>
          <p:cNvPr id="4" name="Footer Placeholder 8"/>
          <p:cNvSpPr>
            <a:spLocks noGrp="1"/>
          </p:cNvSpPr>
          <p:nvPr>
            <p:ph type="ftr" sz="quarter" idx="11"/>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01208" y="274638"/>
            <a:ext cx="6985591" cy="1143000"/>
          </a:xfrm>
          <a:prstGeom prst="rect">
            <a:avLst/>
          </a:prstGeom>
        </p:spPr>
        <p:txBody>
          <a:bodyPr>
            <a:normAutofit/>
          </a:bodyPr>
          <a:lstStyle>
            <a:lvl1pPr algn="l">
              <a:defRPr sz="3200" b="0">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a:buClr>
                <a:schemeClr val="tx2"/>
              </a:buClr>
              <a:defRPr sz="2400">
                <a:latin typeface="Verdana" pitchFamily="34" charset="0"/>
              </a:defRPr>
            </a:lvl1pPr>
            <a:lvl2pPr>
              <a:buClr>
                <a:schemeClr val="tx2"/>
              </a:buClr>
              <a:defRPr sz="2000">
                <a:latin typeface="Verdana" pitchFamily="34" charset="0"/>
              </a:defRPr>
            </a:lvl2pPr>
            <a:lvl3pPr>
              <a:buClr>
                <a:schemeClr val="tx2"/>
              </a:buClr>
              <a:defRPr sz="1800">
                <a:latin typeface="Verdana" pitchFamily="34" charset="0"/>
              </a:defRPr>
            </a:lvl3pPr>
            <a:lvl4pPr>
              <a:buClr>
                <a:schemeClr val="tx2"/>
              </a:buClr>
              <a:defRPr sz="1600">
                <a:latin typeface="Verdana" pitchFamily="34" charset="0"/>
              </a:defRPr>
            </a:lvl4pPr>
            <a:lvl5pPr>
              <a:buClr>
                <a:schemeClr val="tx2"/>
              </a:buClr>
              <a:defRPr sz="1600">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a:latin typeface="Verdana" pitchFamily="-111" charset="0"/>
                <a:ea typeface="Arial" pitchFamily="-111" charset="-52"/>
                <a:cs typeface="Arial" pitchFamily="-111" charset="-52"/>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a:latin typeface="Verdana" pitchFamily="-111" charset="0"/>
                <a:ea typeface="Arial" pitchFamily="-111" charset="-52"/>
                <a:cs typeface="Arial" pitchFamily="-111" charset="-52"/>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B78DD1-B5B8-4FED-AB48-85C167EACE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bg>
      <p:bgRef idx="1001">
        <a:schemeClr val="bg1"/>
      </p:bgRef>
    </p:bg>
    <p:spTree>
      <p:nvGrpSpPr>
        <p:cNvPr id="1" name=""/>
        <p:cNvGrpSpPr/>
        <p:nvPr/>
      </p:nvGrpSpPr>
      <p:grpSpPr>
        <a:xfrm>
          <a:off x="0" y="0"/>
          <a:ext cx="0" cy="0"/>
          <a:chOff x="0" y="0"/>
          <a:chExt cx="0" cy="0"/>
        </a:xfrm>
      </p:grpSpPr>
      <p:pic>
        <p:nvPicPr>
          <p:cNvPr id="4" name="Picture 7" descr="att_rp_hz_rgb_grd_pos.png"/>
          <p:cNvPicPr>
            <a:picLocks noChangeAspect="1"/>
          </p:cNvPicPr>
          <p:nvPr userDrawn="1"/>
        </p:nvPicPr>
        <p:blipFill>
          <a:blip r:embed="rId2"/>
          <a:srcRect/>
          <a:stretch>
            <a:fillRect/>
          </a:stretch>
        </p:blipFill>
        <p:spPr bwMode="auto">
          <a:xfrm>
            <a:off x="6467475" y="381000"/>
            <a:ext cx="2278063" cy="533400"/>
          </a:xfrm>
          <a:prstGeom prst="rect">
            <a:avLst/>
          </a:prstGeom>
          <a:noFill/>
          <a:ln w="9525">
            <a:noFill/>
            <a:miter lim="800000"/>
            <a:headEnd/>
            <a:tailEnd/>
          </a:ln>
        </p:spPr>
      </p:pic>
      <p:pic>
        <p:nvPicPr>
          <p:cNvPr id="5" name="Picture 6" descr="titleslide2.png"/>
          <p:cNvPicPr>
            <a:picLocks noChangeAspect="1"/>
          </p:cNvPicPr>
          <p:nvPr userDrawn="1"/>
        </p:nvPicPr>
        <p:blipFill>
          <a:blip r:embed="rId3"/>
          <a:srcRect/>
          <a:stretch>
            <a:fillRect/>
          </a:stretch>
        </p:blipFill>
        <p:spPr bwMode="auto">
          <a:xfrm>
            <a:off x="0" y="0"/>
            <a:ext cx="7048500" cy="6248400"/>
          </a:xfrm>
          <a:prstGeom prst="rect">
            <a:avLst/>
          </a:prstGeom>
          <a:noFill/>
          <a:ln w="9525">
            <a:noFill/>
            <a:miter lim="800000"/>
            <a:headEnd/>
            <a:tailEnd/>
          </a:ln>
        </p:spPr>
      </p:pic>
      <p:sp>
        <p:nvSpPr>
          <p:cNvPr id="6" name="TextBox 8"/>
          <p:cNvSpPr txBox="1"/>
          <p:nvPr userDrawn="1"/>
        </p:nvSpPr>
        <p:spPr>
          <a:xfrm>
            <a:off x="828675" y="6362700"/>
            <a:ext cx="5495925" cy="92075"/>
          </a:xfrm>
          <a:prstGeom prst="rect">
            <a:avLst/>
          </a:prstGeom>
          <a:noFill/>
        </p:spPr>
        <p:txBody>
          <a:bodyPr lIns="0" tIns="0" rIns="0" bIns="0">
            <a:spAutoFit/>
          </a:bodyPr>
          <a:lstStyle/>
          <a:p>
            <a:pPr eaLnBrk="0" hangingPunct="0">
              <a:spcBef>
                <a:spcPts val="0"/>
              </a:spcBef>
              <a:defRPr/>
            </a:pPr>
            <a:r>
              <a:rPr lang="en-US" sz="600" dirty="0">
                <a:solidFill>
                  <a:srgbClr val="484848"/>
                </a:solidFill>
                <a:latin typeface="Verdana" pitchFamily="-111" charset="0"/>
                <a:ea typeface="Arial" pitchFamily="-111" charset="-52"/>
                <a:cs typeface="Arial" pitchFamily="-111" charset="-52"/>
              </a:rPr>
              <a:t>© 2010 AT&amp;T Intellectual Property. All rights reserved. AT&amp;T and the AT&amp;T logo are trademarks of AT&amp;T Intellectual Property.</a:t>
            </a:r>
          </a:p>
        </p:txBody>
      </p:sp>
      <p:sp>
        <p:nvSpPr>
          <p:cNvPr id="20" name="Title 19"/>
          <p:cNvSpPr>
            <a:spLocks noGrp="1"/>
          </p:cNvSpPr>
          <p:nvPr>
            <p:ph type="title"/>
          </p:nvPr>
        </p:nvSpPr>
        <p:spPr bwMode="gray">
          <a:xfrm>
            <a:off x="401639" y="1152202"/>
            <a:ext cx="5541962" cy="1286198"/>
          </a:xfrm>
          <a:prstGeom prst="rect">
            <a:avLst/>
          </a:prstGeom>
        </p:spPr>
        <p:txBody>
          <a:bodyPr lIns="0" tIns="0" rIns="0" bIns="0"/>
          <a:lstStyle>
            <a:lvl1pPr>
              <a:defRPr sz="3800">
                <a:solidFill>
                  <a:schemeClr val="bg2"/>
                </a:solidFill>
              </a:defRPr>
            </a:lvl1pPr>
          </a:lstStyle>
          <a:p>
            <a:r>
              <a:rPr lang="en-US" dirty="0" smtClean="0"/>
              <a:t>Click to edit Master title style</a:t>
            </a:r>
            <a:endParaRPr lang="en-US" dirty="0"/>
          </a:p>
        </p:txBody>
      </p:sp>
      <p:sp>
        <p:nvSpPr>
          <p:cNvPr id="10" name="Text Placeholder 21"/>
          <p:cNvSpPr>
            <a:spLocks noGrp="1"/>
          </p:cNvSpPr>
          <p:nvPr>
            <p:ph type="body" sz="quarter" idx="10"/>
          </p:nvPr>
        </p:nvSpPr>
        <p:spPr bwMode="gray">
          <a:xfrm>
            <a:off x="401638" y="2819400"/>
            <a:ext cx="5008562" cy="3810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7" name="Footer Placeholder 11"/>
          <p:cNvSpPr>
            <a:spLocks noGrp="1"/>
          </p:cNvSpPr>
          <p:nvPr>
            <p:ph type="ftr" sz="quarter" idx="11"/>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Ref idx="1001">
        <a:schemeClr val="bg1"/>
      </p:bgRef>
    </p:bg>
    <p:spTree>
      <p:nvGrpSpPr>
        <p:cNvPr id="1" name=""/>
        <p:cNvGrpSpPr/>
        <p:nvPr/>
      </p:nvGrpSpPr>
      <p:grpSpPr>
        <a:xfrm>
          <a:off x="0" y="0"/>
          <a:ext cx="0" cy="0"/>
          <a:chOff x="0" y="0"/>
          <a:chExt cx="0" cy="0"/>
        </a:xfrm>
      </p:grpSpPr>
      <p:pic>
        <p:nvPicPr>
          <p:cNvPr id="4" name="Picture 6" descr="titleslide2.png"/>
          <p:cNvPicPr>
            <a:picLocks noChangeAspect="1"/>
          </p:cNvPicPr>
          <p:nvPr userDrawn="1"/>
        </p:nvPicPr>
        <p:blipFill>
          <a:blip r:embed="rId2"/>
          <a:srcRect/>
          <a:stretch>
            <a:fillRect/>
          </a:stretch>
        </p:blipFill>
        <p:spPr bwMode="auto">
          <a:xfrm>
            <a:off x="0" y="0"/>
            <a:ext cx="8382000" cy="6342063"/>
          </a:xfrm>
          <a:prstGeom prst="rect">
            <a:avLst/>
          </a:prstGeom>
          <a:noFill/>
          <a:ln w="9525">
            <a:noFill/>
            <a:miter lim="800000"/>
            <a:headEnd/>
            <a:tailEnd/>
          </a:ln>
        </p:spPr>
      </p:pic>
      <p:pic>
        <p:nvPicPr>
          <p:cNvPr id="5" name="Picture 7" descr="att_rp_hz_rgb_grd_pos.png"/>
          <p:cNvPicPr>
            <a:picLocks noChangeAspect="1"/>
          </p:cNvPicPr>
          <p:nvPr userDrawn="1"/>
        </p:nvPicPr>
        <p:blipFill>
          <a:blip r:embed="rId3"/>
          <a:srcRect/>
          <a:stretch>
            <a:fillRect/>
          </a:stretch>
        </p:blipFill>
        <p:spPr bwMode="auto">
          <a:xfrm>
            <a:off x="6467475" y="6096000"/>
            <a:ext cx="2278063" cy="533400"/>
          </a:xfrm>
          <a:prstGeom prst="rect">
            <a:avLst/>
          </a:prstGeom>
          <a:noFill/>
          <a:ln w="9525">
            <a:noFill/>
            <a:miter lim="800000"/>
            <a:headEnd/>
            <a:tailEnd/>
          </a:ln>
        </p:spPr>
      </p:pic>
      <p:sp>
        <p:nvSpPr>
          <p:cNvPr id="6" name="TextBox 8"/>
          <p:cNvSpPr txBox="1"/>
          <p:nvPr userDrawn="1"/>
        </p:nvSpPr>
        <p:spPr>
          <a:xfrm>
            <a:off x="828675" y="6362700"/>
            <a:ext cx="5495925" cy="92075"/>
          </a:xfrm>
          <a:prstGeom prst="rect">
            <a:avLst/>
          </a:prstGeom>
          <a:noFill/>
        </p:spPr>
        <p:txBody>
          <a:bodyPr lIns="0" tIns="0" rIns="0" bIns="0">
            <a:spAutoFit/>
          </a:bodyPr>
          <a:lstStyle/>
          <a:p>
            <a:pPr eaLnBrk="0" hangingPunct="0">
              <a:spcBef>
                <a:spcPts val="0"/>
              </a:spcBef>
              <a:defRPr/>
            </a:pPr>
            <a:r>
              <a:rPr lang="en-US" sz="600" dirty="0">
                <a:solidFill>
                  <a:srgbClr val="484848"/>
                </a:solidFill>
                <a:latin typeface="Verdana" pitchFamily="-111" charset="0"/>
                <a:ea typeface="Arial" pitchFamily="-111" charset="-52"/>
                <a:cs typeface="Arial" pitchFamily="-111" charset="-52"/>
              </a:rPr>
              <a:t>© 2010 AT&amp;T Intellectual Property. All rights reserved. AT&amp;T and the AT&amp;T logo are trademarks of AT&amp;T Intellectual Property.</a:t>
            </a:r>
          </a:p>
        </p:txBody>
      </p:sp>
      <p:sp>
        <p:nvSpPr>
          <p:cNvPr id="20" name="Title 19"/>
          <p:cNvSpPr>
            <a:spLocks noGrp="1"/>
          </p:cNvSpPr>
          <p:nvPr>
            <p:ph type="title"/>
          </p:nvPr>
        </p:nvSpPr>
        <p:spPr bwMode="gray">
          <a:xfrm>
            <a:off x="401638" y="1981200"/>
            <a:ext cx="4343400" cy="838200"/>
          </a:xfrm>
          <a:prstGeom prst="rect">
            <a:avLst/>
          </a:prstGeom>
        </p:spPr>
        <p:txBody>
          <a:bodyPr lIns="0" tIns="0" rIns="0" bIns="0"/>
          <a:lstStyle>
            <a:lvl1pPr>
              <a:defRPr sz="2800">
                <a:solidFill>
                  <a:schemeClr val="bg2"/>
                </a:solidFill>
              </a:defRPr>
            </a:lvl1pPr>
          </a:lstStyle>
          <a:p>
            <a:r>
              <a:rPr lang="en-US" smtClean="0"/>
              <a:t>Click to edit Master title style</a:t>
            </a:r>
            <a:endParaRPr lang="en-US" dirty="0"/>
          </a:p>
        </p:txBody>
      </p:sp>
      <p:sp>
        <p:nvSpPr>
          <p:cNvPr id="10" name="Text Placeholder 21"/>
          <p:cNvSpPr>
            <a:spLocks noGrp="1"/>
          </p:cNvSpPr>
          <p:nvPr>
            <p:ph type="body" sz="quarter" idx="10"/>
          </p:nvPr>
        </p:nvSpPr>
        <p:spPr bwMode="gray">
          <a:xfrm>
            <a:off x="401638" y="3429000"/>
            <a:ext cx="4343400" cy="3810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7" name="Footer Placeholder 11"/>
          <p:cNvSpPr>
            <a:spLocks noGrp="1"/>
          </p:cNvSpPr>
          <p:nvPr>
            <p:ph type="ftr" sz="quarter" idx="11"/>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4" name="Picture 6" descr="dividerslide.jpg"/>
          <p:cNvPicPr>
            <a:picLocks noChangeAspect="1"/>
          </p:cNvPicPr>
          <p:nvPr userDrawn="1"/>
        </p:nvPicPr>
        <p:blipFill>
          <a:blip r:embed="rId2"/>
          <a:srcRect/>
          <a:stretch>
            <a:fillRect/>
          </a:stretch>
        </p:blipFill>
        <p:spPr bwMode="auto">
          <a:xfrm>
            <a:off x="4581525" y="1608138"/>
            <a:ext cx="4572000" cy="4411662"/>
          </a:xfrm>
          <a:prstGeom prst="rect">
            <a:avLst/>
          </a:prstGeom>
          <a:noFill/>
          <a:ln w="9525">
            <a:noFill/>
            <a:miter lim="800000"/>
            <a:headEnd/>
            <a:tailEnd/>
          </a:ln>
        </p:spPr>
      </p:pic>
      <p:sp>
        <p:nvSpPr>
          <p:cNvPr id="16" name="Title 19"/>
          <p:cNvSpPr>
            <a:spLocks noGrp="1"/>
          </p:cNvSpPr>
          <p:nvPr>
            <p:ph type="title"/>
          </p:nvPr>
        </p:nvSpPr>
        <p:spPr bwMode="black">
          <a:xfrm>
            <a:off x="401638" y="1493810"/>
            <a:ext cx="5694363" cy="1638300"/>
          </a:xfrm>
          <a:prstGeom prst="rect">
            <a:avLst/>
          </a:prstGeom>
        </p:spPr>
        <p:txBody>
          <a:bodyPr lIns="0" tIns="0" rIns="0" bIns="0"/>
          <a:lstStyle>
            <a:lvl1pPr>
              <a:defRPr sz="3600" b="1">
                <a:solidFill>
                  <a:schemeClr val="tx1"/>
                </a:solidFill>
              </a:defRPr>
            </a:lvl1pPr>
          </a:lstStyle>
          <a:p>
            <a:r>
              <a:rPr lang="en-US" dirty="0" smtClean="0"/>
              <a:t>Click to edit Master title style</a:t>
            </a:r>
            <a:endParaRPr lang="en-US" dirty="0"/>
          </a:p>
        </p:txBody>
      </p:sp>
      <p:sp>
        <p:nvSpPr>
          <p:cNvPr id="17" name="Text Placeholder 21"/>
          <p:cNvSpPr>
            <a:spLocks noGrp="1"/>
          </p:cNvSpPr>
          <p:nvPr>
            <p:ph type="body" sz="quarter" idx="10"/>
          </p:nvPr>
        </p:nvSpPr>
        <p:spPr bwMode="gray">
          <a:xfrm>
            <a:off x="401638" y="3246410"/>
            <a:ext cx="5694362" cy="381000"/>
          </a:xfrm>
          <a:prstGeom prst="rect">
            <a:avLst/>
          </a:prstGeom>
        </p:spPr>
        <p:txBody>
          <a:bodyPr vert="horz" lIns="0" tIns="0" rIns="0" bIns="0"/>
          <a:lstStyle>
            <a:lvl1pPr>
              <a:defRPr>
                <a:solidFill>
                  <a:schemeClr val="tx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5" name="Slide Number Placeholder 5"/>
          <p:cNvSpPr>
            <a:spLocks noGrp="1"/>
          </p:cNvSpPr>
          <p:nvPr>
            <p:ph type="sldNum" sz="quarter" idx="11"/>
          </p:nvPr>
        </p:nvSpPr>
        <p:spPr>
          <a:xfrm>
            <a:off x="401638" y="6334125"/>
            <a:ext cx="385762" cy="152400"/>
          </a:xfrm>
        </p:spPr>
        <p:txBody>
          <a:bodyPr/>
          <a:lstStyle>
            <a:lvl1pPr>
              <a:defRPr/>
            </a:lvl1pPr>
          </a:lstStyle>
          <a:p>
            <a:pPr>
              <a:defRPr/>
            </a:pPr>
            <a:fld id="{C770C045-FFD3-4543-BF0F-F09E8C403437}" type="slidenum">
              <a:rPr lang="en-US"/>
              <a:pPr>
                <a:defRPr/>
              </a:pPr>
              <a:t>‹#›</a:t>
            </a:fld>
            <a:endParaRPr lang="en-US" dirty="0"/>
          </a:p>
        </p:txBody>
      </p:sp>
      <p:sp>
        <p:nvSpPr>
          <p:cNvPr id="6" name="Footer Placeholder 7"/>
          <p:cNvSpPr>
            <a:spLocks noGrp="1"/>
          </p:cNvSpPr>
          <p:nvPr>
            <p:ph type="ftr" sz="quarter" idx="12"/>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6" descr="dividerslide.jpg"/>
          <p:cNvPicPr>
            <a:picLocks noChangeAspect="1"/>
          </p:cNvPicPr>
          <p:nvPr userDrawn="1"/>
        </p:nvPicPr>
        <p:blipFill>
          <a:blip r:embed="rId2"/>
          <a:srcRect/>
          <a:stretch>
            <a:fillRect/>
          </a:stretch>
        </p:blipFill>
        <p:spPr bwMode="auto">
          <a:xfrm>
            <a:off x="4603750" y="0"/>
            <a:ext cx="4540250" cy="3284538"/>
          </a:xfrm>
          <a:prstGeom prst="rect">
            <a:avLst/>
          </a:prstGeom>
          <a:noFill/>
          <a:ln w="9525">
            <a:noFill/>
            <a:miter lim="800000"/>
            <a:headEnd/>
            <a:tailEnd/>
          </a:ln>
        </p:spPr>
      </p:pic>
      <p:sp>
        <p:nvSpPr>
          <p:cNvPr id="16" name="Title 19"/>
          <p:cNvSpPr>
            <a:spLocks noGrp="1"/>
          </p:cNvSpPr>
          <p:nvPr>
            <p:ph type="title"/>
          </p:nvPr>
        </p:nvSpPr>
        <p:spPr bwMode="black">
          <a:xfrm>
            <a:off x="401638" y="2819400"/>
            <a:ext cx="5694363" cy="1638300"/>
          </a:xfrm>
          <a:prstGeom prst="rect">
            <a:avLst/>
          </a:prstGeom>
        </p:spPr>
        <p:txBody>
          <a:bodyPr lIns="0" tIns="0" rIns="0" bIns="0"/>
          <a:lstStyle>
            <a:lvl1pPr>
              <a:defRPr sz="3600" b="1">
                <a:solidFill>
                  <a:srgbClr val="FF7200"/>
                </a:solidFill>
              </a:defRPr>
            </a:lvl1pPr>
          </a:lstStyle>
          <a:p>
            <a:r>
              <a:rPr lang="en-US" dirty="0" smtClean="0"/>
              <a:t>Click to edit Master title style</a:t>
            </a:r>
            <a:endParaRPr lang="en-US" dirty="0"/>
          </a:p>
        </p:txBody>
      </p:sp>
      <p:sp>
        <p:nvSpPr>
          <p:cNvPr id="17" name="Text Placeholder 21"/>
          <p:cNvSpPr>
            <a:spLocks noGrp="1"/>
          </p:cNvSpPr>
          <p:nvPr>
            <p:ph type="body" sz="quarter" idx="10"/>
          </p:nvPr>
        </p:nvSpPr>
        <p:spPr bwMode="gray">
          <a:xfrm>
            <a:off x="401638" y="4572000"/>
            <a:ext cx="5694362" cy="381000"/>
          </a:xfrm>
          <a:prstGeom prst="rect">
            <a:avLst/>
          </a:prstGeom>
        </p:spPr>
        <p:txBody>
          <a:bodyPr vert="horz" lIns="0" tIns="0" rIns="0" bIns="0"/>
          <a:lstStyle>
            <a:lvl1pPr>
              <a:defRPr>
                <a:solidFill>
                  <a:schemeClr val="tx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5" name="Slide Number Placeholder 5"/>
          <p:cNvSpPr>
            <a:spLocks noGrp="1"/>
          </p:cNvSpPr>
          <p:nvPr>
            <p:ph type="sldNum" sz="quarter" idx="11"/>
          </p:nvPr>
        </p:nvSpPr>
        <p:spPr>
          <a:xfrm>
            <a:off x="401638" y="6334125"/>
            <a:ext cx="385762" cy="152400"/>
          </a:xfrm>
        </p:spPr>
        <p:txBody>
          <a:bodyPr/>
          <a:lstStyle>
            <a:lvl1pPr>
              <a:defRPr/>
            </a:lvl1pPr>
          </a:lstStyle>
          <a:p>
            <a:pPr>
              <a:defRPr/>
            </a:pPr>
            <a:fld id="{28C90EF9-3FD9-4467-B5E3-3195DA01F7BA}" type="slidenum">
              <a:rPr lang="en-US"/>
              <a:pPr>
                <a:defRPr/>
              </a:pPr>
              <a:t>‹#›</a:t>
            </a:fld>
            <a:endParaRPr lang="en-US" dirty="0"/>
          </a:p>
        </p:txBody>
      </p:sp>
      <p:sp>
        <p:nvSpPr>
          <p:cNvPr id="6" name="Footer Placeholder 7"/>
          <p:cNvSpPr>
            <a:spLocks noGrp="1"/>
          </p:cNvSpPr>
          <p:nvPr>
            <p:ph type="ftr" sz="quarter" idx="12"/>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bg1"/>
        </a:solidFill>
        <a:effectLst/>
      </p:bgPr>
    </p:bg>
    <p:spTree>
      <p:nvGrpSpPr>
        <p:cNvPr id="1" name=""/>
        <p:cNvGrpSpPr/>
        <p:nvPr/>
      </p:nvGrpSpPr>
      <p:grpSpPr>
        <a:xfrm>
          <a:off x="0" y="0"/>
          <a:ext cx="0" cy="0"/>
          <a:chOff x="0" y="0"/>
          <a:chExt cx="0" cy="0"/>
        </a:xfrm>
      </p:grpSpPr>
      <p:pic>
        <p:nvPicPr>
          <p:cNvPr id="4" name="Picture 6" descr="dividerslide.jpg"/>
          <p:cNvPicPr>
            <a:picLocks noChangeAspect="1"/>
          </p:cNvPicPr>
          <p:nvPr userDrawn="1"/>
        </p:nvPicPr>
        <p:blipFill>
          <a:blip r:embed="rId2"/>
          <a:srcRect/>
          <a:stretch>
            <a:fillRect/>
          </a:stretch>
        </p:blipFill>
        <p:spPr bwMode="auto">
          <a:xfrm>
            <a:off x="5324475" y="1676400"/>
            <a:ext cx="3830638" cy="4724400"/>
          </a:xfrm>
          <a:prstGeom prst="rect">
            <a:avLst/>
          </a:prstGeom>
          <a:noFill/>
          <a:ln w="9525">
            <a:noFill/>
            <a:miter lim="800000"/>
            <a:headEnd/>
            <a:tailEnd/>
          </a:ln>
        </p:spPr>
      </p:pic>
      <p:sp>
        <p:nvSpPr>
          <p:cNvPr id="16" name="Title 19"/>
          <p:cNvSpPr>
            <a:spLocks noGrp="1"/>
          </p:cNvSpPr>
          <p:nvPr>
            <p:ph type="title"/>
          </p:nvPr>
        </p:nvSpPr>
        <p:spPr bwMode="black">
          <a:xfrm>
            <a:off x="401638" y="1493810"/>
            <a:ext cx="5694363" cy="1638300"/>
          </a:xfrm>
          <a:prstGeom prst="rect">
            <a:avLst/>
          </a:prstGeom>
        </p:spPr>
        <p:txBody>
          <a:bodyPr lIns="0" tIns="0" rIns="0" bIns="0"/>
          <a:lstStyle>
            <a:lvl1pPr>
              <a:defRPr sz="3600" b="1">
                <a:solidFill>
                  <a:schemeClr val="tx1"/>
                </a:solidFill>
              </a:defRPr>
            </a:lvl1pPr>
          </a:lstStyle>
          <a:p>
            <a:r>
              <a:rPr lang="en-US" dirty="0" smtClean="0"/>
              <a:t>Click to edit Master title style</a:t>
            </a:r>
            <a:endParaRPr lang="en-US" dirty="0"/>
          </a:p>
        </p:txBody>
      </p:sp>
      <p:sp>
        <p:nvSpPr>
          <p:cNvPr id="17" name="Text Placeholder 21"/>
          <p:cNvSpPr>
            <a:spLocks noGrp="1"/>
          </p:cNvSpPr>
          <p:nvPr>
            <p:ph type="body" sz="quarter" idx="10"/>
          </p:nvPr>
        </p:nvSpPr>
        <p:spPr bwMode="gray">
          <a:xfrm>
            <a:off x="401638" y="3246410"/>
            <a:ext cx="5694362" cy="381000"/>
          </a:xfrm>
          <a:prstGeom prst="rect">
            <a:avLst/>
          </a:prstGeom>
        </p:spPr>
        <p:txBody>
          <a:bodyPr vert="horz" lIns="0" tIns="0" rIns="0" bIns="0"/>
          <a:lstStyle>
            <a:lvl1pPr>
              <a:defRPr>
                <a:solidFill>
                  <a:schemeClr val="tx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5" name="Slide Number Placeholder 5"/>
          <p:cNvSpPr>
            <a:spLocks noGrp="1"/>
          </p:cNvSpPr>
          <p:nvPr>
            <p:ph type="sldNum" sz="quarter" idx="11"/>
          </p:nvPr>
        </p:nvSpPr>
        <p:spPr>
          <a:xfrm>
            <a:off x="401638" y="6334125"/>
            <a:ext cx="385762" cy="152400"/>
          </a:xfrm>
        </p:spPr>
        <p:txBody>
          <a:bodyPr/>
          <a:lstStyle>
            <a:lvl1pPr>
              <a:defRPr/>
            </a:lvl1pPr>
          </a:lstStyle>
          <a:p>
            <a:pPr>
              <a:defRPr/>
            </a:pPr>
            <a:fld id="{356F8F63-939D-4448-9835-93835916F9A5}" type="slidenum">
              <a:rPr lang="en-US"/>
              <a:pPr>
                <a:defRPr/>
              </a:pPr>
              <a:t>‹#›</a:t>
            </a:fld>
            <a:endParaRPr lang="en-US" dirty="0"/>
          </a:p>
        </p:txBody>
      </p:sp>
      <p:sp>
        <p:nvSpPr>
          <p:cNvPr id="6" name="Footer Placeholder 7"/>
          <p:cNvSpPr>
            <a:spLocks noGrp="1"/>
          </p:cNvSpPr>
          <p:nvPr>
            <p:ph type="ftr" sz="quarter" idx="12"/>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contents page">
    <p:spTree>
      <p:nvGrpSpPr>
        <p:cNvPr id="1" name=""/>
        <p:cNvGrpSpPr/>
        <p:nvPr/>
      </p:nvGrpSpPr>
      <p:grpSpPr>
        <a:xfrm>
          <a:off x="0" y="0"/>
          <a:ext cx="0" cy="0"/>
          <a:chOff x="0" y="0"/>
          <a:chExt cx="0" cy="0"/>
        </a:xfrm>
      </p:grpSpPr>
      <p:sp>
        <p:nvSpPr>
          <p:cNvPr id="8" name="Content Placeholder 2"/>
          <p:cNvSpPr>
            <a:spLocks noGrp="1"/>
          </p:cNvSpPr>
          <p:nvPr>
            <p:ph sz="half" idx="10"/>
          </p:nvPr>
        </p:nvSpPr>
        <p:spPr bwMode="gray">
          <a:xfrm>
            <a:off x="407229" y="1447800"/>
            <a:ext cx="7365171" cy="3334280"/>
          </a:xfrm>
          <a:prstGeom prst="rect">
            <a:avLst/>
          </a:prstGeom>
        </p:spPr>
        <p:txBody>
          <a:bodyPr lIns="0" tIns="0" rIns="0" bIns="0"/>
          <a:lstStyle>
            <a:lvl1pPr>
              <a:defRPr sz="2000">
                <a:solidFill>
                  <a:srgbClr val="484848"/>
                </a:solidFill>
              </a:defRPr>
            </a:lvl1pPr>
            <a:lvl2pPr>
              <a:buClr>
                <a:srgbClr val="484848"/>
              </a:buClr>
              <a:buSzPct val="100000"/>
              <a:defRPr sz="2000">
                <a:solidFill>
                  <a:srgbClr val="484848"/>
                </a:solidFill>
              </a:defRPr>
            </a:lvl2pPr>
            <a:lvl3pPr marL="477838" indent="-188913">
              <a:buClr>
                <a:srgbClr val="484848"/>
              </a:buClr>
              <a:buSzPct val="100000"/>
              <a:defRPr sz="1800">
                <a:solidFill>
                  <a:srgbClr val="484848"/>
                </a:solidFill>
              </a:defRPr>
            </a:lvl3pPr>
            <a:lvl4pPr marL="720725" indent="-207963">
              <a:buClr>
                <a:srgbClr val="484848"/>
              </a:buClr>
              <a:buSzPct val="100000"/>
              <a:defRPr sz="1600">
                <a:solidFill>
                  <a:srgbClr val="484848"/>
                </a:solidFill>
              </a:defRPr>
            </a:lvl4pPr>
            <a:lvl5pPr marL="990600" indent="-225425">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5"/>
          <p:cNvSpPr>
            <a:spLocks noGrp="1"/>
          </p:cNvSpPr>
          <p:nvPr>
            <p:ph type="title"/>
          </p:nvPr>
        </p:nvSpPr>
        <p:spPr>
          <a:xfrm>
            <a:off x="401638" y="381000"/>
            <a:ext cx="6942137" cy="838200"/>
          </a:xfrm>
          <a:prstGeom prst="rect">
            <a:avLst/>
          </a:prstGeom>
        </p:spPr>
        <p:txBody>
          <a:bodyPr lIns="0" tIns="0" rIns="0" bIns="0"/>
          <a:lstStyle>
            <a:lvl1pPr>
              <a:defRPr b="0">
                <a:solidFill>
                  <a:schemeClr val="tx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1"/>
          </p:nvPr>
        </p:nvSpPr>
        <p:spPr>
          <a:xfrm>
            <a:off x="401638" y="6334125"/>
            <a:ext cx="385762" cy="152400"/>
          </a:xfrm>
        </p:spPr>
        <p:txBody>
          <a:bodyPr/>
          <a:lstStyle>
            <a:lvl1pPr>
              <a:defRPr/>
            </a:lvl1pPr>
          </a:lstStyle>
          <a:p>
            <a:pPr>
              <a:defRPr/>
            </a:pPr>
            <a:fld id="{7C310231-B103-4AF5-8812-0503ED7300C8}" type="slidenum">
              <a:rPr lang="en-US"/>
              <a:pPr>
                <a:defRPr/>
              </a:pPr>
              <a:t>‹#›</a:t>
            </a:fld>
            <a:endParaRPr lang="en-US" dirty="0"/>
          </a:p>
        </p:txBody>
      </p:sp>
      <p:sp>
        <p:nvSpPr>
          <p:cNvPr id="5" name="Footer Placeholder 6"/>
          <p:cNvSpPr>
            <a:spLocks noGrp="1"/>
          </p:cNvSpPr>
          <p:nvPr>
            <p:ph type="ftr" sz="quarter" idx="12"/>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s page">
    <p:spTree>
      <p:nvGrpSpPr>
        <p:cNvPr id="1" name=""/>
        <p:cNvGrpSpPr/>
        <p:nvPr/>
      </p:nvGrpSpPr>
      <p:grpSpPr>
        <a:xfrm>
          <a:off x="0" y="0"/>
          <a:ext cx="0" cy="0"/>
          <a:chOff x="0" y="0"/>
          <a:chExt cx="0" cy="0"/>
        </a:xfrm>
      </p:grpSpPr>
      <p:pic>
        <p:nvPicPr>
          <p:cNvPr id="5" name="Picture 9" descr="dividerbottom.jpg"/>
          <p:cNvPicPr>
            <a:picLocks noChangeAspect="1"/>
          </p:cNvPicPr>
          <p:nvPr userDrawn="1"/>
        </p:nvPicPr>
        <p:blipFill>
          <a:blip r:embed="rId2"/>
          <a:srcRect/>
          <a:stretch>
            <a:fillRect/>
          </a:stretch>
        </p:blipFill>
        <p:spPr bwMode="auto">
          <a:xfrm>
            <a:off x="7953375" y="0"/>
            <a:ext cx="1203325" cy="3121025"/>
          </a:xfrm>
          <a:prstGeom prst="rect">
            <a:avLst/>
          </a:prstGeom>
          <a:noFill/>
          <a:ln w="9525">
            <a:noFill/>
            <a:miter lim="800000"/>
            <a:headEnd/>
            <a:tailEnd/>
          </a:ln>
        </p:spPr>
      </p:pic>
      <p:sp>
        <p:nvSpPr>
          <p:cNvPr id="6" name="Title 15"/>
          <p:cNvSpPr>
            <a:spLocks noGrp="1"/>
          </p:cNvSpPr>
          <p:nvPr>
            <p:ph type="title"/>
          </p:nvPr>
        </p:nvSpPr>
        <p:spPr>
          <a:xfrm>
            <a:off x="401638" y="381000"/>
            <a:ext cx="7523162" cy="838200"/>
          </a:xfrm>
          <a:prstGeom prst="rect">
            <a:avLst/>
          </a:prstGeom>
        </p:spPr>
        <p:txBody>
          <a:bodyPr lIns="0" tIns="0" rIns="0" bIns="0"/>
          <a:lstStyle>
            <a:lvl1pPr>
              <a:defRPr b="0">
                <a:solidFill>
                  <a:schemeClr val="tx1"/>
                </a:solidFill>
              </a:defRPr>
            </a:lvl1pPr>
          </a:lstStyle>
          <a:p>
            <a:r>
              <a:rPr lang="en-US" smtClean="0"/>
              <a:t>Click to edit Master title style</a:t>
            </a:r>
            <a:endParaRPr lang="en-US" dirty="0"/>
          </a:p>
        </p:txBody>
      </p:sp>
      <p:sp>
        <p:nvSpPr>
          <p:cNvPr id="13" name="Content Placeholder 3"/>
          <p:cNvSpPr>
            <a:spLocks noGrp="1"/>
          </p:cNvSpPr>
          <p:nvPr>
            <p:ph sz="half" idx="2"/>
          </p:nvPr>
        </p:nvSpPr>
        <p:spPr bwMode="gray">
          <a:xfrm>
            <a:off x="4495800" y="1458384"/>
            <a:ext cx="3733800" cy="3087160"/>
          </a:xfrm>
          <a:prstGeom prst="rect">
            <a:avLst/>
          </a:prstGeom>
        </p:spPr>
        <p:txBody>
          <a:bodyPr lIns="0" tIns="0" rIns="0" bIns="0"/>
          <a:lstStyle>
            <a:lvl1pPr>
              <a:defRPr sz="1800">
                <a:solidFill>
                  <a:srgbClr val="484848"/>
                </a:solidFill>
              </a:defRPr>
            </a:lvl1pPr>
            <a:lvl2pPr marL="206375" indent="-204788">
              <a:buClr>
                <a:srgbClr val="484848"/>
              </a:buClr>
              <a:buSzPct val="100000"/>
              <a:defRPr sz="1800">
                <a:solidFill>
                  <a:srgbClr val="484848"/>
                </a:solidFill>
              </a:defRPr>
            </a:lvl2pPr>
            <a:lvl3pPr marL="461963" indent="-192088">
              <a:buClr>
                <a:srgbClr val="484848"/>
              </a:buClr>
              <a:buSzPct val="100000"/>
              <a:defRPr sz="1700">
                <a:solidFill>
                  <a:srgbClr val="484848"/>
                </a:solidFill>
              </a:defRPr>
            </a:lvl3pPr>
            <a:lvl4pPr>
              <a:buClr>
                <a:srgbClr val="484848"/>
              </a:buClr>
              <a:buSzPct val="100000"/>
              <a:defRPr sz="1500">
                <a:solidFill>
                  <a:srgbClr val="484848"/>
                </a:solidFill>
              </a:defRPr>
            </a:lvl4pPr>
            <a:lvl5pPr>
              <a:buClr>
                <a:srgbClr val="484848"/>
              </a:buClr>
              <a:buSzPct val="100000"/>
              <a:defRPr sz="15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2"/>
          </p:nvPr>
        </p:nvSpPr>
        <p:spPr bwMode="gray">
          <a:xfrm>
            <a:off x="401638" y="1447800"/>
            <a:ext cx="3733800" cy="3087160"/>
          </a:xfrm>
          <a:prstGeom prst="rect">
            <a:avLst/>
          </a:prstGeom>
        </p:spPr>
        <p:txBody>
          <a:bodyPr lIns="0" tIns="0" rIns="0" bIns="0"/>
          <a:lstStyle>
            <a:lvl1pPr>
              <a:defRPr sz="1800">
                <a:solidFill>
                  <a:srgbClr val="484848"/>
                </a:solidFill>
              </a:defRPr>
            </a:lvl1pPr>
            <a:lvl2pPr marL="206375" indent="-204788">
              <a:buClr>
                <a:srgbClr val="484848"/>
              </a:buClr>
              <a:buSzPct val="100000"/>
              <a:defRPr sz="1800">
                <a:solidFill>
                  <a:srgbClr val="484848"/>
                </a:solidFill>
              </a:defRPr>
            </a:lvl2pPr>
            <a:lvl3pPr marL="461963" indent="-192088">
              <a:buClr>
                <a:srgbClr val="484848"/>
              </a:buClr>
              <a:buSzPct val="100000"/>
              <a:defRPr sz="1700">
                <a:solidFill>
                  <a:srgbClr val="484848"/>
                </a:solidFill>
              </a:defRPr>
            </a:lvl3pPr>
            <a:lvl4pPr>
              <a:buClr>
                <a:srgbClr val="484848"/>
              </a:buClr>
              <a:buSzPct val="100000"/>
              <a:defRPr sz="1500">
                <a:solidFill>
                  <a:srgbClr val="484848"/>
                </a:solidFill>
              </a:defRPr>
            </a:lvl4pPr>
            <a:lvl5pPr>
              <a:buClr>
                <a:schemeClr val="accent1"/>
              </a:buClr>
              <a:buSzPct val="100000"/>
              <a:defRPr sz="15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3"/>
          </p:nvPr>
        </p:nvSpPr>
        <p:spPr>
          <a:xfrm>
            <a:off x="401638" y="6334125"/>
            <a:ext cx="385762" cy="152400"/>
          </a:xfrm>
        </p:spPr>
        <p:txBody>
          <a:bodyPr/>
          <a:lstStyle>
            <a:lvl1pPr>
              <a:defRPr/>
            </a:lvl1pPr>
          </a:lstStyle>
          <a:p>
            <a:pPr>
              <a:defRPr/>
            </a:pPr>
            <a:fld id="{4A437B34-466B-4BC9-9CAA-DEFA47A9CCEB}" type="slidenum">
              <a:rPr lang="en-US"/>
              <a:pPr>
                <a:defRPr/>
              </a:pPr>
              <a:t>‹#›</a:t>
            </a:fld>
            <a:endParaRPr lang="en-US" dirty="0"/>
          </a:p>
        </p:txBody>
      </p:sp>
      <p:sp>
        <p:nvSpPr>
          <p:cNvPr id="8" name="Footer Placeholder 11"/>
          <p:cNvSpPr>
            <a:spLocks noGrp="1"/>
          </p:cNvSpPr>
          <p:nvPr>
            <p:ph type="ftr" sz="quarter" idx="14"/>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header column page">
    <p:spTree>
      <p:nvGrpSpPr>
        <p:cNvPr id="1" name=""/>
        <p:cNvGrpSpPr/>
        <p:nvPr/>
      </p:nvGrpSpPr>
      <p:grpSpPr>
        <a:xfrm>
          <a:off x="0" y="0"/>
          <a:ext cx="0" cy="0"/>
          <a:chOff x="0" y="0"/>
          <a:chExt cx="0" cy="0"/>
        </a:xfrm>
      </p:grpSpPr>
      <p:pic>
        <p:nvPicPr>
          <p:cNvPr id="7" name="Picture 11" descr="dividerbottom.jpg"/>
          <p:cNvPicPr>
            <a:picLocks noChangeAspect="1"/>
          </p:cNvPicPr>
          <p:nvPr userDrawn="1"/>
        </p:nvPicPr>
        <p:blipFill>
          <a:blip r:embed="rId2"/>
          <a:srcRect/>
          <a:stretch>
            <a:fillRect/>
          </a:stretch>
        </p:blipFill>
        <p:spPr bwMode="auto">
          <a:xfrm>
            <a:off x="7953375" y="0"/>
            <a:ext cx="1203325" cy="3121025"/>
          </a:xfrm>
          <a:prstGeom prst="rect">
            <a:avLst/>
          </a:prstGeom>
          <a:noFill/>
          <a:ln w="9525">
            <a:noFill/>
            <a:miter lim="800000"/>
            <a:headEnd/>
            <a:tailEnd/>
          </a:ln>
        </p:spPr>
      </p:pic>
      <p:sp>
        <p:nvSpPr>
          <p:cNvPr id="5" name="Title 15"/>
          <p:cNvSpPr>
            <a:spLocks noGrp="1"/>
          </p:cNvSpPr>
          <p:nvPr>
            <p:ph type="title"/>
          </p:nvPr>
        </p:nvSpPr>
        <p:spPr>
          <a:xfrm>
            <a:off x="401638" y="381000"/>
            <a:ext cx="7523162" cy="838200"/>
          </a:xfrm>
          <a:prstGeom prst="rect">
            <a:avLst/>
          </a:prstGeom>
        </p:spPr>
        <p:txBody>
          <a:bodyPr lIns="0" tIns="0" rIns="0" bIns="0"/>
          <a:lstStyle>
            <a:lvl1pPr>
              <a:defRPr b="0">
                <a:solidFill>
                  <a:schemeClr val="tx1"/>
                </a:solidFill>
              </a:defRPr>
            </a:lvl1pPr>
          </a:lstStyle>
          <a:p>
            <a:r>
              <a:rPr lang="en-US" smtClean="0"/>
              <a:t>Click to edit Master title style</a:t>
            </a:r>
            <a:endParaRPr lang="en-US" dirty="0"/>
          </a:p>
        </p:txBody>
      </p:sp>
      <p:sp>
        <p:nvSpPr>
          <p:cNvPr id="14" name="Content Placeholder 2"/>
          <p:cNvSpPr>
            <a:spLocks noGrp="1"/>
          </p:cNvSpPr>
          <p:nvPr>
            <p:ph sz="half" idx="10"/>
          </p:nvPr>
        </p:nvSpPr>
        <p:spPr bwMode="gray">
          <a:xfrm>
            <a:off x="406401" y="2144184"/>
            <a:ext cx="3538538" cy="3087160"/>
          </a:xfrm>
          <a:prstGeom prst="rect">
            <a:avLst/>
          </a:prstGeom>
        </p:spPr>
        <p:txBody>
          <a:bodyPr lIns="0" tIns="0" rIns="0" bIns="0"/>
          <a:lstStyle>
            <a:lvl1pPr>
              <a:defRPr sz="2000">
                <a:solidFill>
                  <a:srgbClr val="484848"/>
                </a:solidFill>
              </a:defRPr>
            </a:lvl1pPr>
            <a:lvl2pPr marL="206375" indent="-204788">
              <a:buClr>
                <a:srgbClr val="484848"/>
              </a:buClr>
              <a:buSzPct val="100000"/>
              <a:defRPr sz="2000">
                <a:solidFill>
                  <a:srgbClr val="484848"/>
                </a:solidFill>
              </a:defRPr>
            </a:lvl2pPr>
            <a:lvl3pPr marL="461963" indent="-192088">
              <a:buClr>
                <a:srgbClr val="484848"/>
              </a:buClr>
              <a:buSzPct val="100000"/>
              <a:defRPr sz="1800">
                <a:solidFill>
                  <a:srgbClr val="484848"/>
                </a:solidFill>
              </a:defRPr>
            </a:lvl3pPr>
            <a:lvl4pPr>
              <a:buClr>
                <a:srgbClr val="484848"/>
              </a:buClr>
              <a:buSzPct val="100000"/>
              <a:defRPr sz="1600">
                <a:solidFill>
                  <a:srgbClr val="484848"/>
                </a:solidFill>
              </a:defRPr>
            </a:lvl4pPr>
            <a:lvl5pPr>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
          <p:cNvSpPr>
            <a:spLocks noGrp="1"/>
          </p:cNvSpPr>
          <p:nvPr>
            <p:ph type="body" idx="1"/>
          </p:nvPr>
        </p:nvSpPr>
        <p:spPr bwMode="gray">
          <a:xfrm>
            <a:off x="407231" y="1458384"/>
            <a:ext cx="3537708" cy="639762"/>
          </a:xfrm>
          <a:prstGeom prst="rect">
            <a:avLst/>
          </a:prstGeom>
        </p:spPr>
        <p:txBody>
          <a:bodyPr lIns="0" tIns="0" rIns="0" bIns="0" anchor="t"/>
          <a:lstStyle>
            <a:lvl1pPr marL="0" indent="0">
              <a:buNone/>
              <a:defRPr sz="2000" b="1">
                <a:solidFill>
                  <a:srgbClr val="067A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2"/>
          <p:cNvSpPr>
            <a:spLocks noGrp="1"/>
          </p:cNvSpPr>
          <p:nvPr>
            <p:ph sz="half" idx="13"/>
          </p:nvPr>
        </p:nvSpPr>
        <p:spPr bwMode="gray">
          <a:xfrm>
            <a:off x="4386262" y="2133600"/>
            <a:ext cx="3538538" cy="3087160"/>
          </a:xfrm>
          <a:prstGeom prst="rect">
            <a:avLst/>
          </a:prstGeom>
        </p:spPr>
        <p:txBody>
          <a:bodyPr lIns="0" tIns="0" rIns="0" bIns="0"/>
          <a:lstStyle>
            <a:lvl1pPr>
              <a:defRPr sz="2000">
                <a:solidFill>
                  <a:srgbClr val="484848"/>
                </a:solidFill>
              </a:defRPr>
            </a:lvl1pPr>
            <a:lvl2pPr marL="206375" indent="-204788">
              <a:buClr>
                <a:srgbClr val="484848"/>
              </a:buClr>
              <a:buSzPct val="100000"/>
              <a:defRPr sz="2000">
                <a:solidFill>
                  <a:srgbClr val="484848"/>
                </a:solidFill>
              </a:defRPr>
            </a:lvl2pPr>
            <a:lvl3pPr marL="461963" indent="-192088">
              <a:buClr>
                <a:srgbClr val="484848"/>
              </a:buClr>
              <a:buSzPct val="100000"/>
              <a:defRPr sz="1800">
                <a:solidFill>
                  <a:srgbClr val="484848"/>
                </a:solidFill>
              </a:defRPr>
            </a:lvl3pPr>
            <a:lvl4pPr>
              <a:buClr>
                <a:srgbClr val="484848"/>
              </a:buClr>
              <a:buSzPct val="100000"/>
              <a:defRPr sz="1600">
                <a:solidFill>
                  <a:srgbClr val="484848"/>
                </a:solidFill>
              </a:defRPr>
            </a:lvl4pPr>
            <a:lvl5pPr>
              <a:buClr>
                <a:srgbClr val="484848"/>
              </a:buClr>
              <a:buSzPct val="100000"/>
              <a:defRPr sz="16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2"/>
          <p:cNvSpPr>
            <a:spLocks noGrp="1"/>
          </p:cNvSpPr>
          <p:nvPr>
            <p:ph type="body" idx="14"/>
          </p:nvPr>
        </p:nvSpPr>
        <p:spPr bwMode="gray">
          <a:xfrm>
            <a:off x="4387092" y="1447800"/>
            <a:ext cx="3537708" cy="639762"/>
          </a:xfrm>
          <a:prstGeom prst="rect">
            <a:avLst/>
          </a:prstGeom>
        </p:spPr>
        <p:txBody>
          <a:bodyPr lIns="0" tIns="0" rIns="0" bIns="0" anchor="t"/>
          <a:lstStyle>
            <a:lvl1pPr marL="0" indent="0">
              <a:buNone/>
              <a:defRPr sz="2000" b="1">
                <a:solidFill>
                  <a:srgbClr val="067A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Slide Number Placeholder 8"/>
          <p:cNvSpPr>
            <a:spLocks noGrp="1"/>
          </p:cNvSpPr>
          <p:nvPr>
            <p:ph type="sldNum" sz="quarter" idx="15"/>
          </p:nvPr>
        </p:nvSpPr>
        <p:spPr>
          <a:xfrm>
            <a:off x="401638" y="6334125"/>
            <a:ext cx="385762" cy="152400"/>
          </a:xfrm>
        </p:spPr>
        <p:txBody>
          <a:bodyPr/>
          <a:lstStyle>
            <a:lvl1pPr>
              <a:defRPr/>
            </a:lvl1pPr>
          </a:lstStyle>
          <a:p>
            <a:pPr>
              <a:defRPr/>
            </a:pPr>
            <a:fld id="{05CFED4A-7680-4FB8-964B-42D73B3C2DEB}" type="slidenum">
              <a:rPr lang="en-US"/>
              <a:pPr>
                <a:defRPr/>
              </a:pPr>
              <a:t>‹#›</a:t>
            </a:fld>
            <a:endParaRPr lang="en-US" dirty="0"/>
          </a:p>
        </p:txBody>
      </p:sp>
      <p:sp>
        <p:nvSpPr>
          <p:cNvPr id="9" name="Footer Placeholder 9"/>
          <p:cNvSpPr>
            <a:spLocks noGrp="1"/>
          </p:cNvSpPr>
          <p:nvPr>
            <p:ph type="ftr" sz="quarter" idx="16"/>
          </p:nvPr>
        </p:nvSpPr>
        <p:spPr>
          <a:xfrm>
            <a:off x="825500" y="6450013"/>
            <a:ext cx="4889500" cy="92075"/>
          </a:xfrm>
          <a:prstGeom prst="rect">
            <a:avLst/>
          </a:prstGeom>
        </p:spPr>
        <p:txBody>
          <a:bodyPr/>
          <a:lstStyle>
            <a:lvl1pPr algn="ctr" eaLnBrk="0" hangingPunct="0">
              <a:spcBef>
                <a:spcPct val="50000"/>
              </a:spcBef>
              <a:defRPr dirty="0">
                <a:latin typeface="Verdana" pitchFamily="-111" charset="0"/>
                <a:ea typeface="Arial" pitchFamily="-111" charset="-52"/>
                <a:cs typeface="Arial" pitchFamily="-111" charset="-52"/>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4"/>
          </p:nvPr>
        </p:nvSpPr>
        <p:spPr>
          <a:xfrm>
            <a:off x="400050" y="6335713"/>
            <a:ext cx="384175" cy="152400"/>
          </a:xfrm>
          <a:prstGeom prst="rect">
            <a:avLst/>
          </a:prstGeom>
        </p:spPr>
        <p:txBody>
          <a:bodyPr vert="horz" lIns="0" tIns="0" rIns="0" bIns="0" rtlCol="0" anchor="t" anchorCtr="0"/>
          <a:lstStyle>
            <a:lvl1pPr algn="l" eaLnBrk="0" hangingPunct="0">
              <a:spcBef>
                <a:spcPct val="50000"/>
              </a:spcBef>
              <a:defRPr sz="800" b="1" smtClean="0">
                <a:solidFill>
                  <a:srgbClr val="484848"/>
                </a:solidFill>
                <a:latin typeface="Verdana" pitchFamily="-111" charset="0"/>
                <a:ea typeface="Arial" pitchFamily="-111" charset="-52"/>
                <a:cs typeface="Arial" pitchFamily="-111" charset="-52"/>
              </a:defRPr>
            </a:lvl1pPr>
          </a:lstStyle>
          <a:p>
            <a:pPr>
              <a:defRPr/>
            </a:pPr>
            <a:fld id="{E8AAE7C0-ECE5-46E7-86F0-6442CF9AA787}" type="slidenum">
              <a:rPr lang="en-US"/>
              <a:pPr>
                <a:defRPr/>
              </a:pPr>
              <a:t>‹#›</a:t>
            </a:fld>
            <a:endParaRPr lang="en-US" dirty="0"/>
          </a:p>
        </p:txBody>
      </p:sp>
      <p:sp>
        <p:nvSpPr>
          <p:cNvPr id="8" name="TextBox 7"/>
          <p:cNvSpPr txBox="1"/>
          <p:nvPr/>
        </p:nvSpPr>
        <p:spPr>
          <a:xfrm>
            <a:off x="828675" y="6362700"/>
            <a:ext cx="5495925" cy="92075"/>
          </a:xfrm>
          <a:prstGeom prst="rect">
            <a:avLst/>
          </a:prstGeom>
          <a:noFill/>
        </p:spPr>
        <p:txBody>
          <a:bodyPr lIns="0" tIns="0" rIns="0" bIns="0">
            <a:spAutoFit/>
          </a:bodyPr>
          <a:lstStyle/>
          <a:p>
            <a:pPr eaLnBrk="0" hangingPunct="0">
              <a:spcBef>
                <a:spcPts val="0"/>
              </a:spcBef>
              <a:defRPr/>
            </a:pPr>
            <a:r>
              <a:rPr lang="en-US" sz="600" dirty="0">
                <a:solidFill>
                  <a:srgbClr val="484848"/>
                </a:solidFill>
                <a:latin typeface="Verdana" pitchFamily="-111" charset="0"/>
                <a:ea typeface="Arial" pitchFamily="-111" charset="-52"/>
                <a:cs typeface="Arial" pitchFamily="-111" charset="-52"/>
              </a:rPr>
              <a:t>© 2010 AT&amp;T Intellectual Property. All rights reserved. AT&amp;T and the AT&amp;T logo are trademarks of AT&amp;T Intellectual Property.</a:t>
            </a:r>
          </a:p>
        </p:txBody>
      </p:sp>
      <p:pic>
        <p:nvPicPr>
          <p:cNvPr id="1028" name="Picture 6" descr="Globe_Alone_rgb.jpg"/>
          <p:cNvPicPr>
            <a:picLocks noChangeAspect="1"/>
          </p:cNvPicPr>
          <p:nvPr/>
        </p:nvPicPr>
        <p:blipFill>
          <a:blip r:embed="rId14"/>
          <a:srcRect/>
          <a:stretch>
            <a:fillRect/>
          </a:stretch>
        </p:blipFill>
        <p:spPr bwMode="auto">
          <a:xfrm>
            <a:off x="8534400" y="6324600"/>
            <a:ext cx="369888" cy="369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fade/>
  </p:transition>
  <p:hf hdr="0" ftr="0" dt="0"/>
  <p:txStyles>
    <p:titleStyle>
      <a:lvl1pPr algn="l" defTabSz="947738" rtl="0" fontAlgn="base">
        <a:lnSpc>
          <a:spcPct val="105000"/>
        </a:lnSpc>
        <a:spcBef>
          <a:spcPct val="0"/>
        </a:spcBef>
        <a:spcAft>
          <a:spcPct val="0"/>
        </a:spcAft>
        <a:defRPr sz="2600" b="1">
          <a:solidFill>
            <a:schemeClr val="accent1"/>
          </a:solidFill>
          <a:latin typeface="+mj-lt"/>
          <a:ea typeface="+mj-ea"/>
          <a:cs typeface="+mj-cs"/>
        </a:defRPr>
      </a:lvl1pPr>
      <a:lvl2pPr algn="l" defTabSz="947738" rtl="0" fontAlgn="base">
        <a:lnSpc>
          <a:spcPct val="105000"/>
        </a:lnSpc>
        <a:spcBef>
          <a:spcPct val="0"/>
        </a:spcBef>
        <a:spcAft>
          <a:spcPct val="0"/>
        </a:spcAft>
        <a:defRPr sz="2600" b="1">
          <a:solidFill>
            <a:schemeClr val="accent1"/>
          </a:solidFill>
          <a:latin typeface="Verdana" pitchFamily="-111" charset="0"/>
        </a:defRPr>
      </a:lvl2pPr>
      <a:lvl3pPr algn="l" defTabSz="947738" rtl="0" fontAlgn="base">
        <a:lnSpc>
          <a:spcPct val="105000"/>
        </a:lnSpc>
        <a:spcBef>
          <a:spcPct val="0"/>
        </a:spcBef>
        <a:spcAft>
          <a:spcPct val="0"/>
        </a:spcAft>
        <a:defRPr sz="2600" b="1">
          <a:solidFill>
            <a:schemeClr val="accent1"/>
          </a:solidFill>
          <a:latin typeface="Verdana" pitchFamily="-111" charset="0"/>
        </a:defRPr>
      </a:lvl3pPr>
      <a:lvl4pPr algn="l" defTabSz="947738" rtl="0" fontAlgn="base">
        <a:lnSpc>
          <a:spcPct val="105000"/>
        </a:lnSpc>
        <a:spcBef>
          <a:spcPct val="0"/>
        </a:spcBef>
        <a:spcAft>
          <a:spcPct val="0"/>
        </a:spcAft>
        <a:defRPr sz="2600" b="1">
          <a:solidFill>
            <a:schemeClr val="accent1"/>
          </a:solidFill>
          <a:latin typeface="Verdana" pitchFamily="-111" charset="0"/>
        </a:defRPr>
      </a:lvl4pPr>
      <a:lvl5pPr algn="l" defTabSz="947738" rtl="0" fontAlgn="base">
        <a:lnSpc>
          <a:spcPct val="105000"/>
        </a:lnSpc>
        <a:spcBef>
          <a:spcPct val="0"/>
        </a:spcBef>
        <a:spcAft>
          <a:spcPct val="0"/>
        </a:spcAft>
        <a:defRPr sz="2600" b="1">
          <a:solidFill>
            <a:schemeClr val="accent1"/>
          </a:solidFill>
          <a:latin typeface="Verdana" pitchFamily="-111" charset="0"/>
        </a:defRPr>
      </a:lvl5pPr>
      <a:lvl6pPr marL="457200" algn="l" defTabSz="947738" rtl="0" eaLnBrk="1" fontAlgn="base" hangingPunct="1">
        <a:lnSpc>
          <a:spcPct val="105000"/>
        </a:lnSpc>
        <a:spcBef>
          <a:spcPct val="0"/>
        </a:spcBef>
        <a:spcAft>
          <a:spcPct val="0"/>
        </a:spcAft>
        <a:defRPr sz="2600" b="1">
          <a:solidFill>
            <a:schemeClr val="accent1"/>
          </a:solidFill>
          <a:latin typeface="Verdana" pitchFamily="-111" charset="0"/>
        </a:defRPr>
      </a:lvl6pPr>
      <a:lvl7pPr marL="914400" algn="l" defTabSz="947738" rtl="0" eaLnBrk="1" fontAlgn="base" hangingPunct="1">
        <a:lnSpc>
          <a:spcPct val="105000"/>
        </a:lnSpc>
        <a:spcBef>
          <a:spcPct val="0"/>
        </a:spcBef>
        <a:spcAft>
          <a:spcPct val="0"/>
        </a:spcAft>
        <a:defRPr sz="2600" b="1">
          <a:solidFill>
            <a:schemeClr val="accent1"/>
          </a:solidFill>
          <a:latin typeface="Verdana" pitchFamily="-111" charset="0"/>
        </a:defRPr>
      </a:lvl7pPr>
      <a:lvl8pPr marL="1371600" algn="l" defTabSz="947738" rtl="0" eaLnBrk="1" fontAlgn="base" hangingPunct="1">
        <a:lnSpc>
          <a:spcPct val="105000"/>
        </a:lnSpc>
        <a:spcBef>
          <a:spcPct val="0"/>
        </a:spcBef>
        <a:spcAft>
          <a:spcPct val="0"/>
        </a:spcAft>
        <a:defRPr sz="2600" b="1">
          <a:solidFill>
            <a:schemeClr val="accent1"/>
          </a:solidFill>
          <a:latin typeface="Verdana" pitchFamily="-111" charset="0"/>
        </a:defRPr>
      </a:lvl8pPr>
      <a:lvl9pPr marL="1828800" algn="l" defTabSz="947738" rtl="0" eaLnBrk="1" fontAlgn="base" hangingPunct="1">
        <a:lnSpc>
          <a:spcPct val="105000"/>
        </a:lnSpc>
        <a:spcBef>
          <a:spcPct val="0"/>
        </a:spcBef>
        <a:spcAft>
          <a:spcPct val="0"/>
        </a:spcAft>
        <a:defRPr sz="2600" b="1">
          <a:solidFill>
            <a:schemeClr val="accent1"/>
          </a:solidFill>
          <a:latin typeface="Verdana" pitchFamily="-111" charset="0"/>
        </a:defRPr>
      </a:lvl9pPr>
    </p:titleStyle>
    <p:bodyStyle>
      <a:lvl1pPr algn="l" defTabSz="947738" rtl="0" fontAlgn="base">
        <a:spcBef>
          <a:spcPct val="20000"/>
        </a:spcBef>
        <a:spcAft>
          <a:spcPct val="20000"/>
        </a:spcAft>
        <a:buClr>
          <a:schemeClr val="tx2"/>
        </a:buClr>
        <a:buSzPct val="100000"/>
        <a:defRPr sz="2000">
          <a:solidFill>
            <a:schemeClr val="tx1"/>
          </a:solidFill>
          <a:latin typeface="+mn-lt"/>
          <a:ea typeface="+mn-ea"/>
          <a:cs typeface="+mn-cs"/>
        </a:defRPr>
      </a:lvl1pPr>
      <a:lvl2pPr marL="234950" indent="-233363" algn="l" defTabSz="947738" rtl="0" fontAlgn="base">
        <a:spcBef>
          <a:spcPct val="10000"/>
        </a:spcBef>
        <a:spcAft>
          <a:spcPct val="30000"/>
        </a:spcAft>
        <a:buClr>
          <a:schemeClr val="tx1"/>
        </a:buClr>
        <a:buSzPct val="80000"/>
        <a:buChar char="•"/>
        <a:defRPr sz="2000">
          <a:solidFill>
            <a:schemeClr val="tx1"/>
          </a:solidFill>
          <a:latin typeface="+mn-lt"/>
          <a:ea typeface="ＭＳ Ｐゴシック" pitchFamily="-111" charset="-128"/>
          <a:cs typeface="ＭＳ Ｐゴシック"/>
        </a:defRPr>
      </a:lvl2pPr>
      <a:lvl3pPr marL="461963" indent="-225425" algn="l" defTabSz="947738" rtl="0" fontAlgn="base">
        <a:spcBef>
          <a:spcPct val="0"/>
        </a:spcBef>
        <a:spcAft>
          <a:spcPct val="20000"/>
        </a:spcAft>
        <a:buClr>
          <a:schemeClr val="tx1"/>
        </a:buClr>
        <a:buSzPct val="80000"/>
        <a:buFont typeface="IB Wb Regular"/>
        <a:buChar char="–"/>
        <a:defRPr>
          <a:solidFill>
            <a:schemeClr val="tx1"/>
          </a:solidFill>
          <a:latin typeface="+mn-lt"/>
          <a:ea typeface="ＭＳ Ｐゴシック" pitchFamily="-111" charset="-128"/>
          <a:cs typeface="ＭＳ Ｐゴシック"/>
        </a:defRPr>
      </a:lvl3pPr>
      <a:lvl4pPr marL="692150" indent="-228600" algn="l" defTabSz="947738" rtl="0" fontAlgn="base">
        <a:spcBef>
          <a:spcPct val="0"/>
        </a:spcBef>
        <a:spcAft>
          <a:spcPct val="20000"/>
        </a:spcAft>
        <a:buClr>
          <a:schemeClr val="tx1"/>
        </a:buClr>
        <a:buSzPct val="80000"/>
        <a:buChar char="•"/>
        <a:defRPr sz="1600">
          <a:solidFill>
            <a:schemeClr val="tx1"/>
          </a:solidFill>
          <a:latin typeface="+mn-lt"/>
          <a:ea typeface="ＭＳ Ｐゴシック" pitchFamily="-111" charset="-128"/>
          <a:cs typeface="ＭＳ Ｐゴシック"/>
        </a:defRPr>
      </a:lvl4pPr>
      <a:lvl5pPr marL="915988" indent="-222250" algn="l" defTabSz="947738" rtl="0" fontAlgn="base">
        <a:spcBef>
          <a:spcPct val="0"/>
        </a:spcBef>
        <a:spcAft>
          <a:spcPct val="20000"/>
        </a:spcAft>
        <a:buClr>
          <a:schemeClr val="tx1"/>
        </a:buClr>
        <a:buSzPct val="80000"/>
        <a:buFont typeface="Verdana" pitchFamily="34" charset="0"/>
        <a:buChar char="–"/>
        <a:defRPr sz="1600">
          <a:solidFill>
            <a:schemeClr val="tx1"/>
          </a:solidFill>
          <a:latin typeface="+mn-lt"/>
          <a:ea typeface="ＭＳ Ｐゴシック" pitchFamily="-111" charset="-128"/>
          <a:cs typeface="ＭＳ Ｐゴシック"/>
        </a:defRPr>
      </a:lvl5pPr>
      <a:lvl6pPr marL="1373188" indent="-222250" algn="l" defTabSz="947738" rtl="0" eaLnBrk="1" fontAlgn="base" hangingPunct="1">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6pPr>
      <a:lvl7pPr marL="1830388" indent="-222250" algn="l" defTabSz="947738" rtl="0" eaLnBrk="1" fontAlgn="base" hangingPunct="1">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7pPr>
      <a:lvl8pPr marL="2287588" indent="-222250" algn="l" defTabSz="947738" rtl="0" eaLnBrk="1" fontAlgn="base" hangingPunct="1">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8pPr>
      <a:lvl9pPr marL="2744788" indent="-222250" algn="l" defTabSz="947738" rtl="0" eaLnBrk="1" fontAlgn="base" hangingPunct="1">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l="21983" b="38792"/>
          <a:stretch>
            <a:fillRect/>
          </a:stretch>
        </p:blipFill>
        <p:spPr bwMode="auto">
          <a:xfrm>
            <a:off x="0" y="793750"/>
            <a:ext cx="7729538" cy="6064250"/>
          </a:xfrm>
          <a:prstGeom prst="rect">
            <a:avLst/>
          </a:prstGeom>
          <a:noFill/>
          <a:ln w="9525">
            <a:noFill/>
            <a:miter lim="800000"/>
            <a:headEnd/>
            <a:tailEnd/>
          </a:ln>
        </p:spPr>
      </p:pic>
      <p:pic>
        <p:nvPicPr>
          <p:cNvPr id="16387" name="Picture 7" descr="dividerslide.jpg"/>
          <p:cNvPicPr>
            <a:picLocks noChangeAspect="1"/>
          </p:cNvPicPr>
          <p:nvPr/>
        </p:nvPicPr>
        <p:blipFill>
          <a:blip r:embed="rId4"/>
          <a:srcRect/>
          <a:stretch>
            <a:fillRect/>
          </a:stretch>
        </p:blipFill>
        <p:spPr bwMode="auto">
          <a:xfrm>
            <a:off x="5324475" y="1676400"/>
            <a:ext cx="3830638" cy="4724400"/>
          </a:xfrm>
          <a:prstGeom prst="rect">
            <a:avLst/>
          </a:prstGeom>
          <a:noFill/>
          <a:ln w="9525">
            <a:noFill/>
            <a:miter lim="800000"/>
            <a:headEnd/>
            <a:tailEnd/>
          </a:ln>
        </p:spPr>
      </p:pic>
      <p:sp>
        <p:nvSpPr>
          <p:cNvPr id="16388" name="Title 4"/>
          <p:cNvSpPr>
            <a:spLocks noGrp="1"/>
          </p:cNvSpPr>
          <p:nvPr>
            <p:ph type="title"/>
          </p:nvPr>
        </p:nvSpPr>
        <p:spPr>
          <a:xfrm>
            <a:off x="552450" y="1566863"/>
            <a:ext cx="5694363" cy="1638300"/>
          </a:xfrm>
          <a:noFill/>
          <a:ln>
            <a:miter lim="800000"/>
            <a:headEnd/>
            <a:tailEnd/>
          </a:ln>
        </p:spPr>
        <p:txBody>
          <a:bodyPr vert="horz" wrap="square" numCol="1" anchor="t" anchorCtr="0" compatLnSpc="1">
            <a:prstTxWarp prst="textNoShape">
              <a:avLst/>
            </a:prstTxWarp>
          </a:bodyPr>
          <a:lstStyle/>
          <a:p>
            <a:r>
              <a:rPr lang="en-US" sz="5400" b="0" smtClean="0">
                <a:solidFill>
                  <a:schemeClr val="tx2"/>
                </a:solidFill>
              </a:rPr>
              <a:t>AT&amp;T</a:t>
            </a:r>
            <a:r>
              <a:rPr lang="en-US" smtClean="0"/>
              <a:t/>
            </a:r>
            <a:br>
              <a:rPr lang="en-US" smtClean="0"/>
            </a:br>
            <a:r>
              <a:rPr lang="en-US" sz="2400" b="0" smtClean="0">
                <a:solidFill>
                  <a:srgbClr val="808080"/>
                </a:solidFill>
              </a:rPr>
              <a:t>High School Success </a:t>
            </a:r>
            <a:br>
              <a:rPr lang="en-US" sz="2400" b="0" smtClean="0">
                <a:solidFill>
                  <a:srgbClr val="808080"/>
                </a:solidFill>
              </a:rPr>
            </a:br>
            <a:r>
              <a:rPr lang="en-US" sz="2400" b="0" smtClean="0">
                <a:solidFill>
                  <a:srgbClr val="808080"/>
                </a:solidFill>
              </a:rPr>
              <a:t>Leading to College and </a:t>
            </a:r>
            <a:br>
              <a:rPr lang="en-US" sz="2400" b="0" smtClean="0">
                <a:solidFill>
                  <a:srgbClr val="808080"/>
                </a:solidFill>
              </a:rPr>
            </a:br>
            <a:r>
              <a:rPr lang="en-US" sz="2400" b="0" smtClean="0">
                <a:solidFill>
                  <a:srgbClr val="808080"/>
                </a:solidFill>
              </a:rPr>
              <a:t>Career Readiness</a:t>
            </a:r>
          </a:p>
        </p:txBody>
      </p:sp>
      <p:sp>
        <p:nvSpPr>
          <p:cNvPr id="16389" name="Slide Number Placeholder 6"/>
          <p:cNvSpPr>
            <a:spLocks noGrp="1"/>
          </p:cNvSpPr>
          <p:nvPr>
            <p:ph type="sldNum" sz="quarter" idx="11"/>
          </p:nvPr>
        </p:nvSpPr>
        <p:spPr bwMode="auto">
          <a:noFill/>
          <a:ln>
            <a:miter lim="800000"/>
            <a:headEnd/>
            <a:tailEnd/>
          </a:ln>
        </p:spPr>
        <p:txBody>
          <a:bodyPr wrap="square" numCol="1" compatLnSpc="1">
            <a:prstTxWarp prst="textNoShape">
              <a:avLst/>
            </a:prstTxWarp>
          </a:bodyPr>
          <a:lstStyle/>
          <a:p>
            <a:fld id="{6F91BAF0-99D1-4C13-91AF-3FDA2FD1D9E0}" type="slidenum">
              <a:rPr lang="en-US">
                <a:latin typeface="Verdana" pitchFamily="34" charset="0"/>
                <a:cs typeface="Arial" charset="0"/>
              </a:rPr>
              <a:pPr/>
              <a:t>1</a:t>
            </a:fld>
            <a:endParaRPr lang="en-US">
              <a:latin typeface="Verdana" pitchFamily="34" charset="0"/>
              <a:cs typeface="Arial" charset="0"/>
            </a:endParaRPr>
          </a:p>
        </p:txBody>
      </p:sp>
      <p:pic>
        <p:nvPicPr>
          <p:cNvPr id="16390" name="Picture 8" descr="Aspire_blue.png"/>
          <p:cNvPicPr>
            <a:picLocks noChangeAspect="1"/>
          </p:cNvPicPr>
          <p:nvPr/>
        </p:nvPicPr>
        <p:blipFill>
          <a:blip r:embed="rId5"/>
          <a:srcRect/>
          <a:stretch>
            <a:fillRect/>
          </a:stretch>
        </p:blipFill>
        <p:spPr bwMode="auto">
          <a:xfrm>
            <a:off x="2366963" y="1468438"/>
            <a:ext cx="1811337" cy="1046162"/>
          </a:xfrm>
          <a:prstGeom prst="rect">
            <a:avLst/>
          </a:prstGeom>
          <a:noFill/>
          <a:ln w="9525">
            <a:noFill/>
            <a:miter lim="800000"/>
            <a:headEnd/>
            <a:tailEnd/>
          </a:ln>
        </p:spPr>
      </p:pic>
      <p:sp>
        <p:nvSpPr>
          <p:cNvPr id="16391" name="Rectangle 9"/>
          <p:cNvSpPr>
            <a:spLocks noChangeArrowheads="1"/>
          </p:cNvSpPr>
          <p:nvPr/>
        </p:nvSpPr>
        <p:spPr bwMode="auto">
          <a:xfrm>
            <a:off x="485775" y="3944938"/>
            <a:ext cx="5924550" cy="969962"/>
          </a:xfrm>
          <a:prstGeom prst="rect">
            <a:avLst/>
          </a:prstGeom>
          <a:noFill/>
          <a:ln w="9525">
            <a:noFill/>
            <a:miter lim="800000"/>
            <a:headEnd/>
            <a:tailEnd/>
          </a:ln>
        </p:spPr>
        <p:txBody>
          <a:bodyPr>
            <a:spAutoFit/>
          </a:bodyPr>
          <a:lstStyle/>
          <a:p>
            <a:pPr eaLnBrk="0" hangingPunct="0">
              <a:spcBef>
                <a:spcPct val="50000"/>
              </a:spcBef>
            </a:pPr>
            <a:r>
              <a:rPr lang="en-US" sz="1900">
                <a:solidFill>
                  <a:schemeClr val="tx2"/>
                </a:solidFill>
              </a:rPr>
              <a:t>FCC Diversity Advisory Committee Briefing</a:t>
            </a:r>
            <a:r>
              <a:rPr lang="en-US" sz="1900"/>
              <a:t/>
            </a:r>
            <a:br>
              <a:rPr lang="en-US" sz="1900"/>
            </a:br>
            <a:r>
              <a:rPr lang="en-US" sz="1900">
                <a:solidFill>
                  <a:srgbClr val="808080"/>
                </a:solidFill>
              </a:rPr>
              <a:t>Scott Sapperstein </a:t>
            </a:r>
            <a:br>
              <a:rPr lang="en-US" sz="1900">
                <a:solidFill>
                  <a:srgbClr val="808080"/>
                </a:solidFill>
              </a:rPr>
            </a:br>
            <a:r>
              <a:rPr lang="en-US" sz="1900">
                <a:solidFill>
                  <a:srgbClr val="808080"/>
                </a:solidFill>
              </a:rPr>
              <a:t>March 14, 2012</a:t>
            </a:r>
            <a:endParaRPr lang="en-US" sz="190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5275"/>
            <a:ext cx="7065963" cy="1066800"/>
          </a:xfrm>
        </p:spPr>
        <p:txBody>
          <a:bodyPr>
            <a:normAutofit fontScale="90000"/>
          </a:bodyPr>
          <a:lstStyle/>
          <a:p>
            <a:pPr>
              <a:defRPr/>
            </a:pPr>
            <a:r>
              <a:rPr lang="en-US" sz="3100" b="1" dirty="0" smtClean="0">
                <a:solidFill>
                  <a:srgbClr val="FF7200"/>
                </a:solidFill>
              </a:rPr>
              <a:t>Aspire High School Success (HSS) Local Impact Program Overview</a:t>
            </a:r>
            <a:r>
              <a:rPr lang="en-US" dirty="0" smtClean="0">
                <a:solidFill>
                  <a:srgbClr val="FF7200"/>
                </a:solidFill>
              </a:rPr>
              <a:t/>
            </a:r>
            <a:br>
              <a:rPr lang="en-US" dirty="0" smtClean="0">
                <a:solidFill>
                  <a:srgbClr val="FF7200"/>
                </a:solidFill>
              </a:rPr>
            </a:br>
            <a:endParaRPr lang="en-US" dirty="0">
              <a:solidFill>
                <a:srgbClr val="FF7200"/>
              </a:solidFill>
            </a:endParaRPr>
          </a:p>
        </p:txBody>
      </p:sp>
      <p:sp>
        <p:nvSpPr>
          <p:cNvPr id="33794" name="TextBox 3"/>
          <p:cNvSpPr txBox="1">
            <a:spLocks noChangeArrowheads="1"/>
          </p:cNvSpPr>
          <p:nvPr/>
        </p:nvSpPr>
        <p:spPr bwMode="auto">
          <a:xfrm>
            <a:off x="371475" y="2486025"/>
            <a:ext cx="7543800" cy="2432050"/>
          </a:xfrm>
          <a:prstGeom prst="rect">
            <a:avLst/>
          </a:prstGeom>
          <a:noFill/>
          <a:ln w="9525">
            <a:noFill/>
            <a:miter lim="800000"/>
            <a:headEnd/>
            <a:tailEnd/>
          </a:ln>
        </p:spPr>
        <p:txBody>
          <a:bodyPr>
            <a:spAutoFit/>
          </a:bodyPr>
          <a:lstStyle/>
          <a:p>
            <a:pPr marL="228600" indent="-228600" eaLnBrk="0" hangingPunct="0">
              <a:spcBef>
                <a:spcPct val="50000"/>
              </a:spcBef>
              <a:buClr>
                <a:schemeClr val="tx1"/>
              </a:buClr>
              <a:buSzPct val="80000"/>
              <a:buFont typeface="Wingdings" pitchFamily="2" charset="2"/>
              <a:buChar char="v"/>
            </a:pPr>
            <a:r>
              <a:rPr lang="en-US" sz="1600">
                <a:solidFill>
                  <a:srgbClr val="808080"/>
                </a:solidFill>
              </a:rPr>
              <a:t>Strong, evidence based programs grounded in practices from the </a:t>
            </a:r>
            <a:r>
              <a:rPr lang="en-US" sz="1600" u="sng">
                <a:solidFill>
                  <a:srgbClr val="0070C0"/>
                </a:solidFill>
              </a:rPr>
              <a:t>What  Works Clearinghouse </a:t>
            </a:r>
            <a:r>
              <a:rPr lang="en-US" sz="1600" i="1" u="sng">
                <a:solidFill>
                  <a:srgbClr val="0070C0"/>
                </a:solidFill>
              </a:rPr>
              <a:t>Dropout Prevention: A Practice Guide</a:t>
            </a:r>
          </a:p>
          <a:p>
            <a:pPr marL="228600" indent="-228600" eaLnBrk="0" hangingPunct="0">
              <a:spcBef>
                <a:spcPct val="50000"/>
              </a:spcBef>
              <a:buClr>
                <a:schemeClr val="tx1"/>
              </a:buClr>
              <a:buSzPct val="80000"/>
              <a:buFont typeface="Wingdings" pitchFamily="2" charset="2"/>
              <a:buChar char="v"/>
            </a:pPr>
            <a:r>
              <a:rPr lang="en-US" sz="1600">
                <a:solidFill>
                  <a:srgbClr val="808080"/>
                </a:solidFill>
              </a:rPr>
              <a:t>Data driven outcomes demonstrated to improve high school graduation rates</a:t>
            </a:r>
          </a:p>
          <a:p>
            <a:pPr marL="228600" indent="-228600" eaLnBrk="0" hangingPunct="0">
              <a:spcBef>
                <a:spcPct val="50000"/>
              </a:spcBef>
              <a:buClr>
                <a:schemeClr val="tx1"/>
              </a:buClr>
              <a:buSzPct val="80000"/>
              <a:buFont typeface="Wingdings" pitchFamily="2" charset="2"/>
              <a:buChar char="v"/>
            </a:pPr>
            <a:r>
              <a:rPr lang="en-US" sz="1600">
                <a:solidFill>
                  <a:srgbClr val="808080"/>
                </a:solidFill>
              </a:rPr>
              <a:t>Special consideration for organizations that incorporate social innovation in their programs</a:t>
            </a:r>
          </a:p>
          <a:p>
            <a:pPr marL="228600" indent="-228600" eaLnBrk="0" hangingPunct="0">
              <a:spcBef>
                <a:spcPct val="50000"/>
              </a:spcBef>
              <a:buClr>
                <a:schemeClr val="tx1"/>
              </a:buClr>
              <a:buSzPct val="80000"/>
              <a:buFont typeface="Wingdings" pitchFamily="2" charset="2"/>
              <a:buChar char="v"/>
            </a:pPr>
            <a:r>
              <a:rPr lang="en-US" sz="1600">
                <a:solidFill>
                  <a:srgbClr val="808080"/>
                </a:solidFill>
              </a:rPr>
              <a:t>Special consideration for programs that focus on the STEM disciplines for at-risk students</a:t>
            </a:r>
          </a:p>
        </p:txBody>
      </p:sp>
      <p:sp>
        <p:nvSpPr>
          <p:cNvPr id="33795" name="TextBox 4"/>
          <p:cNvSpPr txBox="1">
            <a:spLocks noChangeArrowheads="1"/>
          </p:cNvSpPr>
          <p:nvPr/>
        </p:nvSpPr>
        <p:spPr bwMode="auto">
          <a:xfrm>
            <a:off x="838200" y="2895600"/>
            <a:ext cx="6705600" cy="646113"/>
          </a:xfrm>
          <a:prstGeom prst="rect">
            <a:avLst/>
          </a:prstGeom>
          <a:noFill/>
          <a:ln w="9525">
            <a:noFill/>
            <a:miter lim="800000"/>
            <a:headEnd/>
            <a:tailEnd/>
          </a:ln>
        </p:spPr>
        <p:txBody>
          <a:bodyPr>
            <a:spAutoFit/>
          </a:bodyPr>
          <a:lstStyle/>
          <a:p>
            <a:pPr algn="ctr" eaLnBrk="0" hangingPunct="0">
              <a:spcBef>
                <a:spcPct val="50000"/>
              </a:spcBef>
            </a:pPr>
            <a:endParaRPr lang="en-US"/>
          </a:p>
          <a:p>
            <a:pPr algn="ctr" eaLnBrk="0" hangingPunct="0">
              <a:spcBef>
                <a:spcPct val="50000"/>
              </a:spcBef>
            </a:pPr>
            <a:endParaRPr lang="en-US"/>
          </a:p>
        </p:txBody>
      </p:sp>
      <p:sp>
        <p:nvSpPr>
          <p:cNvPr id="33796" name="TextBox 5"/>
          <p:cNvSpPr txBox="1">
            <a:spLocks noChangeArrowheads="1"/>
          </p:cNvSpPr>
          <p:nvPr/>
        </p:nvSpPr>
        <p:spPr bwMode="auto">
          <a:xfrm>
            <a:off x="323850" y="847725"/>
            <a:ext cx="7162800" cy="2170113"/>
          </a:xfrm>
          <a:prstGeom prst="rect">
            <a:avLst/>
          </a:prstGeom>
          <a:noFill/>
          <a:ln w="9525">
            <a:noFill/>
            <a:miter lim="800000"/>
            <a:headEnd/>
            <a:tailEnd/>
          </a:ln>
        </p:spPr>
        <p:txBody>
          <a:bodyPr>
            <a:spAutoFit/>
          </a:bodyPr>
          <a:lstStyle/>
          <a:p>
            <a:pPr eaLnBrk="0" hangingPunct="0">
              <a:spcBef>
                <a:spcPct val="50000"/>
              </a:spcBef>
            </a:pPr>
            <a:endParaRPr lang="en-US" sz="1800">
              <a:solidFill>
                <a:srgbClr val="808080"/>
              </a:solidFill>
            </a:endParaRPr>
          </a:p>
          <a:p>
            <a:pPr eaLnBrk="0" hangingPunct="0">
              <a:spcBef>
                <a:spcPct val="50000"/>
              </a:spcBef>
            </a:pPr>
            <a:r>
              <a:rPr lang="en-US" sz="1800">
                <a:solidFill>
                  <a:srgbClr val="808080"/>
                </a:solidFill>
              </a:rPr>
              <a:t>The local RFP is focused on high school success and college and career readiness programs that will maintain AT&amp;T’s commitment to support organizations that are delivering results:</a:t>
            </a:r>
          </a:p>
          <a:p>
            <a:pPr algn="ctr" eaLnBrk="0" hangingPunct="0">
              <a:spcBef>
                <a:spcPct val="50000"/>
              </a:spcBef>
            </a:pPr>
            <a:endParaRPr lang="en-US"/>
          </a:p>
        </p:txBody>
      </p:sp>
      <p:sp>
        <p:nvSpPr>
          <p:cNvPr id="33797" name="TextBox 6"/>
          <p:cNvSpPr txBox="1">
            <a:spLocks noChangeArrowheads="1"/>
          </p:cNvSpPr>
          <p:nvPr/>
        </p:nvSpPr>
        <p:spPr bwMode="auto">
          <a:xfrm>
            <a:off x="438150" y="4695825"/>
            <a:ext cx="7362825" cy="1892300"/>
          </a:xfrm>
          <a:prstGeom prst="rect">
            <a:avLst/>
          </a:prstGeom>
          <a:noFill/>
          <a:ln w="9525">
            <a:noFill/>
            <a:miter lim="800000"/>
            <a:headEnd/>
            <a:tailEnd/>
          </a:ln>
        </p:spPr>
        <p:txBody>
          <a:bodyPr>
            <a:spAutoFit/>
          </a:bodyPr>
          <a:lstStyle/>
          <a:p>
            <a:pPr eaLnBrk="0" hangingPunct="0">
              <a:spcBef>
                <a:spcPct val="50000"/>
              </a:spcBef>
            </a:pPr>
            <a:endParaRPr lang="en-US" sz="1800">
              <a:solidFill>
                <a:srgbClr val="808080"/>
              </a:solidFill>
            </a:endParaRPr>
          </a:p>
          <a:p>
            <a:pPr eaLnBrk="0" hangingPunct="0">
              <a:spcBef>
                <a:spcPct val="50000"/>
              </a:spcBef>
            </a:pPr>
            <a:r>
              <a:rPr lang="en-US" sz="1800">
                <a:solidFill>
                  <a:srgbClr val="808080"/>
                </a:solidFill>
              </a:rPr>
              <a:t>While national organizations are not eligible for funding under the local RFP, local chapters and affiliates are encouraged to apply.</a:t>
            </a:r>
          </a:p>
          <a:p>
            <a:pPr algn="ctr" eaLnBrk="0" hangingPunct="0">
              <a:spcBef>
                <a:spcPct val="50000"/>
              </a:spcBef>
            </a:pP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142163" cy="676275"/>
          </a:xfrm>
        </p:spPr>
        <p:txBody>
          <a:bodyPr>
            <a:normAutofit fontScale="90000"/>
          </a:bodyPr>
          <a:lstStyle/>
          <a:p>
            <a:pPr>
              <a:defRPr/>
            </a:pPr>
            <a:r>
              <a:rPr lang="en-US" sz="3100" b="1" dirty="0" smtClean="0">
                <a:solidFill>
                  <a:srgbClr val="FF7200"/>
                </a:solidFill>
              </a:rPr>
              <a:t>Project Emphasis</a:t>
            </a:r>
            <a:r>
              <a:rPr lang="en-US" dirty="0" smtClean="0"/>
              <a:t/>
            </a:r>
            <a:br>
              <a:rPr lang="en-US" dirty="0" smtClean="0"/>
            </a:br>
            <a:endParaRPr lang="en-US" dirty="0"/>
          </a:p>
        </p:txBody>
      </p:sp>
      <p:sp>
        <p:nvSpPr>
          <p:cNvPr id="35842" name="TextBox 3"/>
          <p:cNvSpPr txBox="1">
            <a:spLocks noChangeArrowheads="1"/>
          </p:cNvSpPr>
          <p:nvPr/>
        </p:nvSpPr>
        <p:spPr bwMode="auto">
          <a:xfrm>
            <a:off x="304800" y="1371600"/>
            <a:ext cx="7543800" cy="646113"/>
          </a:xfrm>
          <a:prstGeom prst="rect">
            <a:avLst/>
          </a:prstGeom>
          <a:noFill/>
          <a:ln w="9525">
            <a:noFill/>
            <a:miter lim="800000"/>
            <a:headEnd/>
            <a:tailEnd/>
          </a:ln>
        </p:spPr>
        <p:txBody>
          <a:bodyPr>
            <a:spAutoFit/>
          </a:bodyPr>
          <a:lstStyle/>
          <a:p>
            <a:pPr eaLnBrk="0" hangingPunct="0">
              <a:spcBef>
                <a:spcPct val="50000"/>
              </a:spcBef>
            </a:pPr>
            <a:r>
              <a:rPr lang="en-US" sz="1800">
                <a:solidFill>
                  <a:srgbClr val="808080"/>
                </a:solidFill>
              </a:rPr>
              <a:t>AT&amp;T is most interested in funding evidence-based, local programs that:</a:t>
            </a:r>
          </a:p>
        </p:txBody>
      </p:sp>
      <p:sp>
        <p:nvSpPr>
          <p:cNvPr id="5" name="TextBox 4"/>
          <p:cNvSpPr txBox="1"/>
          <p:nvPr/>
        </p:nvSpPr>
        <p:spPr>
          <a:xfrm>
            <a:off x="381000" y="2209800"/>
            <a:ext cx="7772400" cy="3694113"/>
          </a:xfrm>
          <a:prstGeom prst="rect">
            <a:avLst/>
          </a:prstGeom>
          <a:noFill/>
        </p:spPr>
        <p:txBody>
          <a:bodyPr>
            <a:spAutoFit/>
          </a:bodyPr>
          <a:lstStyle/>
          <a:p>
            <a:pPr marL="228600" indent="-228600"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Serve high school students </a:t>
            </a:r>
            <a:r>
              <a:rPr lang="en-US" sz="1800" b="1" dirty="0">
                <a:solidFill>
                  <a:schemeClr val="bg1">
                    <a:lumMod val="50000"/>
                  </a:schemeClr>
                </a:solidFill>
                <a:latin typeface="Verdana" pitchFamily="-111" charset="0"/>
                <a:ea typeface="Arial" pitchFamily="-111" charset="-52"/>
                <a:cs typeface="Arial" pitchFamily="-111" charset="-52"/>
              </a:rPr>
              <a:t>at-risk </a:t>
            </a:r>
            <a:r>
              <a:rPr lang="en-US" sz="1800" dirty="0">
                <a:solidFill>
                  <a:schemeClr val="bg1">
                    <a:lumMod val="50000"/>
                  </a:schemeClr>
                </a:solidFill>
                <a:latin typeface="Verdana" pitchFamily="-111" charset="0"/>
                <a:ea typeface="Arial" pitchFamily="-111" charset="-52"/>
                <a:cs typeface="Arial" pitchFamily="-111" charset="-52"/>
              </a:rPr>
              <a:t>of dropping out</a:t>
            </a:r>
          </a:p>
          <a:p>
            <a:pPr marL="685800" lvl="1" indent="-228600"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9</a:t>
            </a:r>
            <a:r>
              <a:rPr lang="en-US" sz="1800" baseline="30000" dirty="0">
                <a:solidFill>
                  <a:schemeClr val="bg1">
                    <a:lumMod val="50000"/>
                  </a:schemeClr>
                </a:solidFill>
                <a:latin typeface="Verdana" pitchFamily="-111" charset="0"/>
                <a:ea typeface="Arial" pitchFamily="-111" charset="-52"/>
                <a:cs typeface="Arial" pitchFamily="-111" charset="-52"/>
              </a:rPr>
              <a:t>th</a:t>
            </a:r>
            <a:r>
              <a:rPr lang="en-US" sz="1800" dirty="0">
                <a:solidFill>
                  <a:schemeClr val="bg1">
                    <a:lumMod val="50000"/>
                  </a:schemeClr>
                </a:solidFill>
                <a:latin typeface="Verdana" pitchFamily="-111" charset="0"/>
                <a:ea typeface="Arial" pitchFamily="-111" charset="-52"/>
                <a:cs typeface="Arial" pitchFamily="-111" charset="-52"/>
              </a:rPr>
              <a:t> graders or students in transition from 8</a:t>
            </a:r>
            <a:r>
              <a:rPr lang="en-US" sz="1800" baseline="30000" dirty="0">
                <a:solidFill>
                  <a:schemeClr val="bg1">
                    <a:lumMod val="50000"/>
                  </a:schemeClr>
                </a:solidFill>
                <a:latin typeface="Verdana" pitchFamily="-111" charset="0"/>
                <a:ea typeface="Arial" pitchFamily="-111" charset="-52"/>
                <a:cs typeface="Arial" pitchFamily="-111" charset="-52"/>
              </a:rPr>
              <a:t>th</a:t>
            </a:r>
            <a:r>
              <a:rPr lang="en-US" sz="1800" dirty="0">
                <a:solidFill>
                  <a:schemeClr val="bg1">
                    <a:lumMod val="50000"/>
                  </a:schemeClr>
                </a:solidFill>
                <a:latin typeface="Verdana" pitchFamily="-111" charset="0"/>
                <a:ea typeface="Arial" pitchFamily="-111" charset="-52"/>
                <a:cs typeface="Arial" pitchFamily="-111" charset="-52"/>
              </a:rPr>
              <a:t> to 9</a:t>
            </a:r>
            <a:r>
              <a:rPr lang="en-US" sz="1800" baseline="30000" dirty="0">
                <a:solidFill>
                  <a:schemeClr val="bg1">
                    <a:lumMod val="50000"/>
                  </a:schemeClr>
                </a:solidFill>
                <a:latin typeface="Verdana" pitchFamily="-111" charset="0"/>
                <a:ea typeface="Arial" pitchFamily="-111" charset="-52"/>
                <a:cs typeface="Arial" pitchFamily="-111" charset="-52"/>
              </a:rPr>
              <a:t>th </a:t>
            </a:r>
            <a:r>
              <a:rPr lang="en-US" sz="1800" dirty="0">
                <a:solidFill>
                  <a:schemeClr val="bg1">
                    <a:lumMod val="50000"/>
                  </a:schemeClr>
                </a:solidFill>
                <a:latin typeface="Verdana" pitchFamily="-111" charset="0"/>
                <a:ea typeface="Arial" pitchFamily="-111" charset="-52"/>
                <a:cs typeface="Arial" pitchFamily="-111" charset="-52"/>
              </a:rPr>
              <a:t>grade</a:t>
            </a:r>
          </a:p>
          <a:p>
            <a:pPr marL="228600" indent="-228600"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Intervene quickly with targeted services</a:t>
            </a:r>
          </a:p>
          <a:p>
            <a:pPr marL="228600" indent="-228600"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Increase students’ chances of earning a high school diploma </a:t>
            </a:r>
          </a:p>
          <a:p>
            <a:pPr marL="228600" indent="-228600"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Prepare students for college and/or career</a:t>
            </a:r>
          </a:p>
          <a:p>
            <a:pPr marL="228600" indent="-228600"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Provide substantial data to demonstrate positive outcomes</a:t>
            </a:r>
          </a:p>
          <a:p>
            <a:pPr marL="228600" indent="-228600"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Special considerations:</a:t>
            </a:r>
          </a:p>
          <a:p>
            <a:pPr marL="685800" lvl="1" indent="-228600"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Socially innovative programs</a:t>
            </a:r>
          </a:p>
          <a:p>
            <a:pPr marL="685800" lvl="1" indent="-228600"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STEM components </a:t>
            </a:r>
          </a:p>
        </p:txBody>
      </p:sp>
      <p:sp>
        <p:nvSpPr>
          <p:cNvPr id="35844" name="Slide Number Placeholder 5"/>
          <p:cNvSpPr>
            <a:spLocks noGrp="1"/>
          </p:cNvSpPr>
          <p:nvPr>
            <p:ph type="sldNum" sz="quarter" idx="10"/>
          </p:nvPr>
        </p:nvSpPr>
        <p:spPr bwMode="auto">
          <a:noFill/>
          <a:ln>
            <a:miter lim="800000"/>
            <a:headEnd/>
            <a:tailEnd/>
          </a:ln>
        </p:spPr>
        <p:txBody>
          <a:bodyPr wrap="square" numCol="1" compatLnSpc="1">
            <a:prstTxWarp prst="textNoShape">
              <a:avLst/>
            </a:prstTxWarp>
          </a:bodyPr>
          <a:lstStyle/>
          <a:p>
            <a:fld id="{7CE6F8A3-DD7A-4CF6-9D8F-A3B127F5AA3E}" type="slidenum">
              <a:rPr lang="en-US">
                <a:latin typeface="Verdana" pitchFamily="34" charset="0"/>
                <a:cs typeface="Arial" charset="0"/>
              </a:rPr>
              <a:pPr/>
              <a:t>11</a:t>
            </a:fld>
            <a:endParaRPr lang="en-US">
              <a:latin typeface="Verdana"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noFill/>
          <a:ln>
            <a:miter lim="800000"/>
            <a:headEnd/>
            <a:tailEnd/>
          </a:ln>
        </p:spPr>
        <p:txBody>
          <a:bodyPr vert="horz" wrap="square" numCol="1" anchor="t" anchorCtr="0" compatLnSpc="1">
            <a:prstTxWarp prst="textNoShape">
              <a:avLst/>
            </a:prstTxWarp>
          </a:bodyPr>
          <a:lstStyle/>
          <a:p>
            <a:r>
              <a:rPr lang="en-US" sz="2800" b="1" smtClean="0">
                <a:solidFill>
                  <a:srgbClr val="FF7200"/>
                </a:solidFill>
              </a:rPr>
              <a:t>Types of Funding Available</a:t>
            </a:r>
          </a:p>
        </p:txBody>
      </p:sp>
      <p:sp>
        <p:nvSpPr>
          <p:cNvPr id="4" name="TextBox 3"/>
          <p:cNvSpPr txBox="1"/>
          <p:nvPr/>
        </p:nvSpPr>
        <p:spPr>
          <a:xfrm>
            <a:off x="685800" y="1981200"/>
            <a:ext cx="7543800" cy="3170238"/>
          </a:xfrm>
          <a:prstGeom prst="rect">
            <a:avLst/>
          </a:prstGeom>
          <a:noFill/>
        </p:spPr>
        <p:txBody>
          <a:bodyPr>
            <a:spAutoFit/>
          </a:bodyPr>
          <a:lstStyle/>
          <a:p>
            <a:pPr marL="228600" indent="-228600" eaLnBrk="0" hangingPunct="0">
              <a:spcBef>
                <a:spcPct val="50000"/>
              </a:spcBef>
              <a:buClr>
                <a:schemeClr val="tx1"/>
              </a:buClr>
              <a:buSzPct val="80000"/>
              <a:buFont typeface="Wingdings" pitchFamily="2" charset="2"/>
              <a:buChar char="v"/>
              <a:defRPr/>
            </a:pPr>
            <a:r>
              <a:rPr lang="en-US" sz="2000" dirty="0">
                <a:solidFill>
                  <a:schemeClr val="bg1">
                    <a:lumMod val="50000"/>
                  </a:schemeClr>
                </a:solidFill>
                <a:latin typeface="Verdana" pitchFamily="-111" charset="0"/>
                <a:ea typeface="Arial" pitchFamily="-111" charset="-52"/>
                <a:cs typeface="Arial" pitchFamily="-111" charset="-52"/>
              </a:rPr>
              <a:t>Support may be used to:</a:t>
            </a:r>
          </a:p>
          <a:p>
            <a:pPr marL="685800" lvl="1" indent="-228600" eaLnBrk="0" hangingPunct="0">
              <a:spcBef>
                <a:spcPct val="50000"/>
              </a:spcBef>
              <a:buClr>
                <a:schemeClr val="tx1"/>
              </a:buClr>
              <a:buSzPct val="80000"/>
              <a:buFont typeface="Wingdings" pitchFamily="2" charset="2"/>
              <a:buChar char="v"/>
              <a:defRPr/>
            </a:pPr>
            <a:r>
              <a:rPr lang="en-US" sz="2000" dirty="0">
                <a:solidFill>
                  <a:schemeClr val="bg1">
                    <a:lumMod val="50000"/>
                  </a:schemeClr>
                </a:solidFill>
                <a:latin typeface="Verdana" pitchFamily="-111" charset="0"/>
                <a:ea typeface="Arial" pitchFamily="-111" charset="-52"/>
                <a:cs typeface="Arial" pitchFamily="-111" charset="-52"/>
              </a:rPr>
              <a:t>start a proven program in a new area,</a:t>
            </a:r>
          </a:p>
          <a:p>
            <a:pPr marL="685800" lvl="1" indent="-228600" eaLnBrk="0" hangingPunct="0">
              <a:spcBef>
                <a:spcPct val="50000"/>
              </a:spcBef>
              <a:buClr>
                <a:schemeClr val="tx1"/>
              </a:buClr>
              <a:buSzPct val="80000"/>
              <a:buFont typeface="Wingdings" pitchFamily="2" charset="2"/>
              <a:buChar char="v"/>
              <a:defRPr/>
            </a:pPr>
            <a:r>
              <a:rPr lang="en-US" sz="2000" dirty="0">
                <a:solidFill>
                  <a:schemeClr val="bg1">
                    <a:lumMod val="50000"/>
                  </a:schemeClr>
                </a:solidFill>
                <a:latin typeface="Verdana" pitchFamily="-111" charset="0"/>
                <a:ea typeface="Arial" pitchFamily="-111" charset="-52"/>
                <a:cs typeface="Arial" pitchFamily="-111" charset="-52"/>
              </a:rPr>
              <a:t>expand a current program to serve additional students,</a:t>
            </a:r>
          </a:p>
          <a:p>
            <a:pPr marL="685800" lvl="1" indent="-228600" eaLnBrk="0" hangingPunct="0">
              <a:spcBef>
                <a:spcPct val="50000"/>
              </a:spcBef>
              <a:buClr>
                <a:schemeClr val="tx1"/>
              </a:buClr>
              <a:buSzPct val="80000"/>
              <a:buFont typeface="Wingdings" pitchFamily="2" charset="2"/>
              <a:buChar char="v"/>
              <a:defRPr/>
            </a:pPr>
            <a:r>
              <a:rPr lang="en-US" sz="2000" dirty="0">
                <a:solidFill>
                  <a:schemeClr val="bg1">
                    <a:lumMod val="50000"/>
                  </a:schemeClr>
                </a:solidFill>
                <a:latin typeface="Verdana" pitchFamily="-111" charset="0"/>
                <a:ea typeface="Arial" pitchFamily="-111" charset="-52"/>
                <a:cs typeface="Arial" pitchFamily="-111" charset="-52"/>
              </a:rPr>
              <a:t>add new components to strengthen a current program. </a:t>
            </a:r>
          </a:p>
          <a:p>
            <a:pPr marL="228600" indent="-228600" eaLnBrk="0" hangingPunct="0">
              <a:spcBef>
                <a:spcPct val="50000"/>
              </a:spcBef>
              <a:buClr>
                <a:schemeClr val="tx1"/>
              </a:buClr>
              <a:buSzPct val="80000"/>
              <a:buFont typeface="Wingdings" pitchFamily="2" charset="2"/>
              <a:buChar char="v"/>
              <a:defRPr/>
            </a:pPr>
            <a:r>
              <a:rPr lang="en-US" sz="2000" dirty="0">
                <a:solidFill>
                  <a:schemeClr val="bg1">
                    <a:lumMod val="50000"/>
                  </a:schemeClr>
                </a:solidFill>
                <a:latin typeface="Verdana" pitchFamily="-111" charset="0"/>
                <a:ea typeface="Arial" pitchFamily="-111" charset="-52"/>
                <a:cs typeface="Arial" pitchFamily="-111" charset="-52"/>
              </a:rPr>
              <a:t>Programs should be ready to operate by the beginning of the fall semester of </a:t>
            </a:r>
            <a:r>
              <a:rPr lang="en-US" sz="2000">
                <a:solidFill>
                  <a:schemeClr val="bg1">
                    <a:lumMod val="50000"/>
                  </a:schemeClr>
                </a:solidFill>
                <a:latin typeface="Verdana" pitchFamily="-111" charset="0"/>
                <a:ea typeface="Arial" pitchFamily="-111" charset="-52"/>
                <a:cs typeface="Arial" pitchFamily="-111" charset="-52"/>
              </a:rPr>
              <a:t>the 2012/13 </a:t>
            </a:r>
            <a:r>
              <a:rPr lang="en-US" sz="2000" dirty="0">
                <a:solidFill>
                  <a:schemeClr val="bg1">
                    <a:lumMod val="50000"/>
                  </a:schemeClr>
                </a:solidFill>
                <a:latin typeface="Verdana" pitchFamily="-111" charset="0"/>
                <a:ea typeface="Arial" pitchFamily="-111" charset="-52"/>
                <a:cs typeface="Arial" pitchFamily="-111" charset="-52"/>
              </a:rPr>
              <a:t>school year.</a:t>
            </a:r>
          </a:p>
        </p:txBody>
      </p:sp>
      <p:sp>
        <p:nvSpPr>
          <p:cNvPr id="37891" name="TextBox 5"/>
          <p:cNvSpPr txBox="1">
            <a:spLocks noChangeArrowheads="1"/>
          </p:cNvSpPr>
          <p:nvPr/>
        </p:nvSpPr>
        <p:spPr bwMode="auto">
          <a:xfrm>
            <a:off x="533400" y="1066800"/>
            <a:ext cx="6858000" cy="769938"/>
          </a:xfrm>
          <a:prstGeom prst="rect">
            <a:avLst/>
          </a:prstGeom>
          <a:noFill/>
          <a:ln w="9525">
            <a:noFill/>
            <a:miter lim="800000"/>
            <a:headEnd/>
            <a:tailEnd/>
          </a:ln>
        </p:spPr>
        <p:txBody>
          <a:bodyPr>
            <a:spAutoFit/>
          </a:bodyPr>
          <a:lstStyle/>
          <a:p>
            <a:pPr eaLnBrk="0" hangingPunct="0">
              <a:spcBef>
                <a:spcPct val="50000"/>
              </a:spcBef>
            </a:pPr>
            <a:r>
              <a:rPr lang="en-US" sz="2200">
                <a:solidFill>
                  <a:srgbClr val="808080"/>
                </a:solidFill>
              </a:rPr>
              <a:t>For </a:t>
            </a:r>
            <a:r>
              <a:rPr lang="en-US" sz="2200" i="1">
                <a:solidFill>
                  <a:srgbClr val="808080"/>
                </a:solidFill>
              </a:rPr>
              <a:t>local</a:t>
            </a:r>
            <a:r>
              <a:rPr lang="en-US" sz="2200">
                <a:solidFill>
                  <a:srgbClr val="808080"/>
                </a:solidFill>
              </a:rPr>
              <a:t> organizations with proven high school retention programs:</a:t>
            </a:r>
          </a:p>
        </p:txBody>
      </p:sp>
      <p:sp>
        <p:nvSpPr>
          <p:cNvPr id="37892"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fld id="{D06CBCA2-BAD2-4678-B9B8-5F19A8625A0E}" type="slidenum">
              <a:rPr lang="en-US">
                <a:latin typeface="Verdana" pitchFamily="34" charset="0"/>
                <a:cs typeface="Arial" charset="0"/>
              </a:rPr>
              <a:pPr/>
              <a:t>12</a:t>
            </a:fld>
            <a:endParaRPr lang="en-US">
              <a:latin typeface="Verdana"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noFill/>
          <a:ln>
            <a:miter lim="800000"/>
            <a:headEnd/>
            <a:tailEnd/>
          </a:ln>
        </p:spPr>
        <p:txBody>
          <a:bodyPr vert="horz" wrap="square" numCol="1" anchor="t" anchorCtr="0" compatLnSpc="1">
            <a:prstTxWarp prst="textNoShape">
              <a:avLst/>
            </a:prstTxWarp>
          </a:bodyPr>
          <a:lstStyle/>
          <a:p>
            <a:r>
              <a:rPr lang="en-US" sz="2800" b="1" smtClean="0">
                <a:solidFill>
                  <a:srgbClr val="FF7200"/>
                </a:solidFill>
              </a:rPr>
              <a:t>Eligible Organizations</a:t>
            </a:r>
          </a:p>
        </p:txBody>
      </p:sp>
      <p:sp>
        <p:nvSpPr>
          <p:cNvPr id="3" name="TextBox 2"/>
          <p:cNvSpPr txBox="1"/>
          <p:nvPr/>
        </p:nvSpPr>
        <p:spPr>
          <a:xfrm>
            <a:off x="381000" y="2133600"/>
            <a:ext cx="7239000" cy="3278188"/>
          </a:xfrm>
          <a:prstGeom prst="rect">
            <a:avLst/>
          </a:prstGeom>
          <a:noFill/>
        </p:spPr>
        <p:txBody>
          <a:bodyPr>
            <a:spAutoFit/>
          </a:bodyPr>
          <a:lstStyle/>
          <a:p>
            <a:pPr marL="231775" indent="-231775"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School districts, campuses, and school district foundations (Note: Foundations must have 501(c)(3) public charity status. Private foundations are not eligible.)</a:t>
            </a:r>
          </a:p>
          <a:p>
            <a:pPr marL="231775" indent="-231775"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Charter school foundations and private school foundations (Note: Foundations must have 501(c)(3) public charity status. Private foundations are not eligible.)</a:t>
            </a:r>
          </a:p>
          <a:p>
            <a:pPr marL="231775" indent="-231775"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501(c)(3) public charities that work on-site with public and private education institutions</a:t>
            </a:r>
          </a:p>
          <a:p>
            <a:pPr marL="231775" indent="-231775" eaLnBrk="0" hangingPunct="0">
              <a:spcBef>
                <a:spcPct val="50000"/>
              </a:spcBef>
              <a:buClr>
                <a:schemeClr val="tx1"/>
              </a:buClr>
              <a:buSzPct val="80000"/>
              <a:buFont typeface="Wingdings" pitchFamily="2" charset="2"/>
              <a:buChar char="v"/>
              <a:defRPr/>
            </a:pPr>
            <a:r>
              <a:rPr lang="en-US" sz="1800" dirty="0">
                <a:solidFill>
                  <a:schemeClr val="bg1">
                    <a:lumMod val="50000"/>
                  </a:schemeClr>
                </a:solidFill>
                <a:latin typeface="Verdana" pitchFamily="-111" charset="0"/>
                <a:ea typeface="Arial" pitchFamily="-111" charset="-52"/>
                <a:cs typeface="Arial" pitchFamily="-111" charset="-52"/>
              </a:rPr>
              <a:t>501(c)(3) public charities that work with public and private education institutions on a project basis</a:t>
            </a:r>
          </a:p>
        </p:txBody>
      </p:sp>
      <p:sp>
        <p:nvSpPr>
          <p:cNvPr id="39939" name="TextBox 3"/>
          <p:cNvSpPr txBox="1">
            <a:spLocks noChangeArrowheads="1"/>
          </p:cNvSpPr>
          <p:nvPr/>
        </p:nvSpPr>
        <p:spPr bwMode="auto">
          <a:xfrm>
            <a:off x="304800" y="1162050"/>
            <a:ext cx="7620000" cy="646113"/>
          </a:xfrm>
          <a:prstGeom prst="rect">
            <a:avLst/>
          </a:prstGeom>
          <a:noFill/>
          <a:ln w="9525">
            <a:noFill/>
            <a:miter lim="800000"/>
            <a:headEnd/>
            <a:tailEnd/>
          </a:ln>
        </p:spPr>
        <p:txBody>
          <a:bodyPr>
            <a:spAutoFit/>
          </a:bodyPr>
          <a:lstStyle/>
          <a:p>
            <a:pPr eaLnBrk="0" hangingPunct="0">
              <a:spcBef>
                <a:spcPct val="50000"/>
              </a:spcBef>
            </a:pPr>
            <a:r>
              <a:rPr lang="en-US" sz="1800">
                <a:solidFill>
                  <a:srgbClr val="808080"/>
                </a:solidFill>
              </a:rPr>
              <a:t>The following types of organizations are eligible to respond to the 2012 Aspire HSS Local Impact Program RFP:</a:t>
            </a:r>
          </a:p>
        </p:txBody>
      </p:sp>
      <p:sp>
        <p:nvSpPr>
          <p:cNvPr id="39940"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fld id="{C8357797-22D1-4A78-A4D1-E3DAEA109B0E}" type="slidenum">
              <a:rPr lang="en-US">
                <a:latin typeface="Verdana" pitchFamily="34" charset="0"/>
                <a:cs typeface="Arial" charset="0"/>
              </a:rPr>
              <a:pPr/>
              <a:t>13</a:t>
            </a:fld>
            <a:endParaRPr lang="en-US">
              <a:latin typeface="Verdana"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3" descr="Aspire PowerPoint.png"/>
          <p:cNvPicPr>
            <a:picLocks noChangeAspect="1"/>
          </p:cNvPicPr>
          <p:nvPr/>
        </p:nvPicPr>
        <p:blipFill>
          <a:blip r:embed="rId3"/>
          <a:srcRect/>
          <a:stretch>
            <a:fillRect/>
          </a:stretch>
        </p:blipFill>
        <p:spPr bwMode="auto">
          <a:xfrm>
            <a:off x="-885825" y="-942975"/>
            <a:ext cx="5956300" cy="4057650"/>
          </a:xfrm>
          <a:prstGeom prst="rect">
            <a:avLst/>
          </a:prstGeom>
          <a:noFill/>
          <a:ln w="9525">
            <a:noFill/>
            <a:miter lim="800000"/>
            <a:headEnd/>
            <a:tailEnd/>
          </a:ln>
        </p:spPr>
      </p:pic>
      <p:sp>
        <p:nvSpPr>
          <p:cNvPr id="41986" name="Slide Number Placeholder 19"/>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41244CCE-E99B-4339-B619-51B7110A0888}" type="slidenum">
              <a:rPr lang="en-US">
                <a:latin typeface="Verdana" pitchFamily="34" charset="0"/>
                <a:cs typeface="Arial" charset="0"/>
              </a:rPr>
              <a:pPr/>
              <a:t>14</a:t>
            </a:fld>
            <a:endParaRPr lang="en-US">
              <a:latin typeface="Verdana" pitchFamily="34" charset="0"/>
              <a:cs typeface="Arial" charset="0"/>
            </a:endParaRPr>
          </a:p>
        </p:txBody>
      </p:sp>
      <p:sp>
        <p:nvSpPr>
          <p:cNvPr id="6" name="Title 3"/>
          <p:cNvSpPr txBox="1">
            <a:spLocks/>
          </p:cNvSpPr>
          <p:nvPr/>
        </p:nvSpPr>
        <p:spPr>
          <a:xfrm>
            <a:off x="417513" y="3025775"/>
            <a:ext cx="3830637" cy="806450"/>
          </a:xfrm>
          <a:prstGeom prst="rect">
            <a:avLst/>
          </a:prstGeom>
        </p:spPr>
        <p:txBody>
          <a:bodyPr anchor="ctr">
            <a:normAutofit/>
          </a:bodyPr>
          <a:lstStyle/>
          <a:p>
            <a:pPr fontAlgn="auto">
              <a:spcAft>
                <a:spcPts val="0"/>
              </a:spcAft>
              <a:defRPr/>
            </a:pPr>
            <a:r>
              <a:rPr lang="en-US" sz="2000" dirty="0">
                <a:solidFill>
                  <a:srgbClr val="0670B4"/>
                </a:solidFill>
                <a:ea typeface="+mj-ea"/>
                <a:cs typeface="+mj-cs"/>
              </a:rPr>
              <a:t>Aspire Mentoring Academy</a:t>
            </a:r>
            <a:endParaRPr lang="en-US" sz="1200" dirty="0">
              <a:solidFill>
                <a:srgbClr val="0670B4"/>
              </a:solidFill>
              <a:ea typeface="+mj-ea"/>
              <a:cs typeface="+mj-cs"/>
            </a:endParaRPr>
          </a:p>
        </p:txBody>
      </p:sp>
      <p:sp>
        <p:nvSpPr>
          <p:cNvPr id="41988" name="Rectangle 7"/>
          <p:cNvSpPr>
            <a:spLocks noChangeArrowheads="1"/>
          </p:cNvSpPr>
          <p:nvPr/>
        </p:nvSpPr>
        <p:spPr bwMode="auto">
          <a:xfrm>
            <a:off x="398463" y="3665538"/>
            <a:ext cx="3954462" cy="2062162"/>
          </a:xfrm>
          <a:prstGeom prst="rect">
            <a:avLst/>
          </a:prstGeom>
          <a:noFill/>
          <a:ln w="9525">
            <a:noFill/>
            <a:miter lim="800000"/>
            <a:headEnd/>
            <a:tailEnd/>
          </a:ln>
        </p:spPr>
        <p:txBody>
          <a:bodyPr>
            <a:spAutoFit/>
          </a:bodyPr>
          <a:lstStyle/>
          <a:p>
            <a:pPr eaLnBrk="0" hangingPunct="0"/>
            <a:r>
              <a:rPr lang="en-US" sz="1600">
                <a:solidFill>
                  <a:srgbClr val="808080"/>
                </a:solidFill>
              </a:rPr>
              <a:t>We will broaden our community engagement platform to educate,  inspire and support AT&amp;T employees who are passionate about helping high school students succeed in the classroom and in life through skills-based mentoring, e-mentoring and an enhanced Job Shadow program.</a:t>
            </a:r>
          </a:p>
        </p:txBody>
      </p:sp>
      <p:sp>
        <p:nvSpPr>
          <p:cNvPr id="41989" name="TextBox 22"/>
          <p:cNvSpPr txBox="1">
            <a:spLocks noChangeArrowheads="1"/>
          </p:cNvSpPr>
          <p:nvPr/>
        </p:nvSpPr>
        <p:spPr bwMode="auto">
          <a:xfrm>
            <a:off x="481013" y="1406525"/>
            <a:ext cx="4875212" cy="585788"/>
          </a:xfrm>
          <a:prstGeom prst="rect">
            <a:avLst/>
          </a:prstGeom>
          <a:noFill/>
          <a:ln w="9525">
            <a:noFill/>
            <a:miter lim="800000"/>
            <a:headEnd/>
            <a:tailEnd/>
          </a:ln>
        </p:spPr>
        <p:txBody>
          <a:bodyPr>
            <a:spAutoFit/>
          </a:bodyPr>
          <a:lstStyle/>
          <a:p>
            <a:pPr algn="ctr" eaLnBrk="0" hangingPunct="0">
              <a:spcBef>
                <a:spcPct val="50000"/>
              </a:spcBef>
            </a:pPr>
            <a:r>
              <a:rPr lang="en-US" sz="3200">
                <a:solidFill>
                  <a:schemeClr val="bg1"/>
                </a:solidFill>
                <a:ea typeface="Apex ATT Bold"/>
                <a:cs typeface="Apex ATT Bold"/>
                <a:sym typeface="Wingdings" pitchFamily="2" charset="2"/>
              </a:rPr>
              <a:t>people</a:t>
            </a:r>
            <a:endParaRPr lang="en-US" sz="3200" i="1">
              <a:solidFill>
                <a:schemeClr val="bg1"/>
              </a:solidFill>
              <a:ea typeface="Apex ATT Bold"/>
              <a:cs typeface="Apex ATT Bold"/>
            </a:endParaRPr>
          </a:p>
        </p:txBody>
      </p:sp>
      <p:pic>
        <p:nvPicPr>
          <p:cNvPr id="10" name="Picture 9" descr="Connecting_orange.png"/>
          <p:cNvPicPr>
            <a:picLocks noChangeAspect="1"/>
          </p:cNvPicPr>
          <p:nvPr/>
        </p:nvPicPr>
        <p:blipFill>
          <a:blip r:embed="rId4">
            <a:duotone>
              <a:schemeClr val="bg2">
                <a:shade val="45000"/>
                <a:satMod val="135000"/>
              </a:schemeClr>
              <a:prstClr val="white"/>
            </a:duotone>
            <a:lum contrast="40000"/>
          </a:blip>
          <a:stretch>
            <a:fillRect/>
          </a:stretch>
        </p:blipFill>
        <p:spPr>
          <a:xfrm>
            <a:off x="106330" y="481081"/>
            <a:ext cx="3432832" cy="878336"/>
          </a:xfrm>
          <a:prstGeom prst="rect">
            <a:avLst/>
          </a:prstGeom>
        </p:spPr>
      </p:pic>
      <p:sp>
        <p:nvSpPr>
          <p:cNvPr id="9" name="Title 3"/>
          <p:cNvSpPr txBox="1">
            <a:spLocks/>
          </p:cNvSpPr>
          <p:nvPr/>
        </p:nvSpPr>
        <p:spPr>
          <a:xfrm>
            <a:off x="4732338" y="2754313"/>
            <a:ext cx="3754437" cy="1068387"/>
          </a:xfrm>
          <a:prstGeom prst="rect">
            <a:avLst/>
          </a:prstGeom>
        </p:spPr>
        <p:txBody>
          <a:bodyPr anchor="ctr">
            <a:normAutofit/>
          </a:bodyPr>
          <a:lstStyle/>
          <a:p>
            <a:pPr fontAlgn="auto">
              <a:spcAft>
                <a:spcPts val="0"/>
              </a:spcAft>
              <a:defRPr/>
            </a:pPr>
            <a:r>
              <a:rPr lang="en-US" sz="2000" dirty="0">
                <a:solidFill>
                  <a:srgbClr val="FA00A1"/>
                </a:solidFill>
                <a:ea typeface="+mj-ea"/>
                <a:cs typeface="+mj-cs"/>
              </a:rPr>
              <a:t>Customer Engagement TBD</a:t>
            </a:r>
            <a:endParaRPr lang="en-US" sz="1200" dirty="0">
              <a:solidFill>
                <a:srgbClr val="FA00A1"/>
              </a:solidFill>
              <a:ea typeface="+mj-ea"/>
              <a:cs typeface="+mj-cs"/>
            </a:endParaRPr>
          </a:p>
        </p:txBody>
      </p:sp>
      <p:sp>
        <p:nvSpPr>
          <p:cNvPr id="41992" name="Rectangle 10"/>
          <p:cNvSpPr>
            <a:spLocks noChangeArrowheads="1"/>
          </p:cNvSpPr>
          <p:nvPr/>
        </p:nvSpPr>
        <p:spPr bwMode="auto">
          <a:xfrm>
            <a:off x="4749800" y="3495675"/>
            <a:ext cx="4270375" cy="3292475"/>
          </a:xfrm>
          <a:prstGeom prst="rect">
            <a:avLst/>
          </a:prstGeom>
          <a:noFill/>
          <a:ln w="9525">
            <a:noFill/>
            <a:miter lim="800000"/>
            <a:headEnd/>
            <a:tailEnd/>
          </a:ln>
        </p:spPr>
        <p:txBody>
          <a:bodyPr>
            <a:spAutoFit/>
          </a:bodyPr>
          <a:lstStyle/>
          <a:p>
            <a:pPr eaLnBrk="0" hangingPunct="0"/>
            <a:r>
              <a:rPr lang="en-US" sz="1600">
                <a:solidFill>
                  <a:srgbClr val="808080"/>
                </a:solidFill>
              </a:rPr>
              <a:t>Causes.com</a:t>
            </a:r>
          </a:p>
          <a:p>
            <a:pPr eaLnBrk="0" hangingPunct="0">
              <a:buFont typeface="Arial" charset="0"/>
              <a:buChar char="•"/>
            </a:pPr>
            <a:r>
              <a:rPr lang="en-US" sz="1600">
                <a:solidFill>
                  <a:srgbClr val="808080"/>
                </a:solidFill>
              </a:rPr>
              <a:t> Building on a successful 2011 pilot, leverage </a:t>
            </a:r>
            <a:r>
              <a:rPr lang="en-US" sz="1600">
                <a:solidFill>
                  <a:srgbClr val="0670B4"/>
                </a:solidFill>
              </a:rPr>
              <a:t>causes.com</a:t>
            </a:r>
            <a:r>
              <a:rPr lang="en-US" sz="1600" b="1">
                <a:solidFill>
                  <a:srgbClr val="0670B4"/>
                </a:solidFill>
              </a:rPr>
              <a:t> </a:t>
            </a:r>
            <a:r>
              <a:rPr lang="en-US" sz="1600">
                <a:solidFill>
                  <a:srgbClr val="808080"/>
                </a:solidFill>
              </a:rPr>
              <a:t>with key components of Aspire</a:t>
            </a:r>
          </a:p>
          <a:p>
            <a:pPr eaLnBrk="0" hangingPunct="0">
              <a:buFont typeface="Arial" charset="0"/>
              <a:buChar char="•"/>
            </a:pPr>
            <a:endParaRPr lang="en-US" sz="1600">
              <a:solidFill>
                <a:srgbClr val="808080"/>
              </a:solidFill>
            </a:endParaRPr>
          </a:p>
          <a:p>
            <a:pPr eaLnBrk="0" hangingPunct="0"/>
            <a:r>
              <a:rPr lang="en-US" sz="1600">
                <a:solidFill>
                  <a:srgbClr val="808080"/>
                </a:solidFill>
              </a:rPr>
              <a:t>Other potential examples:</a:t>
            </a:r>
          </a:p>
          <a:p>
            <a:pPr eaLnBrk="0" hangingPunct="0">
              <a:buFont typeface="Arial" charset="0"/>
              <a:buChar char="•"/>
            </a:pPr>
            <a:r>
              <a:rPr lang="en-US" sz="1600">
                <a:solidFill>
                  <a:srgbClr val="808080"/>
                </a:solidFill>
              </a:rPr>
              <a:t> Aspire points for customers</a:t>
            </a:r>
          </a:p>
          <a:p>
            <a:pPr eaLnBrk="0" hangingPunct="0">
              <a:buFont typeface="Arial" charset="0"/>
              <a:buChar char="•"/>
            </a:pPr>
            <a:r>
              <a:rPr lang="en-US" sz="1600">
                <a:solidFill>
                  <a:srgbClr val="808080"/>
                </a:solidFill>
              </a:rPr>
              <a:t> Social media campaign with video voting</a:t>
            </a:r>
          </a:p>
          <a:p>
            <a:pPr eaLnBrk="0" hangingPunct="0">
              <a:buFont typeface="Arial" charset="0"/>
              <a:buChar char="•"/>
            </a:pPr>
            <a:r>
              <a:rPr lang="en-US" sz="1600">
                <a:solidFill>
                  <a:srgbClr val="808080"/>
                </a:solidFill>
              </a:rPr>
              <a:t> Customer integration with Foundries initiative</a:t>
            </a:r>
          </a:p>
          <a:p>
            <a:pPr eaLnBrk="0" hangingPunct="0">
              <a:buFont typeface="Arial" charset="0"/>
              <a:buChar char="•"/>
            </a:pPr>
            <a:endParaRPr lang="en-US" sz="1600">
              <a:solidFill>
                <a:srgbClr val="808080"/>
              </a:solidFill>
            </a:endParaRPr>
          </a:p>
          <a:p>
            <a:pPr eaLnBrk="0" hangingPunct="0">
              <a:buFont typeface="Arial" charset="0"/>
              <a:buChar char="•"/>
            </a:pPr>
            <a:endParaRPr lang="en-US" sz="1600">
              <a:solidFill>
                <a:srgbClr val="80808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6588" y="3578225"/>
            <a:ext cx="2935287" cy="1600200"/>
          </a:xfrm>
          <a:prstGeom prst="rect">
            <a:avLst/>
          </a:prstGeom>
        </p:spPr>
        <p:txBody>
          <a:bodyPr>
            <a:spAutoFit/>
          </a:bodyPr>
          <a:lstStyle/>
          <a:p>
            <a:pPr eaLnBrk="0" hangingPunct="0">
              <a:spcBef>
                <a:spcPct val="50000"/>
              </a:spcBef>
              <a:defRPr/>
            </a:pPr>
            <a:r>
              <a:rPr lang="en-US" sz="1400" kern="0" dirty="0">
                <a:solidFill>
                  <a:srgbClr val="808080"/>
                </a:solidFill>
                <a:ea typeface="Arial" pitchFamily="-111" charset="-52"/>
                <a:cs typeface="Arial" pitchFamily="-111" charset="-52"/>
              </a:rPr>
              <a:t>We will embrace the education challenge through the innovation process at our Foundries, striving to stimulate promising ideas that break through obstacles and support high school success. </a:t>
            </a:r>
          </a:p>
        </p:txBody>
      </p:sp>
      <p:sp>
        <p:nvSpPr>
          <p:cNvPr id="24" name="Rectangle 23"/>
          <p:cNvSpPr/>
          <p:nvPr/>
        </p:nvSpPr>
        <p:spPr>
          <a:xfrm>
            <a:off x="4164013" y="3559175"/>
            <a:ext cx="4017962" cy="3322638"/>
          </a:xfrm>
          <a:prstGeom prst="rect">
            <a:avLst/>
          </a:prstGeom>
        </p:spPr>
        <p:txBody>
          <a:bodyPr>
            <a:spAutoFit/>
          </a:bodyPr>
          <a:lstStyle/>
          <a:p>
            <a:pPr eaLnBrk="0" hangingPunct="0">
              <a:spcBef>
                <a:spcPts val="0"/>
              </a:spcBef>
              <a:buFont typeface="Arial" pitchFamily="34" charset="0"/>
              <a:buChar char="•"/>
              <a:defRPr/>
            </a:pPr>
            <a:r>
              <a:rPr lang="en-US" sz="1400" dirty="0">
                <a:solidFill>
                  <a:srgbClr val="808080"/>
                </a:solidFill>
                <a:ea typeface="Arial" pitchFamily="-111" charset="-52"/>
                <a:cs typeface="Arial" pitchFamily="-111" charset="-52"/>
              </a:rPr>
              <a:t>  “Next Generation” model of education, combining high quality curriculum with high quality entertainment to engage students, through experiential learning with emphasis on gamification. </a:t>
            </a:r>
          </a:p>
          <a:p>
            <a:pPr eaLnBrk="0" hangingPunct="0">
              <a:spcBef>
                <a:spcPts val="0"/>
              </a:spcBef>
              <a:defRPr/>
            </a:pPr>
            <a:endParaRPr lang="en-US" sz="1400" dirty="0">
              <a:solidFill>
                <a:srgbClr val="808080"/>
              </a:solidFill>
              <a:ea typeface="Arial" pitchFamily="-111" charset="-52"/>
              <a:cs typeface="Arial" pitchFamily="-111" charset="-52"/>
            </a:endParaRPr>
          </a:p>
          <a:p>
            <a:pPr eaLnBrk="0" hangingPunct="0">
              <a:spcBef>
                <a:spcPts val="0"/>
              </a:spcBef>
              <a:buFont typeface="Arial" pitchFamily="34" charset="0"/>
              <a:buChar char="•"/>
              <a:defRPr/>
            </a:pPr>
            <a:r>
              <a:rPr lang="en-US" sz="1400" kern="0" dirty="0">
                <a:solidFill>
                  <a:srgbClr val="808080"/>
                </a:solidFill>
                <a:ea typeface="Arial" pitchFamily="-111" charset="-52"/>
                <a:cs typeface="Arial" pitchFamily="-111" charset="-52"/>
              </a:rPr>
              <a:t>  Skill-based internships and workforce development for underserved youth utilizing a social enterprise model to train students and </a:t>
            </a:r>
            <a:r>
              <a:rPr lang="en-US" sz="1400" dirty="0">
                <a:solidFill>
                  <a:srgbClr val="808080"/>
                </a:solidFill>
                <a:latin typeface="Verdana" pitchFamily="-111" charset="0"/>
                <a:ea typeface="Arial" pitchFamily="-111" charset="-52"/>
                <a:cs typeface="Arial" pitchFamily="-111" charset="-52"/>
              </a:rPr>
              <a:t>place them as outsourced talent under contract with corporate clients. </a:t>
            </a:r>
            <a:endParaRPr lang="en-US" sz="1400" dirty="0">
              <a:solidFill>
                <a:srgbClr val="808080"/>
              </a:solidFill>
              <a:ea typeface="Arial" pitchFamily="-111" charset="-52"/>
              <a:cs typeface="Arial" pitchFamily="-111" charset="-52"/>
            </a:endParaRPr>
          </a:p>
          <a:p>
            <a:pPr eaLnBrk="0" hangingPunct="0">
              <a:spcBef>
                <a:spcPts val="0"/>
              </a:spcBef>
              <a:buFont typeface="Arial" pitchFamily="34" charset="0"/>
              <a:buChar char="•"/>
              <a:defRPr/>
            </a:pPr>
            <a:endParaRPr lang="en-US" sz="1400" dirty="0">
              <a:solidFill>
                <a:srgbClr val="808080"/>
              </a:solidFill>
              <a:ea typeface="Arial" pitchFamily="-111" charset="-52"/>
              <a:cs typeface="Arial" pitchFamily="-111" charset="-52"/>
            </a:endParaRPr>
          </a:p>
          <a:p>
            <a:pPr eaLnBrk="0" hangingPunct="0">
              <a:spcBef>
                <a:spcPts val="0"/>
              </a:spcBef>
              <a:defRPr/>
            </a:pPr>
            <a:endParaRPr lang="en-US" sz="1400" dirty="0">
              <a:solidFill>
                <a:srgbClr val="808080"/>
              </a:solidFill>
              <a:ea typeface="Arial" pitchFamily="-111" charset="-52"/>
              <a:cs typeface="Arial" pitchFamily="-111" charset="-52"/>
            </a:endParaRPr>
          </a:p>
          <a:p>
            <a:pPr eaLnBrk="0" hangingPunct="0">
              <a:spcBef>
                <a:spcPts val="0"/>
              </a:spcBef>
              <a:defRPr/>
            </a:pPr>
            <a:endParaRPr lang="en-US" sz="1400" dirty="0">
              <a:solidFill>
                <a:srgbClr val="808080"/>
              </a:solidFill>
              <a:ea typeface="Arial" pitchFamily="-111" charset="-52"/>
              <a:cs typeface="Arial" pitchFamily="-111" charset="-52"/>
            </a:endParaRPr>
          </a:p>
        </p:txBody>
      </p:sp>
      <p:sp>
        <p:nvSpPr>
          <p:cNvPr id="25" name="Title 1"/>
          <p:cNvSpPr txBox="1">
            <a:spLocks/>
          </p:cNvSpPr>
          <p:nvPr/>
        </p:nvSpPr>
        <p:spPr>
          <a:xfrm>
            <a:off x="4106863" y="2827338"/>
            <a:ext cx="4694237" cy="936625"/>
          </a:xfrm>
          <a:prstGeom prst="rect">
            <a:avLst/>
          </a:prstGeom>
        </p:spPr>
        <p:txBody>
          <a:bodyPr anchor="ctr"/>
          <a:lstStyle/>
          <a:p>
            <a:pPr fontAlgn="auto">
              <a:spcAft>
                <a:spcPts val="0"/>
              </a:spcAft>
              <a:defRPr/>
            </a:pPr>
            <a:r>
              <a:rPr lang="en-US" sz="2000" dirty="0">
                <a:solidFill>
                  <a:srgbClr val="0670B4"/>
                </a:solidFill>
                <a:ea typeface="+mj-ea"/>
                <a:cs typeface="+mj-cs"/>
              </a:rPr>
              <a:t>Other examples could include:</a:t>
            </a:r>
            <a:endParaRPr lang="en-US" sz="2000" dirty="0">
              <a:solidFill>
                <a:srgbClr val="0670B4"/>
              </a:solidFill>
              <a:ea typeface="+mj-ea"/>
              <a:cs typeface="+mj-cs"/>
            </a:endParaRPr>
          </a:p>
        </p:txBody>
      </p:sp>
      <p:sp>
        <p:nvSpPr>
          <p:cNvPr id="26" name="Title 1"/>
          <p:cNvSpPr txBox="1">
            <a:spLocks/>
          </p:cNvSpPr>
          <p:nvPr/>
        </p:nvSpPr>
        <p:spPr>
          <a:xfrm>
            <a:off x="6438900" y="3017838"/>
            <a:ext cx="2940050" cy="936625"/>
          </a:xfrm>
          <a:prstGeom prst="rect">
            <a:avLst/>
          </a:prstGeom>
        </p:spPr>
        <p:txBody>
          <a:bodyPr anchor="ctr"/>
          <a:lstStyle/>
          <a:p>
            <a:pPr fontAlgn="auto">
              <a:spcAft>
                <a:spcPts val="0"/>
              </a:spcAft>
              <a:defRPr/>
            </a:pPr>
            <a:endParaRPr lang="en-US" sz="2000" dirty="0">
              <a:solidFill>
                <a:srgbClr val="FF7300"/>
              </a:solidFill>
              <a:ea typeface="+mj-ea"/>
              <a:cs typeface="+mj-cs"/>
            </a:endParaRPr>
          </a:p>
        </p:txBody>
      </p:sp>
      <p:sp>
        <p:nvSpPr>
          <p:cNvPr id="27" name="Title 1"/>
          <p:cNvSpPr txBox="1">
            <a:spLocks/>
          </p:cNvSpPr>
          <p:nvPr/>
        </p:nvSpPr>
        <p:spPr>
          <a:xfrm>
            <a:off x="619125" y="2846388"/>
            <a:ext cx="2359025" cy="936625"/>
          </a:xfrm>
          <a:prstGeom prst="rect">
            <a:avLst/>
          </a:prstGeom>
        </p:spPr>
        <p:txBody>
          <a:bodyPr anchor="ctr"/>
          <a:lstStyle/>
          <a:p>
            <a:pPr fontAlgn="auto">
              <a:spcAft>
                <a:spcPts val="0"/>
              </a:spcAft>
              <a:defRPr/>
            </a:pPr>
            <a:r>
              <a:rPr lang="en-US" sz="2000" dirty="0">
                <a:solidFill>
                  <a:srgbClr val="FA00A1"/>
                </a:solidFill>
                <a:ea typeface="+mj-ea"/>
                <a:cs typeface="+mj-cs"/>
              </a:rPr>
              <a:t>Foundries</a:t>
            </a:r>
            <a:endParaRPr lang="en-US" sz="2000" dirty="0">
              <a:solidFill>
                <a:srgbClr val="FA00A1"/>
              </a:solidFill>
              <a:ea typeface="+mj-ea"/>
              <a:cs typeface="+mj-cs"/>
            </a:endParaRPr>
          </a:p>
        </p:txBody>
      </p:sp>
      <p:pic>
        <p:nvPicPr>
          <p:cNvPr id="44038" name="Picture 12" descr="Aspire PowerPoint.png"/>
          <p:cNvPicPr>
            <a:picLocks noChangeAspect="1"/>
          </p:cNvPicPr>
          <p:nvPr/>
        </p:nvPicPr>
        <p:blipFill>
          <a:blip r:embed="rId3"/>
          <a:srcRect/>
          <a:stretch>
            <a:fillRect/>
          </a:stretch>
        </p:blipFill>
        <p:spPr bwMode="auto">
          <a:xfrm>
            <a:off x="-755650" y="-919163"/>
            <a:ext cx="5956300" cy="4057651"/>
          </a:xfrm>
          <a:prstGeom prst="rect">
            <a:avLst/>
          </a:prstGeom>
          <a:noFill/>
          <a:ln w="9525">
            <a:noFill/>
            <a:miter lim="800000"/>
            <a:headEnd/>
            <a:tailEnd/>
          </a:ln>
        </p:spPr>
      </p:pic>
      <p:sp>
        <p:nvSpPr>
          <p:cNvPr id="44039" name="Slide Number Placeholder 15"/>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1FEC9DF2-9CEA-4FC3-9109-1A16CE1B95A1}" type="slidenum">
              <a:rPr lang="en-US">
                <a:latin typeface="Verdana" pitchFamily="34" charset="0"/>
                <a:cs typeface="Arial" charset="0"/>
              </a:rPr>
              <a:pPr/>
              <a:t>15</a:t>
            </a:fld>
            <a:endParaRPr lang="en-US">
              <a:latin typeface="Verdana" pitchFamily="34" charset="0"/>
              <a:cs typeface="Arial" charset="0"/>
            </a:endParaRPr>
          </a:p>
        </p:txBody>
      </p:sp>
      <p:sp>
        <p:nvSpPr>
          <p:cNvPr id="44040" name="TextBox 17"/>
          <p:cNvSpPr txBox="1">
            <a:spLocks noChangeArrowheads="1"/>
          </p:cNvSpPr>
          <p:nvPr/>
        </p:nvSpPr>
        <p:spPr bwMode="auto">
          <a:xfrm>
            <a:off x="500063" y="1530350"/>
            <a:ext cx="4875212" cy="523875"/>
          </a:xfrm>
          <a:prstGeom prst="rect">
            <a:avLst/>
          </a:prstGeom>
          <a:noFill/>
          <a:ln w="9525">
            <a:noFill/>
            <a:miter lim="800000"/>
            <a:headEnd/>
            <a:tailEnd/>
          </a:ln>
        </p:spPr>
        <p:txBody>
          <a:bodyPr>
            <a:spAutoFit/>
          </a:bodyPr>
          <a:lstStyle/>
          <a:p>
            <a:pPr algn="ctr" eaLnBrk="0" hangingPunct="0">
              <a:spcBef>
                <a:spcPct val="50000"/>
              </a:spcBef>
            </a:pPr>
            <a:r>
              <a:rPr lang="en-US" sz="2800">
                <a:solidFill>
                  <a:schemeClr val="bg1"/>
                </a:solidFill>
                <a:ea typeface="Apex ATT Bold"/>
                <a:cs typeface="Apex ATT Bold"/>
                <a:sym typeface="Wingdings" pitchFamily="2" charset="2"/>
              </a:rPr>
              <a:t>exponential change</a:t>
            </a:r>
            <a:endParaRPr lang="en-US" sz="2800" i="1">
              <a:solidFill>
                <a:schemeClr val="bg1"/>
              </a:solidFill>
              <a:ea typeface="Apex ATT Bold"/>
              <a:cs typeface="Apex ATT Bold"/>
            </a:endParaRPr>
          </a:p>
        </p:txBody>
      </p:sp>
      <p:pic>
        <p:nvPicPr>
          <p:cNvPr id="44041" name="Picture 13" descr="seeking-white.png"/>
          <p:cNvPicPr>
            <a:picLocks noChangeAspect="1"/>
          </p:cNvPicPr>
          <p:nvPr/>
        </p:nvPicPr>
        <p:blipFill>
          <a:blip r:embed="rId4"/>
          <a:srcRect/>
          <a:stretch>
            <a:fillRect/>
          </a:stretch>
        </p:blipFill>
        <p:spPr bwMode="auto">
          <a:xfrm>
            <a:off x="798513" y="-231775"/>
            <a:ext cx="8345487"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14"/>
          <p:cNvSpPr>
            <a:spLocks/>
          </p:cNvSpPr>
          <p:nvPr/>
        </p:nvSpPr>
        <p:spPr bwMode="auto">
          <a:xfrm>
            <a:off x="-819150" y="3074988"/>
            <a:ext cx="2295525" cy="1668462"/>
          </a:xfrm>
          <a:custGeom>
            <a:avLst/>
            <a:gdLst/>
            <a:ahLst/>
            <a:cxnLst>
              <a:cxn ang="0">
                <a:pos x="524" y="48"/>
              </a:cxn>
              <a:cxn ang="0">
                <a:pos x="490" y="50"/>
              </a:cxn>
              <a:cxn ang="0">
                <a:pos x="480" y="40"/>
              </a:cxn>
              <a:cxn ang="0">
                <a:pos x="456" y="22"/>
              </a:cxn>
              <a:cxn ang="0">
                <a:pos x="430" y="8"/>
              </a:cxn>
              <a:cxn ang="0">
                <a:pos x="400" y="2"/>
              </a:cxn>
              <a:cxn ang="0">
                <a:pos x="384" y="0"/>
              </a:cxn>
              <a:cxn ang="0">
                <a:pos x="356" y="2"/>
              </a:cxn>
              <a:cxn ang="0">
                <a:pos x="332" y="10"/>
              </a:cxn>
              <a:cxn ang="0">
                <a:pos x="310" y="22"/>
              </a:cxn>
              <a:cxn ang="0">
                <a:pos x="272" y="58"/>
              </a:cxn>
              <a:cxn ang="0">
                <a:pos x="260" y="80"/>
              </a:cxn>
              <a:cxn ang="0">
                <a:pos x="250" y="104"/>
              </a:cxn>
              <a:cxn ang="0">
                <a:pos x="246" y="130"/>
              </a:cxn>
              <a:cxn ang="0">
                <a:pos x="222" y="124"/>
              </a:cxn>
              <a:cxn ang="0">
                <a:pos x="196" y="124"/>
              </a:cxn>
              <a:cxn ang="0">
                <a:pos x="156" y="128"/>
              </a:cxn>
              <a:cxn ang="0">
                <a:pos x="120" y="138"/>
              </a:cxn>
              <a:cxn ang="0">
                <a:pos x="86" y="156"/>
              </a:cxn>
              <a:cxn ang="0">
                <a:pos x="58" y="180"/>
              </a:cxn>
              <a:cxn ang="0">
                <a:pos x="34" y="210"/>
              </a:cxn>
              <a:cxn ang="0">
                <a:pos x="16" y="242"/>
              </a:cxn>
              <a:cxn ang="0">
                <a:pos x="4" y="280"/>
              </a:cxn>
              <a:cxn ang="0">
                <a:pos x="0" y="318"/>
              </a:cxn>
              <a:cxn ang="0">
                <a:pos x="2" y="338"/>
              </a:cxn>
              <a:cxn ang="0">
                <a:pos x="10" y="376"/>
              </a:cxn>
              <a:cxn ang="0">
                <a:pos x="24" y="412"/>
              </a:cxn>
              <a:cxn ang="0">
                <a:pos x="46" y="442"/>
              </a:cxn>
              <a:cxn ang="0">
                <a:pos x="72" y="470"/>
              </a:cxn>
              <a:cxn ang="0">
                <a:pos x="102" y="490"/>
              </a:cxn>
              <a:cxn ang="0">
                <a:pos x="138" y="506"/>
              </a:cxn>
              <a:cxn ang="0">
                <a:pos x="176" y="514"/>
              </a:cxn>
              <a:cxn ang="0">
                <a:pos x="196" y="514"/>
              </a:cxn>
              <a:cxn ang="0">
                <a:pos x="234" y="510"/>
              </a:cxn>
              <a:cxn ang="0">
                <a:pos x="268" y="500"/>
              </a:cxn>
              <a:cxn ang="0">
                <a:pos x="300" y="484"/>
              </a:cxn>
              <a:cxn ang="0">
                <a:pos x="330" y="462"/>
              </a:cxn>
              <a:cxn ang="0">
                <a:pos x="348" y="482"/>
              </a:cxn>
              <a:cxn ang="0">
                <a:pos x="390" y="516"/>
              </a:cxn>
              <a:cxn ang="0">
                <a:pos x="440" y="540"/>
              </a:cxn>
              <a:cxn ang="0">
                <a:pos x="496" y="552"/>
              </a:cxn>
              <a:cxn ang="0">
                <a:pos x="524" y="554"/>
              </a:cxn>
              <a:cxn ang="0">
                <a:pos x="576" y="548"/>
              </a:cxn>
              <a:cxn ang="0">
                <a:pos x="624" y="534"/>
              </a:cxn>
              <a:cxn ang="0">
                <a:pos x="666" y="510"/>
              </a:cxn>
              <a:cxn ang="0">
                <a:pos x="704" y="480"/>
              </a:cxn>
              <a:cxn ang="0">
                <a:pos x="734" y="442"/>
              </a:cxn>
              <a:cxn ang="0">
                <a:pos x="758" y="400"/>
              </a:cxn>
              <a:cxn ang="0">
                <a:pos x="772" y="352"/>
              </a:cxn>
              <a:cxn ang="0">
                <a:pos x="778" y="300"/>
              </a:cxn>
              <a:cxn ang="0">
                <a:pos x="776" y="274"/>
              </a:cxn>
              <a:cxn ang="0">
                <a:pos x="766" y="226"/>
              </a:cxn>
              <a:cxn ang="0">
                <a:pos x="748" y="180"/>
              </a:cxn>
              <a:cxn ang="0">
                <a:pos x="720" y="140"/>
              </a:cxn>
              <a:cxn ang="0">
                <a:pos x="686" y="106"/>
              </a:cxn>
              <a:cxn ang="0">
                <a:pos x="646" y="78"/>
              </a:cxn>
              <a:cxn ang="0">
                <a:pos x="600" y="60"/>
              </a:cxn>
              <a:cxn ang="0">
                <a:pos x="550" y="50"/>
              </a:cxn>
            </a:cxnLst>
            <a:rect l="0" t="0" r="r" b="b"/>
            <a:pathLst>
              <a:path w="778" h="554">
                <a:moveTo>
                  <a:pt x="524" y="48"/>
                </a:moveTo>
                <a:lnTo>
                  <a:pt x="524" y="48"/>
                </a:lnTo>
                <a:lnTo>
                  <a:pt x="508" y="48"/>
                </a:lnTo>
                <a:lnTo>
                  <a:pt x="490" y="50"/>
                </a:lnTo>
                <a:lnTo>
                  <a:pt x="490" y="50"/>
                </a:lnTo>
                <a:lnTo>
                  <a:pt x="480" y="40"/>
                </a:lnTo>
                <a:lnTo>
                  <a:pt x="468" y="30"/>
                </a:lnTo>
                <a:lnTo>
                  <a:pt x="456" y="22"/>
                </a:lnTo>
                <a:lnTo>
                  <a:pt x="444" y="14"/>
                </a:lnTo>
                <a:lnTo>
                  <a:pt x="430" y="8"/>
                </a:lnTo>
                <a:lnTo>
                  <a:pt x="414" y="4"/>
                </a:lnTo>
                <a:lnTo>
                  <a:pt x="400" y="2"/>
                </a:lnTo>
                <a:lnTo>
                  <a:pt x="384" y="0"/>
                </a:lnTo>
                <a:lnTo>
                  <a:pt x="384" y="0"/>
                </a:lnTo>
                <a:lnTo>
                  <a:pt x="370" y="0"/>
                </a:lnTo>
                <a:lnTo>
                  <a:pt x="356" y="2"/>
                </a:lnTo>
                <a:lnTo>
                  <a:pt x="344" y="6"/>
                </a:lnTo>
                <a:lnTo>
                  <a:pt x="332" y="10"/>
                </a:lnTo>
                <a:lnTo>
                  <a:pt x="320" y="16"/>
                </a:lnTo>
                <a:lnTo>
                  <a:pt x="310" y="22"/>
                </a:lnTo>
                <a:lnTo>
                  <a:pt x="290" y="38"/>
                </a:lnTo>
                <a:lnTo>
                  <a:pt x="272" y="58"/>
                </a:lnTo>
                <a:lnTo>
                  <a:pt x="266" y="68"/>
                </a:lnTo>
                <a:lnTo>
                  <a:pt x="260" y="80"/>
                </a:lnTo>
                <a:lnTo>
                  <a:pt x="254" y="92"/>
                </a:lnTo>
                <a:lnTo>
                  <a:pt x="250" y="104"/>
                </a:lnTo>
                <a:lnTo>
                  <a:pt x="248" y="116"/>
                </a:lnTo>
                <a:lnTo>
                  <a:pt x="246" y="130"/>
                </a:lnTo>
                <a:lnTo>
                  <a:pt x="246" y="130"/>
                </a:lnTo>
                <a:lnTo>
                  <a:pt x="222" y="124"/>
                </a:lnTo>
                <a:lnTo>
                  <a:pt x="196" y="124"/>
                </a:lnTo>
                <a:lnTo>
                  <a:pt x="196" y="124"/>
                </a:lnTo>
                <a:lnTo>
                  <a:pt x="176" y="124"/>
                </a:lnTo>
                <a:lnTo>
                  <a:pt x="156" y="128"/>
                </a:lnTo>
                <a:lnTo>
                  <a:pt x="138" y="132"/>
                </a:lnTo>
                <a:lnTo>
                  <a:pt x="120" y="138"/>
                </a:lnTo>
                <a:lnTo>
                  <a:pt x="102" y="146"/>
                </a:lnTo>
                <a:lnTo>
                  <a:pt x="86" y="156"/>
                </a:lnTo>
                <a:lnTo>
                  <a:pt x="72" y="168"/>
                </a:lnTo>
                <a:lnTo>
                  <a:pt x="58" y="180"/>
                </a:lnTo>
                <a:lnTo>
                  <a:pt x="46" y="194"/>
                </a:lnTo>
                <a:lnTo>
                  <a:pt x="34" y="210"/>
                </a:lnTo>
                <a:lnTo>
                  <a:pt x="24" y="226"/>
                </a:lnTo>
                <a:lnTo>
                  <a:pt x="16" y="242"/>
                </a:lnTo>
                <a:lnTo>
                  <a:pt x="10" y="260"/>
                </a:lnTo>
                <a:lnTo>
                  <a:pt x="4" y="280"/>
                </a:lnTo>
                <a:lnTo>
                  <a:pt x="2" y="298"/>
                </a:lnTo>
                <a:lnTo>
                  <a:pt x="0" y="318"/>
                </a:lnTo>
                <a:lnTo>
                  <a:pt x="0" y="318"/>
                </a:lnTo>
                <a:lnTo>
                  <a:pt x="2" y="338"/>
                </a:lnTo>
                <a:lnTo>
                  <a:pt x="4" y="358"/>
                </a:lnTo>
                <a:lnTo>
                  <a:pt x="10" y="376"/>
                </a:lnTo>
                <a:lnTo>
                  <a:pt x="16" y="394"/>
                </a:lnTo>
                <a:lnTo>
                  <a:pt x="24" y="412"/>
                </a:lnTo>
                <a:lnTo>
                  <a:pt x="34" y="428"/>
                </a:lnTo>
                <a:lnTo>
                  <a:pt x="46" y="442"/>
                </a:lnTo>
                <a:lnTo>
                  <a:pt x="58" y="456"/>
                </a:lnTo>
                <a:lnTo>
                  <a:pt x="72" y="470"/>
                </a:lnTo>
                <a:lnTo>
                  <a:pt x="86" y="480"/>
                </a:lnTo>
                <a:lnTo>
                  <a:pt x="102" y="490"/>
                </a:lnTo>
                <a:lnTo>
                  <a:pt x="120" y="498"/>
                </a:lnTo>
                <a:lnTo>
                  <a:pt x="138" y="506"/>
                </a:lnTo>
                <a:lnTo>
                  <a:pt x="156" y="510"/>
                </a:lnTo>
                <a:lnTo>
                  <a:pt x="176" y="514"/>
                </a:lnTo>
                <a:lnTo>
                  <a:pt x="196" y="514"/>
                </a:lnTo>
                <a:lnTo>
                  <a:pt x="196" y="514"/>
                </a:lnTo>
                <a:lnTo>
                  <a:pt x="216" y="514"/>
                </a:lnTo>
                <a:lnTo>
                  <a:pt x="234" y="510"/>
                </a:lnTo>
                <a:lnTo>
                  <a:pt x="252" y="506"/>
                </a:lnTo>
                <a:lnTo>
                  <a:pt x="268" y="500"/>
                </a:lnTo>
                <a:lnTo>
                  <a:pt x="286" y="492"/>
                </a:lnTo>
                <a:lnTo>
                  <a:pt x="300" y="484"/>
                </a:lnTo>
                <a:lnTo>
                  <a:pt x="316" y="472"/>
                </a:lnTo>
                <a:lnTo>
                  <a:pt x="330" y="462"/>
                </a:lnTo>
                <a:lnTo>
                  <a:pt x="330" y="462"/>
                </a:lnTo>
                <a:lnTo>
                  <a:pt x="348" y="482"/>
                </a:lnTo>
                <a:lnTo>
                  <a:pt x="368" y="500"/>
                </a:lnTo>
                <a:lnTo>
                  <a:pt x="390" y="516"/>
                </a:lnTo>
                <a:lnTo>
                  <a:pt x="414" y="528"/>
                </a:lnTo>
                <a:lnTo>
                  <a:pt x="440" y="540"/>
                </a:lnTo>
                <a:lnTo>
                  <a:pt x="468" y="548"/>
                </a:lnTo>
                <a:lnTo>
                  <a:pt x="496" y="552"/>
                </a:lnTo>
                <a:lnTo>
                  <a:pt x="524" y="554"/>
                </a:lnTo>
                <a:lnTo>
                  <a:pt x="524" y="554"/>
                </a:lnTo>
                <a:lnTo>
                  <a:pt x="550" y="552"/>
                </a:lnTo>
                <a:lnTo>
                  <a:pt x="576" y="548"/>
                </a:lnTo>
                <a:lnTo>
                  <a:pt x="600" y="542"/>
                </a:lnTo>
                <a:lnTo>
                  <a:pt x="624" y="534"/>
                </a:lnTo>
                <a:lnTo>
                  <a:pt x="646" y="524"/>
                </a:lnTo>
                <a:lnTo>
                  <a:pt x="666" y="510"/>
                </a:lnTo>
                <a:lnTo>
                  <a:pt x="686" y="496"/>
                </a:lnTo>
                <a:lnTo>
                  <a:pt x="704" y="480"/>
                </a:lnTo>
                <a:lnTo>
                  <a:pt x="720" y="462"/>
                </a:lnTo>
                <a:lnTo>
                  <a:pt x="734" y="442"/>
                </a:lnTo>
                <a:lnTo>
                  <a:pt x="748" y="422"/>
                </a:lnTo>
                <a:lnTo>
                  <a:pt x="758" y="400"/>
                </a:lnTo>
                <a:lnTo>
                  <a:pt x="766" y="376"/>
                </a:lnTo>
                <a:lnTo>
                  <a:pt x="772" y="352"/>
                </a:lnTo>
                <a:lnTo>
                  <a:pt x="776" y="326"/>
                </a:lnTo>
                <a:lnTo>
                  <a:pt x="778" y="300"/>
                </a:lnTo>
                <a:lnTo>
                  <a:pt x="778" y="300"/>
                </a:lnTo>
                <a:lnTo>
                  <a:pt x="776" y="274"/>
                </a:lnTo>
                <a:lnTo>
                  <a:pt x="772" y="250"/>
                </a:lnTo>
                <a:lnTo>
                  <a:pt x="766" y="226"/>
                </a:lnTo>
                <a:lnTo>
                  <a:pt x="758" y="202"/>
                </a:lnTo>
                <a:lnTo>
                  <a:pt x="748" y="180"/>
                </a:lnTo>
                <a:lnTo>
                  <a:pt x="734" y="160"/>
                </a:lnTo>
                <a:lnTo>
                  <a:pt x="720" y="140"/>
                </a:lnTo>
                <a:lnTo>
                  <a:pt x="704" y="122"/>
                </a:lnTo>
                <a:lnTo>
                  <a:pt x="686" y="106"/>
                </a:lnTo>
                <a:lnTo>
                  <a:pt x="666" y="92"/>
                </a:lnTo>
                <a:lnTo>
                  <a:pt x="646" y="78"/>
                </a:lnTo>
                <a:lnTo>
                  <a:pt x="624" y="68"/>
                </a:lnTo>
                <a:lnTo>
                  <a:pt x="600" y="60"/>
                </a:lnTo>
                <a:lnTo>
                  <a:pt x="576" y="54"/>
                </a:lnTo>
                <a:lnTo>
                  <a:pt x="550" y="50"/>
                </a:lnTo>
                <a:lnTo>
                  <a:pt x="524" y="48"/>
                </a:lnTo>
                <a:close/>
              </a:path>
            </a:pathLst>
          </a:custGeom>
          <a:solidFill>
            <a:schemeClr val="bg1">
              <a:lumMod val="95000"/>
            </a:schemeClr>
          </a:solid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pic>
        <p:nvPicPr>
          <p:cNvPr id="46082" name="Picture 2"/>
          <p:cNvPicPr>
            <a:picLocks noChangeAspect="1" noChangeArrowheads="1"/>
          </p:cNvPicPr>
          <p:nvPr/>
        </p:nvPicPr>
        <p:blipFill>
          <a:blip r:embed="rId3">
            <a:clrChange>
              <a:clrFrom>
                <a:srgbClr val="FFFFFF"/>
              </a:clrFrom>
              <a:clrTo>
                <a:srgbClr val="FFFFFF">
                  <a:alpha val="0"/>
                </a:srgbClr>
              </a:clrTo>
            </a:clrChange>
          </a:blip>
          <a:srcRect t="23650" r="29333"/>
          <a:stretch>
            <a:fillRect/>
          </a:stretch>
        </p:blipFill>
        <p:spPr bwMode="auto">
          <a:xfrm>
            <a:off x="6324600" y="0"/>
            <a:ext cx="2819400" cy="2843213"/>
          </a:xfrm>
          <a:prstGeom prst="rect">
            <a:avLst/>
          </a:prstGeom>
          <a:noFill/>
          <a:ln w="9525">
            <a:noFill/>
            <a:miter lim="800000"/>
            <a:headEnd/>
            <a:tailEnd/>
          </a:ln>
        </p:spPr>
      </p:pic>
      <p:sp>
        <p:nvSpPr>
          <p:cNvPr id="46083" name="Rectangle 6"/>
          <p:cNvSpPr>
            <a:spLocks noChangeArrowheads="1"/>
          </p:cNvSpPr>
          <p:nvPr/>
        </p:nvSpPr>
        <p:spPr bwMode="auto">
          <a:xfrm>
            <a:off x="0" y="990600"/>
            <a:ext cx="9144000" cy="246063"/>
          </a:xfrm>
          <a:prstGeom prst="rect">
            <a:avLst/>
          </a:prstGeom>
          <a:noFill/>
          <a:ln w="9525">
            <a:noFill/>
            <a:miter lim="800000"/>
            <a:headEnd/>
            <a:tailEnd/>
          </a:ln>
        </p:spPr>
        <p:txBody>
          <a:bodyPr>
            <a:spAutoFit/>
          </a:bodyPr>
          <a:lstStyle/>
          <a:p>
            <a:pPr algn="ctr" eaLnBrk="0" hangingPunct="0">
              <a:spcBef>
                <a:spcPct val="50000"/>
              </a:spcBef>
            </a:pPr>
            <a:endParaRPr lang="en-US" sz="1000" b="1"/>
          </a:p>
        </p:txBody>
      </p:sp>
      <p:sp>
        <p:nvSpPr>
          <p:cNvPr id="46084" name="Title 4"/>
          <p:cNvSpPr>
            <a:spLocks noGrp="1"/>
          </p:cNvSpPr>
          <p:nvPr>
            <p:ph type="title"/>
          </p:nvPr>
        </p:nvSpPr>
        <p:spPr bwMode="auto">
          <a:xfrm>
            <a:off x="700088" y="1014413"/>
            <a:ext cx="6380162" cy="533400"/>
          </a:xfrm>
          <a:noFill/>
          <a:ln>
            <a:miter lim="800000"/>
            <a:headEnd/>
            <a:tailEnd/>
          </a:ln>
        </p:spPr>
        <p:txBody>
          <a:bodyPr vert="horz" wrap="square" numCol="1" anchor="t" anchorCtr="0" compatLnSpc="1">
            <a:prstTxWarp prst="textNoShape">
              <a:avLst/>
            </a:prstTxWarp>
          </a:bodyPr>
          <a:lstStyle/>
          <a:p>
            <a:r>
              <a:rPr lang="en-US" sz="4000" b="1" smtClean="0"/>
              <a:t>External</a:t>
            </a:r>
            <a:endParaRPr lang="en-US" sz="4000" smtClean="0"/>
          </a:p>
        </p:txBody>
      </p:sp>
      <p:sp>
        <p:nvSpPr>
          <p:cNvPr id="46085" name="Rectangle 12"/>
          <p:cNvSpPr>
            <a:spLocks noChangeArrowheads="1"/>
          </p:cNvSpPr>
          <p:nvPr/>
        </p:nvSpPr>
        <p:spPr bwMode="auto">
          <a:xfrm>
            <a:off x="1282700" y="3906838"/>
            <a:ext cx="1358900" cy="954087"/>
          </a:xfrm>
          <a:prstGeom prst="rect">
            <a:avLst/>
          </a:prstGeom>
          <a:noFill/>
          <a:ln w="9525">
            <a:noFill/>
            <a:miter lim="800000"/>
            <a:headEnd/>
            <a:tailEnd/>
          </a:ln>
        </p:spPr>
        <p:txBody>
          <a:bodyPr>
            <a:spAutoFit/>
          </a:bodyPr>
          <a:lstStyle/>
          <a:p>
            <a:pPr algn="ctr" eaLnBrk="0" hangingPunct="0">
              <a:spcBef>
                <a:spcPct val="50000"/>
              </a:spcBef>
            </a:pPr>
            <a:r>
              <a:rPr lang="en-US" sz="1200" b="1">
                <a:solidFill>
                  <a:srgbClr val="FF7300"/>
                </a:solidFill>
              </a:rPr>
              <a:t>Mar. 19</a:t>
            </a:r>
            <a:r>
              <a:rPr lang="en-US" sz="1400" b="1"/>
              <a:t/>
            </a:r>
            <a:br>
              <a:rPr lang="en-US" sz="1400" b="1"/>
            </a:br>
            <a:r>
              <a:rPr lang="en-US" sz="1100">
                <a:solidFill>
                  <a:srgbClr val="808080"/>
                </a:solidFill>
              </a:rPr>
              <a:t>RLS launches Aspire 2 at</a:t>
            </a:r>
            <a:br>
              <a:rPr lang="en-US" sz="1100">
                <a:solidFill>
                  <a:srgbClr val="808080"/>
                </a:solidFill>
              </a:rPr>
            </a:br>
            <a:r>
              <a:rPr lang="en-US" sz="1100">
                <a:solidFill>
                  <a:srgbClr val="808080"/>
                </a:solidFill>
              </a:rPr>
              <a:t>Grad Nation Summit in DC</a:t>
            </a:r>
            <a:endParaRPr lang="en-US" sz="1000">
              <a:solidFill>
                <a:srgbClr val="808080"/>
              </a:solidFill>
            </a:endParaRPr>
          </a:p>
        </p:txBody>
      </p:sp>
      <p:sp>
        <p:nvSpPr>
          <p:cNvPr id="46086" name="Rectangle 19"/>
          <p:cNvSpPr>
            <a:spLocks noChangeArrowheads="1"/>
          </p:cNvSpPr>
          <p:nvPr/>
        </p:nvSpPr>
        <p:spPr bwMode="auto">
          <a:xfrm>
            <a:off x="314325" y="2598738"/>
            <a:ext cx="1552575" cy="447675"/>
          </a:xfrm>
          <a:prstGeom prst="rect">
            <a:avLst/>
          </a:prstGeom>
          <a:noFill/>
          <a:ln w="9525">
            <a:noFill/>
            <a:miter lim="800000"/>
            <a:headEnd/>
            <a:tailEnd/>
          </a:ln>
        </p:spPr>
        <p:txBody>
          <a:bodyPr>
            <a:spAutoFit/>
          </a:bodyPr>
          <a:lstStyle/>
          <a:p>
            <a:pPr algn="ctr" eaLnBrk="0" hangingPunct="0">
              <a:spcBef>
                <a:spcPct val="50000"/>
              </a:spcBef>
            </a:pPr>
            <a:r>
              <a:rPr lang="en-US" sz="1200" b="1">
                <a:solidFill>
                  <a:srgbClr val="FF7300"/>
                </a:solidFill>
              </a:rPr>
              <a:t>Mar. 1</a:t>
            </a:r>
            <a:r>
              <a:rPr lang="en-US" sz="1400"/>
              <a:t/>
            </a:r>
            <a:br>
              <a:rPr lang="en-US" sz="1400"/>
            </a:br>
            <a:r>
              <a:rPr lang="en-US" sz="1100">
                <a:solidFill>
                  <a:srgbClr val="808080"/>
                </a:solidFill>
              </a:rPr>
              <a:t>Local RFP open</a:t>
            </a:r>
            <a:endParaRPr lang="en-US" sz="1100" baseline="30000">
              <a:solidFill>
                <a:srgbClr val="808080"/>
              </a:solidFill>
            </a:endParaRPr>
          </a:p>
        </p:txBody>
      </p:sp>
      <p:sp>
        <p:nvSpPr>
          <p:cNvPr id="46087" name="Rounded Rectangle 38"/>
          <p:cNvSpPr>
            <a:spLocks noChangeArrowheads="1"/>
          </p:cNvSpPr>
          <p:nvPr/>
        </p:nvSpPr>
        <p:spPr bwMode="auto">
          <a:xfrm>
            <a:off x="284163" y="3240088"/>
            <a:ext cx="8534400" cy="419100"/>
          </a:xfrm>
          <a:prstGeom prst="roundRect">
            <a:avLst>
              <a:gd name="adj" fmla="val 42773"/>
            </a:avLst>
          </a:prstGeom>
          <a:solidFill>
            <a:schemeClr val="bg1"/>
          </a:solidFill>
          <a:ln w="76200" algn="ctr">
            <a:solidFill>
              <a:schemeClr val="bg2"/>
            </a:solidFill>
            <a:round/>
            <a:headEnd/>
            <a:tailEnd/>
          </a:ln>
        </p:spPr>
        <p:txBody>
          <a:bodyPr/>
          <a:lstStyle/>
          <a:p>
            <a:pPr algn="ctr" eaLnBrk="0" hangingPunct="0">
              <a:spcBef>
                <a:spcPct val="50000"/>
              </a:spcBef>
            </a:pPr>
            <a:endParaRPr lang="en-US"/>
          </a:p>
        </p:txBody>
      </p:sp>
      <p:sp>
        <p:nvSpPr>
          <p:cNvPr id="9" name="Rounded Rectangle 8"/>
          <p:cNvSpPr/>
          <p:nvPr/>
        </p:nvSpPr>
        <p:spPr bwMode="auto">
          <a:xfrm>
            <a:off x="320675" y="3265488"/>
            <a:ext cx="8502650" cy="387350"/>
          </a:xfrm>
          <a:prstGeom prst="roundRect">
            <a:avLst>
              <a:gd name="adj" fmla="val 42774"/>
            </a:avLst>
          </a:prstGeom>
          <a:gradFill flip="none" rotWithShape="1">
            <a:gsLst>
              <a:gs pos="0">
                <a:schemeClr val="accent3"/>
              </a:gs>
              <a:gs pos="100000">
                <a:schemeClr val="bg2">
                  <a:lumMod val="95000"/>
                </a:schemeClr>
              </a:gs>
            </a:gsLst>
            <a:lin ang="10800000" scaled="1"/>
            <a:tileRect/>
          </a:gradFill>
          <a:ln w="28575" cap="flat" cmpd="sng" algn="ctr">
            <a:solidFill>
              <a:schemeClr val="accent3">
                <a:lumMod val="75000"/>
              </a:schemeClr>
            </a:solidFill>
            <a:prstDash val="solid"/>
            <a:round/>
            <a:headEnd type="none" w="med" len="med"/>
            <a:tailEnd type="none" w="med" len="med"/>
          </a:ln>
          <a:effectLst/>
        </p:spPr>
        <p:txBody>
          <a:bodyPr/>
          <a:lstStyle/>
          <a:p>
            <a:pPr algn="ctr" eaLnBrk="0" hangingPunct="0">
              <a:spcBef>
                <a:spcPct val="50000"/>
              </a:spcBef>
              <a:defRPr/>
            </a:pPr>
            <a:endParaRPr lang="en-US">
              <a:latin typeface="Verdana" pitchFamily="-111" charset="0"/>
              <a:ea typeface="Arial" pitchFamily="-111" charset="-52"/>
              <a:cs typeface="Arial" pitchFamily="-111" charset="-52"/>
            </a:endParaRPr>
          </a:p>
        </p:txBody>
      </p:sp>
      <p:grpSp>
        <p:nvGrpSpPr>
          <p:cNvPr id="2" name="Group 32"/>
          <p:cNvGrpSpPr/>
          <p:nvPr/>
        </p:nvGrpSpPr>
        <p:grpSpPr>
          <a:xfrm>
            <a:off x="8115300" y="1406239"/>
            <a:ext cx="876300" cy="1025735"/>
            <a:chOff x="362336" y="3595103"/>
            <a:chExt cx="349963" cy="409642"/>
          </a:xfrm>
          <a:solidFill>
            <a:schemeClr val="bg1"/>
          </a:solidFill>
        </p:grpSpPr>
        <p:sp>
          <p:nvSpPr>
            <p:cNvPr id="34" name="Freeform 265"/>
            <p:cNvSpPr>
              <a:spLocks/>
            </p:cNvSpPr>
            <p:nvPr/>
          </p:nvSpPr>
          <p:spPr bwMode="auto">
            <a:xfrm>
              <a:off x="520708" y="3913971"/>
              <a:ext cx="134423" cy="90774"/>
            </a:xfrm>
            <a:custGeom>
              <a:avLst/>
              <a:gdLst/>
              <a:ahLst/>
              <a:cxnLst>
                <a:cxn ang="0">
                  <a:pos x="121" y="118"/>
                </a:cxn>
                <a:cxn ang="0">
                  <a:pos x="54" y="202"/>
                </a:cxn>
                <a:cxn ang="0">
                  <a:pos x="90" y="203"/>
                </a:cxn>
                <a:cxn ang="0">
                  <a:pos x="112" y="235"/>
                </a:cxn>
                <a:cxn ang="0">
                  <a:pos x="175" y="149"/>
                </a:cxn>
                <a:cxn ang="0">
                  <a:pos x="348" y="215"/>
                </a:cxn>
                <a:cxn ang="0">
                  <a:pos x="220" y="82"/>
                </a:cxn>
                <a:cxn ang="0">
                  <a:pos x="242" y="18"/>
                </a:cxn>
                <a:cxn ang="0">
                  <a:pos x="158" y="47"/>
                </a:cxn>
                <a:cxn ang="0">
                  <a:pos x="0" y="0"/>
                </a:cxn>
                <a:cxn ang="0">
                  <a:pos x="78" y="78"/>
                </a:cxn>
                <a:cxn ang="0">
                  <a:pos x="121" y="118"/>
                </a:cxn>
              </a:cxnLst>
              <a:rect l="0" t="0" r="r" b="b"/>
              <a:pathLst>
                <a:path w="348" h="235">
                  <a:moveTo>
                    <a:pt x="121" y="118"/>
                  </a:moveTo>
                  <a:cubicBezTo>
                    <a:pt x="116" y="155"/>
                    <a:pt x="75" y="173"/>
                    <a:pt x="54" y="202"/>
                  </a:cubicBezTo>
                  <a:cubicBezTo>
                    <a:pt x="61" y="212"/>
                    <a:pt x="77" y="204"/>
                    <a:pt x="90" y="203"/>
                  </a:cubicBezTo>
                  <a:cubicBezTo>
                    <a:pt x="98" y="213"/>
                    <a:pt x="102" y="229"/>
                    <a:pt x="112" y="235"/>
                  </a:cubicBezTo>
                  <a:cubicBezTo>
                    <a:pt x="137" y="208"/>
                    <a:pt x="127" y="164"/>
                    <a:pt x="175" y="149"/>
                  </a:cubicBezTo>
                  <a:cubicBezTo>
                    <a:pt x="236" y="166"/>
                    <a:pt x="270" y="232"/>
                    <a:pt x="348" y="215"/>
                  </a:cubicBezTo>
                  <a:cubicBezTo>
                    <a:pt x="311" y="161"/>
                    <a:pt x="278" y="98"/>
                    <a:pt x="220" y="82"/>
                  </a:cubicBezTo>
                  <a:cubicBezTo>
                    <a:pt x="228" y="60"/>
                    <a:pt x="236" y="40"/>
                    <a:pt x="242" y="18"/>
                  </a:cubicBezTo>
                  <a:cubicBezTo>
                    <a:pt x="206" y="4"/>
                    <a:pt x="193" y="35"/>
                    <a:pt x="158" y="47"/>
                  </a:cubicBezTo>
                  <a:cubicBezTo>
                    <a:pt x="119" y="9"/>
                    <a:pt x="52" y="0"/>
                    <a:pt x="0" y="0"/>
                  </a:cubicBezTo>
                  <a:cubicBezTo>
                    <a:pt x="13" y="50"/>
                    <a:pt x="48" y="60"/>
                    <a:pt x="78" y="78"/>
                  </a:cubicBezTo>
                  <a:cubicBezTo>
                    <a:pt x="87" y="102"/>
                    <a:pt x="104" y="110"/>
                    <a:pt x="121" y="118"/>
                  </a:cubicBezTo>
                </a:path>
              </a:pathLst>
            </a:cu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35" name="Freeform 266"/>
            <p:cNvSpPr>
              <a:spLocks/>
            </p:cNvSpPr>
            <p:nvPr/>
          </p:nvSpPr>
          <p:spPr bwMode="auto">
            <a:xfrm>
              <a:off x="565902" y="3612485"/>
              <a:ext cx="146397" cy="93864"/>
            </a:xfrm>
            <a:custGeom>
              <a:avLst/>
              <a:gdLst/>
              <a:ahLst/>
              <a:cxnLst>
                <a:cxn ang="0">
                  <a:pos x="139" y="127"/>
                </a:cxn>
                <a:cxn ang="0">
                  <a:pos x="86" y="220"/>
                </a:cxn>
                <a:cxn ang="0">
                  <a:pos x="122" y="215"/>
                </a:cxn>
                <a:cxn ang="0">
                  <a:pos x="149" y="243"/>
                </a:cxn>
                <a:cxn ang="0">
                  <a:pos x="197" y="148"/>
                </a:cxn>
                <a:cxn ang="0">
                  <a:pos x="379" y="185"/>
                </a:cxn>
                <a:cxn ang="0">
                  <a:pos x="230" y="74"/>
                </a:cxn>
                <a:cxn ang="0">
                  <a:pos x="242" y="7"/>
                </a:cxn>
                <a:cxn ang="0">
                  <a:pos x="164" y="50"/>
                </a:cxn>
                <a:cxn ang="0">
                  <a:pos x="0" y="30"/>
                </a:cxn>
                <a:cxn ang="0">
                  <a:pos x="90" y="93"/>
                </a:cxn>
                <a:cxn ang="0">
                  <a:pos x="139" y="127"/>
                </a:cxn>
              </a:cxnLst>
              <a:rect l="0" t="0" r="r" b="b"/>
              <a:pathLst>
                <a:path w="379" h="243">
                  <a:moveTo>
                    <a:pt x="139" y="127"/>
                  </a:moveTo>
                  <a:cubicBezTo>
                    <a:pt x="140" y="164"/>
                    <a:pt x="102" y="189"/>
                    <a:pt x="86" y="220"/>
                  </a:cubicBezTo>
                  <a:cubicBezTo>
                    <a:pt x="95" y="229"/>
                    <a:pt x="110" y="218"/>
                    <a:pt x="122" y="215"/>
                  </a:cubicBezTo>
                  <a:cubicBezTo>
                    <a:pt x="131" y="224"/>
                    <a:pt x="139" y="238"/>
                    <a:pt x="149" y="243"/>
                  </a:cubicBezTo>
                  <a:cubicBezTo>
                    <a:pt x="169" y="213"/>
                    <a:pt x="152" y="170"/>
                    <a:pt x="197" y="148"/>
                  </a:cubicBezTo>
                  <a:cubicBezTo>
                    <a:pt x="260" y="154"/>
                    <a:pt x="305" y="215"/>
                    <a:pt x="379" y="185"/>
                  </a:cubicBezTo>
                  <a:cubicBezTo>
                    <a:pt x="333" y="138"/>
                    <a:pt x="290" y="80"/>
                    <a:pt x="230" y="74"/>
                  </a:cubicBezTo>
                  <a:cubicBezTo>
                    <a:pt x="234" y="52"/>
                    <a:pt x="239" y="30"/>
                    <a:pt x="242" y="7"/>
                  </a:cubicBezTo>
                  <a:cubicBezTo>
                    <a:pt x="204" y="0"/>
                    <a:pt x="196" y="33"/>
                    <a:pt x="164" y="50"/>
                  </a:cubicBezTo>
                  <a:cubicBezTo>
                    <a:pt x="119" y="19"/>
                    <a:pt x="51" y="21"/>
                    <a:pt x="0" y="30"/>
                  </a:cubicBezTo>
                  <a:cubicBezTo>
                    <a:pt x="22" y="77"/>
                    <a:pt x="57" y="81"/>
                    <a:pt x="90" y="93"/>
                  </a:cubicBezTo>
                  <a:cubicBezTo>
                    <a:pt x="102" y="116"/>
                    <a:pt x="121" y="121"/>
                    <a:pt x="139" y="127"/>
                  </a:cubicBezTo>
                </a:path>
              </a:pathLst>
            </a:cu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36" name="Freeform 267"/>
            <p:cNvSpPr>
              <a:spLocks/>
            </p:cNvSpPr>
            <p:nvPr/>
          </p:nvSpPr>
          <p:spPr bwMode="auto">
            <a:xfrm>
              <a:off x="624229" y="3815664"/>
              <a:ext cx="66439" cy="66246"/>
            </a:xfrm>
            <a:custGeom>
              <a:avLst/>
              <a:gdLst/>
              <a:ahLst/>
              <a:cxnLst>
                <a:cxn ang="0">
                  <a:pos x="0" y="0"/>
                </a:cxn>
                <a:cxn ang="0">
                  <a:pos x="70" y="32"/>
                </a:cxn>
                <a:cxn ang="0">
                  <a:pos x="85" y="51"/>
                </a:cxn>
                <a:cxn ang="0">
                  <a:pos x="109" y="39"/>
                </a:cxn>
                <a:cxn ang="0">
                  <a:pos x="134" y="45"/>
                </a:cxn>
                <a:cxn ang="0">
                  <a:pos x="114" y="76"/>
                </a:cxn>
                <a:cxn ang="0">
                  <a:pos x="172" y="162"/>
                </a:cxn>
                <a:cxn ang="0">
                  <a:pos x="116" y="134"/>
                </a:cxn>
                <a:cxn ang="0">
                  <a:pos x="86" y="105"/>
                </a:cxn>
                <a:cxn ang="0">
                  <a:pos x="34" y="147"/>
                </a:cxn>
                <a:cxn ang="0">
                  <a:pos x="30" y="129"/>
                </a:cxn>
                <a:cxn ang="0">
                  <a:pos x="10" y="124"/>
                </a:cxn>
                <a:cxn ang="0">
                  <a:pos x="53" y="84"/>
                </a:cxn>
                <a:cxn ang="0">
                  <a:pos x="37" y="56"/>
                </a:cxn>
                <a:cxn ang="0">
                  <a:pos x="0" y="0"/>
                </a:cxn>
              </a:cxnLst>
              <a:rect l="0" t="0" r="r" b="b"/>
              <a:pathLst>
                <a:path w="172" h="171">
                  <a:moveTo>
                    <a:pt x="0" y="0"/>
                  </a:moveTo>
                  <a:cubicBezTo>
                    <a:pt x="19" y="13"/>
                    <a:pt x="54" y="16"/>
                    <a:pt x="70" y="32"/>
                  </a:cubicBezTo>
                  <a:cubicBezTo>
                    <a:pt x="75" y="37"/>
                    <a:pt x="78" y="49"/>
                    <a:pt x="85" y="51"/>
                  </a:cubicBezTo>
                  <a:cubicBezTo>
                    <a:pt x="97" y="53"/>
                    <a:pt x="100" y="41"/>
                    <a:pt x="109" y="39"/>
                  </a:cubicBezTo>
                  <a:cubicBezTo>
                    <a:pt x="121" y="36"/>
                    <a:pt x="122" y="41"/>
                    <a:pt x="134" y="45"/>
                  </a:cubicBezTo>
                  <a:cubicBezTo>
                    <a:pt x="127" y="55"/>
                    <a:pt x="121" y="65"/>
                    <a:pt x="114" y="76"/>
                  </a:cubicBezTo>
                  <a:cubicBezTo>
                    <a:pt x="146" y="89"/>
                    <a:pt x="152" y="134"/>
                    <a:pt x="172" y="162"/>
                  </a:cubicBezTo>
                  <a:cubicBezTo>
                    <a:pt x="149" y="171"/>
                    <a:pt x="125" y="153"/>
                    <a:pt x="116" y="134"/>
                  </a:cubicBezTo>
                  <a:cubicBezTo>
                    <a:pt x="107" y="123"/>
                    <a:pt x="92" y="119"/>
                    <a:pt x="86" y="105"/>
                  </a:cubicBezTo>
                  <a:cubicBezTo>
                    <a:pt x="55" y="108"/>
                    <a:pt x="51" y="132"/>
                    <a:pt x="34" y="147"/>
                  </a:cubicBezTo>
                  <a:cubicBezTo>
                    <a:pt x="34" y="139"/>
                    <a:pt x="31" y="136"/>
                    <a:pt x="30" y="129"/>
                  </a:cubicBezTo>
                  <a:cubicBezTo>
                    <a:pt x="26" y="125"/>
                    <a:pt x="18" y="125"/>
                    <a:pt x="10" y="124"/>
                  </a:cubicBezTo>
                  <a:cubicBezTo>
                    <a:pt x="19" y="107"/>
                    <a:pt x="47" y="104"/>
                    <a:pt x="53" y="84"/>
                  </a:cubicBezTo>
                  <a:cubicBezTo>
                    <a:pt x="48" y="75"/>
                    <a:pt x="37" y="73"/>
                    <a:pt x="37" y="56"/>
                  </a:cubicBezTo>
                  <a:cubicBezTo>
                    <a:pt x="21" y="42"/>
                    <a:pt x="1" y="33"/>
                    <a:pt x="0" y="0"/>
                  </a:cubicBezTo>
                </a:path>
              </a:pathLst>
            </a:cu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37" name="Freeform 268"/>
            <p:cNvSpPr>
              <a:spLocks/>
            </p:cNvSpPr>
            <p:nvPr/>
          </p:nvSpPr>
          <p:spPr bwMode="auto">
            <a:xfrm>
              <a:off x="420663" y="3595103"/>
              <a:ext cx="95796" cy="57555"/>
            </a:xfrm>
            <a:custGeom>
              <a:avLst/>
              <a:gdLst/>
              <a:ahLst/>
              <a:cxnLst>
                <a:cxn ang="0">
                  <a:pos x="0" y="6"/>
                </a:cxn>
                <a:cxn ang="0">
                  <a:pos x="66" y="54"/>
                </a:cxn>
                <a:cxn ang="0">
                  <a:pos x="3" y="117"/>
                </a:cxn>
                <a:cxn ang="0">
                  <a:pos x="34" y="115"/>
                </a:cxn>
                <a:cxn ang="0">
                  <a:pos x="44" y="149"/>
                </a:cxn>
                <a:cxn ang="0">
                  <a:pos x="95" y="77"/>
                </a:cxn>
                <a:cxn ang="0">
                  <a:pos x="248" y="144"/>
                </a:cxn>
                <a:cxn ang="0">
                  <a:pos x="147" y="34"/>
                </a:cxn>
                <a:cxn ang="0">
                  <a:pos x="162" y="9"/>
                </a:cxn>
                <a:cxn ang="0">
                  <a:pos x="117" y="17"/>
                </a:cxn>
                <a:cxn ang="0">
                  <a:pos x="95" y="0"/>
                </a:cxn>
                <a:cxn ang="0">
                  <a:pos x="0" y="6"/>
                </a:cxn>
              </a:cxnLst>
              <a:rect l="0" t="0" r="r" b="b"/>
              <a:pathLst>
                <a:path w="248" h="149">
                  <a:moveTo>
                    <a:pt x="0" y="6"/>
                  </a:moveTo>
                  <a:cubicBezTo>
                    <a:pt x="12" y="24"/>
                    <a:pt x="43" y="45"/>
                    <a:pt x="66" y="54"/>
                  </a:cubicBezTo>
                  <a:cubicBezTo>
                    <a:pt x="58" y="79"/>
                    <a:pt x="25" y="96"/>
                    <a:pt x="3" y="117"/>
                  </a:cubicBezTo>
                  <a:cubicBezTo>
                    <a:pt x="11" y="124"/>
                    <a:pt x="25" y="112"/>
                    <a:pt x="34" y="115"/>
                  </a:cubicBezTo>
                  <a:cubicBezTo>
                    <a:pt x="42" y="128"/>
                    <a:pt x="35" y="136"/>
                    <a:pt x="44" y="149"/>
                  </a:cubicBezTo>
                  <a:cubicBezTo>
                    <a:pt x="58" y="126"/>
                    <a:pt x="54" y="79"/>
                    <a:pt x="95" y="77"/>
                  </a:cubicBezTo>
                  <a:cubicBezTo>
                    <a:pt x="144" y="75"/>
                    <a:pt x="205" y="134"/>
                    <a:pt x="248" y="144"/>
                  </a:cubicBezTo>
                  <a:cubicBezTo>
                    <a:pt x="224" y="78"/>
                    <a:pt x="188" y="48"/>
                    <a:pt x="147" y="34"/>
                  </a:cubicBezTo>
                  <a:cubicBezTo>
                    <a:pt x="147" y="24"/>
                    <a:pt x="149" y="14"/>
                    <a:pt x="162" y="9"/>
                  </a:cubicBezTo>
                  <a:cubicBezTo>
                    <a:pt x="149" y="5"/>
                    <a:pt x="135" y="5"/>
                    <a:pt x="117" y="17"/>
                  </a:cubicBezTo>
                  <a:cubicBezTo>
                    <a:pt x="107" y="20"/>
                    <a:pt x="103" y="5"/>
                    <a:pt x="95" y="0"/>
                  </a:cubicBezTo>
                  <a:cubicBezTo>
                    <a:pt x="60" y="11"/>
                    <a:pt x="28" y="15"/>
                    <a:pt x="0" y="6"/>
                  </a:cubicBezTo>
                </a:path>
              </a:pathLst>
            </a:cu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38" name="Freeform 269"/>
            <p:cNvSpPr>
              <a:spLocks/>
            </p:cNvSpPr>
            <p:nvPr/>
          </p:nvSpPr>
          <p:spPr bwMode="auto">
            <a:xfrm>
              <a:off x="362336" y="3696692"/>
              <a:ext cx="216699" cy="139058"/>
            </a:xfrm>
            <a:custGeom>
              <a:avLst/>
              <a:gdLst/>
              <a:ahLst/>
              <a:cxnLst>
                <a:cxn ang="0">
                  <a:pos x="205" y="187"/>
                </a:cxn>
                <a:cxn ang="0">
                  <a:pos x="127" y="326"/>
                </a:cxn>
                <a:cxn ang="0">
                  <a:pos x="180" y="318"/>
                </a:cxn>
                <a:cxn ang="0">
                  <a:pos x="220" y="360"/>
                </a:cxn>
                <a:cxn ang="0">
                  <a:pos x="292" y="219"/>
                </a:cxn>
                <a:cxn ang="0">
                  <a:pos x="561" y="274"/>
                </a:cxn>
                <a:cxn ang="0">
                  <a:pos x="341" y="109"/>
                </a:cxn>
                <a:cxn ang="0">
                  <a:pos x="358" y="11"/>
                </a:cxn>
                <a:cxn ang="0">
                  <a:pos x="242" y="74"/>
                </a:cxn>
                <a:cxn ang="0">
                  <a:pos x="0" y="44"/>
                </a:cxn>
                <a:cxn ang="0">
                  <a:pos x="133" y="138"/>
                </a:cxn>
                <a:cxn ang="0">
                  <a:pos x="205" y="187"/>
                </a:cxn>
              </a:cxnLst>
              <a:rect l="0" t="0" r="r" b="b"/>
              <a:pathLst>
                <a:path w="561" h="360">
                  <a:moveTo>
                    <a:pt x="205" y="187"/>
                  </a:moveTo>
                  <a:cubicBezTo>
                    <a:pt x="207" y="243"/>
                    <a:pt x="151" y="279"/>
                    <a:pt x="127" y="326"/>
                  </a:cubicBezTo>
                  <a:cubicBezTo>
                    <a:pt x="140" y="339"/>
                    <a:pt x="162" y="323"/>
                    <a:pt x="180" y="318"/>
                  </a:cubicBezTo>
                  <a:cubicBezTo>
                    <a:pt x="194" y="331"/>
                    <a:pt x="205" y="353"/>
                    <a:pt x="220" y="360"/>
                  </a:cubicBezTo>
                  <a:cubicBezTo>
                    <a:pt x="250" y="315"/>
                    <a:pt x="225" y="252"/>
                    <a:pt x="292" y="219"/>
                  </a:cubicBezTo>
                  <a:cubicBezTo>
                    <a:pt x="385" y="228"/>
                    <a:pt x="451" y="318"/>
                    <a:pt x="561" y="274"/>
                  </a:cubicBezTo>
                  <a:cubicBezTo>
                    <a:pt x="493" y="204"/>
                    <a:pt x="429" y="119"/>
                    <a:pt x="341" y="109"/>
                  </a:cubicBezTo>
                  <a:cubicBezTo>
                    <a:pt x="347" y="77"/>
                    <a:pt x="354" y="44"/>
                    <a:pt x="358" y="11"/>
                  </a:cubicBezTo>
                  <a:cubicBezTo>
                    <a:pt x="301" y="0"/>
                    <a:pt x="290" y="48"/>
                    <a:pt x="242" y="74"/>
                  </a:cubicBezTo>
                  <a:cubicBezTo>
                    <a:pt x="175" y="29"/>
                    <a:pt x="76" y="31"/>
                    <a:pt x="0" y="44"/>
                  </a:cubicBezTo>
                  <a:cubicBezTo>
                    <a:pt x="31" y="114"/>
                    <a:pt x="84" y="120"/>
                    <a:pt x="133" y="138"/>
                  </a:cubicBezTo>
                  <a:cubicBezTo>
                    <a:pt x="151" y="172"/>
                    <a:pt x="178" y="179"/>
                    <a:pt x="205" y="187"/>
                  </a:cubicBezTo>
                </a:path>
              </a:pathLst>
            </a:cu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grpSp>
      <p:cxnSp>
        <p:nvCxnSpPr>
          <p:cNvPr id="21" name="Straight Arrow Connector 20"/>
          <p:cNvCxnSpPr/>
          <p:nvPr/>
        </p:nvCxnSpPr>
        <p:spPr bwMode="auto">
          <a:xfrm rot="16200000" flipV="1">
            <a:off x="3172619" y="3659981"/>
            <a:ext cx="381000" cy="1588"/>
          </a:xfrm>
          <a:prstGeom prst="straightConnector1">
            <a:avLst/>
          </a:prstGeom>
          <a:noFill/>
          <a:ln w="34925" cap="flat" cmpd="sng" algn="ctr">
            <a:solidFill>
              <a:schemeClr val="accent3">
                <a:lumMod val="75000"/>
              </a:schemeClr>
            </a:solidFill>
            <a:prstDash val="solid"/>
            <a:round/>
            <a:headEnd type="none" w="med" len="med"/>
            <a:tailEnd type="oval"/>
          </a:ln>
          <a:effectLst/>
        </p:spPr>
      </p:cxnSp>
      <p:cxnSp>
        <p:nvCxnSpPr>
          <p:cNvPr id="41" name="Straight Arrow Connector 40"/>
          <p:cNvCxnSpPr/>
          <p:nvPr/>
        </p:nvCxnSpPr>
        <p:spPr bwMode="auto">
          <a:xfrm rot="5400000">
            <a:off x="897732" y="3258344"/>
            <a:ext cx="381000" cy="1587"/>
          </a:xfrm>
          <a:prstGeom prst="straightConnector1">
            <a:avLst/>
          </a:prstGeom>
          <a:noFill/>
          <a:ln w="34925" cap="flat" cmpd="sng" algn="ctr">
            <a:solidFill>
              <a:schemeClr val="accent3">
                <a:lumMod val="75000"/>
              </a:schemeClr>
            </a:solidFill>
            <a:prstDash val="solid"/>
            <a:round/>
            <a:headEnd type="none" w="med" len="med"/>
            <a:tailEnd type="oval"/>
          </a:ln>
          <a:effectLst/>
        </p:spPr>
      </p:cxnSp>
      <p:cxnSp>
        <p:nvCxnSpPr>
          <p:cNvPr id="43" name="Straight Arrow Connector 42"/>
          <p:cNvCxnSpPr/>
          <p:nvPr/>
        </p:nvCxnSpPr>
        <p:spPr bwMode="auto">
          <a:xfrm rot="5400000">
            <a:off x="2491582" y="3253581"/>
            <a:ext cx="381000" cy="1587"/>
          </a:xfrm>
          <a:prstGeom prst="straightConnector1">
            <a:avLst/>
          </a:prstGeom>
          <a:noFill/>
          <a:ln w="34925" cap="flat" cmpd="sng" algn="ctr">
            <a:solidFill>
              <a:schemeClr val="accent3">
                <a:lumMod val="75000"/>
              </a:schemeClr>
            </a:solidFill>
            <a:prstDash val="solid"/>
            <a:round/>
            <a:headEnd type="none" w="med" len="med"/>
            <a:tailEnd type="oval"/>
          </a:ln>
          <a:effectLst/>
        </p:spPr>
      </p:cxnSp>
      <p:cxnSp>
        <p:nvCxnSpPr>
          <p:cNvPr id="44" name="Straight Arrow Connector 43"/>
          <p:cNvCxnSpPr/>
          <p:nvPr/>
        </p:nvCxnSpPr>
        <p:spPr bwMode="auto">
          <a:xfrm rot="5400000">
            <a:off x="4010819" y="3256756"/>
            <a:ext cx="381000" cy="1588"/>
          </a:xfrm>
          <a:prstGeom prst="straightConnector1">
            <a:avLst/>
          </a:prstGeom>
          <a:noFill/>
          <a:ln w="34925" cap="flat" cmpd="sng" algn="ctr">
            <a:solidFill>
              <a:schemeClr val="accent3">
                <a:lumMod val="75000"/>
              </a:schemeClr>
            </a:solidFill>
            <a:prstDash val="solid"/>
            <a:round/>
            <a:headEnd type="none" w="med" len="med"/>
            <a:tailEnd type="oval"/>
          </a:ln>
          <a:effectLst/>
        </p:spPr>
      </p:cxnSp>
      <p:cxnSp>
        <p:nvCxnSpPr>
          <p:cNvPr id="47" name="Straight Arrow Connector 46"/>
          <p:cNvCxnSpPr/>
          <p:nvPr/>
        </p:nvCxnSpPr>
        <p:spPr bwMode="auto">
          <a:xfrm rot="16200000" flipV="1">
            <a:off x="4822032" y="3661569"/>
            <a:ext cx="381000" cy="1587"/>
          </a:xfrm>
          <a:prstGeom prst="straightConnector1">
            <a:avLst/>
          </a:prstGeom>
          <a:noFill/>
          <a:ln w="34925" cap="flat" cmpd="sng" algn="ctr">
            <a:solidFill>
              <a:schemeClr val="accent3">
                <a:lumMod val="75000"/>
              </a:schemeClr>
            </a:solidFill>
            <a:prstDash val="solid"/>
            <a:round/>
            <a:headEnd type="none" w="med" len="med"/>
            <a:tailEnd type="oval"/>
          </a:ln>
          <a:effectLst/>
        </p:spPr>
      </p:cxnSp>
      <p:grpSp>
        <p:nvGrpSpPr>
          <p:cNvPr id="3" name="Group 48"/>
          <p:cNvGrpSpPr/>
          <p:nvPr/>
        </p:nvGrpSpPr>
        <p:grpSpPr>
          <a:xfrm>
            <a:off x="-142875" y="3796996"/>
            <a:ext cx="1483130" cy="612009"/>
            <a:chOff x="4113624" y="2502530"/>
            <a:chExt cx="656663" cy="270970"/>
          </a:xfrm>
          <a:solidFill>
            <a:schemeClr val="accent3"/>
          </a:solidFill>
        </p:grpSpPr>
        <p:sp>
          <p:nvSpPr>
            <p:cNvPr id="50" name="Oval 1307"/>
            <p:cNvSpPr>
              <a:spLocks noChangeArrowheads="1"/>
            </p:cNvSpPr>
            <p:nvPr/>
          </p:nvSpPr>
          <p:spPr bwMode="auto">
            <a:xfrm>
              <a:off x="4528481" y="2618412"/>
              <a:ext cx="39014" cy="39400"/>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51" name="Oval 1308"/>
            <p:cNvSpPr>
              <a:spLocks noChangeArrowheads="1"/>
            </p:cNvSpPr>
            <p:nvPr/>
          </p:nvSpPr>
          <p:spPr bwMode="auto">
            <a:xfrm>
              <a:off x="4501442" y="2618412"/>
              <a:ext cx="39014" cy="39400"/>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52" name="Oval 1309"/>
            <p:cNvSpPr>
              <a:spLocks noChangeArrowheads="1"/>
            </p:cNvSpPr>
            <p:nvPr/>
          </p:nvSpPr>
          <p:spPr bwMode="auto">
            <a:xfrm>
              <a:off x="4443887" y="2618412"/>
              <a:ext cx="39400" cy="39400"/>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53" name="Oval 1310"/>
            <p:cNvSpPr>
              <a:spLocks noChangeArrowheads="1"/>
            </p:cNvSpPr>
            <p:nvPr/>
          </p:nvSpPr>
          <p:spPr bwMode="auto">
            <a:xfrm>
              <a:off x="4373585" y="2618412"/>
              <a:ext cx="39400" cy="39400"/>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54" name="Oval 1311"/>
            <p:cNvSpPr>
              <a:spLocks noChangeArrowheads="1"/>
            </p:cNvSpPr>
            <p:nvPr/>
          </p:nvSpPr>
          <p:spPr bwMode="auto">
            <a:xfrm>
              <a:off x="4295944" y="2618412"/>
              <a:ext cx="39400" cy="39400"/>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55" name="Oval 1312"/>
            <p:cNvSpPr>
              <a:spLocks noChangeArrowheads="1"/>
            </p:cNvSpPr>
            <p:nvPr/>
          </p:nvSpPr>
          <p:spPr bwMode="auto">
            <a:xfrm>
              <a:off x="4446977" y="2529183"/>
              <a:ext cx="39400" cy="39014"/>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56" name="Oval 1313"/>
            <p:cNvSpPr>
              <a:spLocks noChangeArrowheads="1"/>
            </p:cNvSpPr>
            <p:nvPr/>
          </p:nvSpPr>
          <p:spPr bwMode="auto">
            <a:xfrm>
              <a:off x="4397921" y="2529183"/>
              <a:ext cx="39014" cy="39014"/>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57" name="Oval 1314"/>
            <p:cNvSpPr>
              <a:spLocks noChangeArrowheads="1"/>
            </p:cNvSpPr>
            <p:nvPr/>
          </p:nvSpPr>
          <p:spPr bwMode="auto">
            <a:xfrm>
              <a:off x="4340366" y="2529183"/>
              <a:ext cx="39400" cy="39014"/>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58" name="Oval 1315"/>
            <p:cNvSpPr>
              <a:spLocks noChangeArrowheads="1"/>
            </p:cNvSpPr>
            <p:nvPr/>
          </p:nvSpPr>
          <p:spPr bwMode="auto">
            <a:xfrm>
              <a:off x="4238776" y="2529183"/>
              <a:ext cx="39400" cy="39014"/>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59" name="Oval 1316"/>
            <p:cNvSpPr>
              <a:spLocks noChangeArrowheads="1"/>
            </p:cNvSpPr>
            <p:nvPr/>
          </p:nvSpPr>
          <p:spPr bwMode="auto">
            <a:xfrm>
              <a:off x="4384401" y="2707448"/>
              <a:ext cx="39014" cy="39014"/>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60" name="Oval 1317"/>
            <p:cNvSpPr>
              <a:spLocks noChangeArrowheads="1"/>
            </p:cNvSpPr>
            <p:nvPr/>
          </p:nvSpPr>
          <p:spPr bwMode="auto">
            <a:xfrm>
              <a:off x="4339207" y="2707448"/>
              <a:ext cx="39400" cy="39014"/>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61" name="Oval 1318"/>
            <p:cNvSpPr>
              <a:spLocks noChangeArrowheads="1"/>
            </p:cNvSpPr>
            <p:nvPr/>
          </p:nvSpPr>
          <p:spPr bwMode="auto">
            <a:xfrm>
              <a:off x="4292082" y="2707448"/>
              <a:ext cx="39400" cy="39014"/>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62" name="Oval 1319"/>
            <p:cNvSpPr>
              <a:spLocks noChangeArrowheads="1"/>
            </p:cNvSpPr>
            <p:nvPr/>
          </p:nvSpPr>
          <p:spPr bwMode="auto">
            <a:xfrm>
              <a:off x="4221780" y="2707448"/>
              <a:ext cx="39400" cy="39014"/>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63" name="Oval 1320"/>
            <p:cNvSpPr>
              <a:spLocks noChangeArrowheads="1"/>
            </p:cNvSpPr>
            <p:nvPr/>
          </p:nvSpPr>
          <p:spPr bwMode="auto">
            <a:xfrm>
              <a:off x="4113624" y="2707448"/>
              <a:ext cx="39400" cy="39014"/>
            </a:xfrm>
            <a:prstGeom prst="ellipse">
              <a:avLst/>
            </a:pr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64" name="Freeform 1321"/>
            <p:cNvSpPr>
              <a:spLocks/>
            </p:cNvSpPr>
            <p:nvPr/>
          </p:nvSpPr>
          <p:spPr bwMode="auto">
            <a:xfrm>
              <a:off x="4417234" y="2680795"/>
              <a:ext cx="214768" cy="92705"/>
            </a:xfrm>
            <a:custGeom>
              <a:avLst/>
              <a:gdLst/>
              <a:ahLst/>
              <a:cxnLst>
                <a:cxn ang="0">
                  <a:pos x="552" y="113"/>
                </a:cxn>
                <a:cxn ang="0">
                  <a:pos x="446" y="4"/>
                </a:cxn>
                <a:cxn ang="0">
                  <a:pos x="434" y="1"/>
                </a:cxn>
                <a:cxn ang="0">
                  <a:pos x="428" y="11"/>
                </a:cxn>
                <a:cxn ang="0">
                  <a:pos x="428" y="66"/>
                </a:cxn>
                <a:cxn ang="0">
                  <a:pos x="428" y="70"/>
                </a:cxn>
                <a:cxn ang="0">
                  <a:pos x="51" y="70"/>
                </a:cxn>
                <a:cxn ang="0">
                  <a:pos x="0" y="120"/>
                </a:cxn>
                <a:cxn ang="0">
                  <a:pos x="51" y="171"/>
                </a:cxn>
                <a:cxn ang="0">
                  <a:pos x="428" y="171"/>
                </a:cxn>
                <a:cxn ang="0">
                  <a:pos x="428" y="175"/>
                </a:cxn>
                <a:cxn ang="0">
                  <a:pos x="428" y="229"/>
                </a:cxn>
                <a:cxn ang="0">
                  <a:pos x="435" y="239"/>
                </a:cxn>
                <a:cxn ang="0">
                  <a:pos x="438" y="240"/>
                </a:cxn>
                <a:cxn ang="0">
                  <a:pos x="446" y="237"/>
                </a:cxn>
                <a:cxn ang="0">
                  <a:pos x="552" y="128"/>
                </a:cxn>
                <a:cxn ang="0">
                  <a:pos x="552" y="113"/>
                </a:cxn>
              </a:cxnLst>
              <a:rect l="0" t="0" r="r" b="b"/>
              <a:pathLst>
                <a:path w="556" h="240">
                  <a:moveTo>
                    <a:pt x="552" y="113"/>
                  </a:moveTo>
                  <a:cubicBezTo>
                    <a:pt x="446" y="4"/>
                    <a:pt x="446" y="4"/>
                    <a:pt x="446" y="4"/>
                  </a:cubicBezTo>
                  <a:cubicBezTo>
                    <a:pt x="443" y="1"/>
                    <a:pt x="438" y="0"/>
                    <a:pt x="434" y="1"/>
                  </a:cubicBezTo>
                  <a:cubicBezTo>
                    <a:pt x="430" y="3"/>
                    <a:pt x="428" y="7"/>
                    <a:pt x="428" y="11"/>
                  </a:cubicBezTo>
                  <a:cubicBezTo>
                    <a:pt x="428" y="66"/>
                    <a:pt x="428" y="66"/>
                    <a:pt x="428" y="66"/>
                  </a:cubicBezTo>
                  <a:cubicBezTo>
                    <a:pt x="428" y="70"/>
                    <a:pt x="428" y="70"/>
                    <a:pt x="428" y="70"/>
                  </a:cubicBezTo>
                  <a:cubicBezTo>
                    <a:pt x="51" y="70"/>
                    <a:pt x="51" y="70"/>
                    <a:pt x="51" y="70"/>
                  </a:cubicBezTo>
                  <a:cubicBezTo>
                    <a:pt x="23" y="70"/>
                    <a:pt x="0" y="93"/>
                    <a:pt x="0" y="120"/>
                  </a:cubicBezTo>
                  <a:cubicBezTo>
                    <a:pt x="0" y="148"/>
                    <a:pt x="23" y="171"/>
                    <a:pt x="51" y="171"/>
                  </a:cubicBezTo>
                  <a:cubicBezTo>
                    <a:pt x="428" y="171"/>
                    <a:pt x="428" y="171"/>
                    <a:pt x="428" y="171"/>
                  </a:cubicBezTo>
                  <a:cubicBezTo>
                    <a:pt x="428" y="175"/>
                    <a:pt x="428" y="175"/>
                    <a:pt x="428" y="175"/>
                  </a:cubicBezTo>
                  <a:cubicBezTo>
                    <a:pt x="428" y="229"/>
                    <a:pt x="428" y="229"/>
                    <a:pt x="428" y="229"/>
                  </a:cubicBezTo>
                  <a:cubicBezTo>
                    <a:pt x="428" y="234"/>
                    <a:pt x="431" y="237"/>
                    <a:pt x="435" y="239"/>
                  </a:cubicBezTo>
                  <a:cubicBezTo>
                    <a:pt x="436" y="240"/>
                    <a:pt x="437" y="240"/>
                    <a:pt x="438" y="240"/>
                  </a:cubicBezTo>
                  <a:cubicBezTo>
                    <a:pt x="441" y="240"/>
                    <a:pt x="444" y="239"/>
                    <a:pt x="446" y="237"/>
                  </a:cubicBezTo>
                  <a:cubicBezTo>
                    <a:pt x="552" y="128"/>
                    <a:pt x="552" y="128"/>
                    <a:pt x="552" y="128"/>
                  </a:cubicBezTo>
                  <a:cubicBezTo>
                    <a:pt x="556" y="124"/>
                    <a:pt x="556" y="117"/>
                    <a:pt x="552" y="113"/>
                  </a:cubicBezTo>
                </a:path>
              </a:pathLst>
            </a:cu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65" name="Freeform 1322"/>
            <p:cNvSpPr>
              <a:spLocks/>
            </p:cNvSpPr>
            <p:nvPr/>
          </p:nvSpPr>
          <p:spPr bwMode="auto">
            <a:xfrm>
              <a:off x="4555906" y="2591373"/>
              <a:ext cx="214381" cy="92899"/>
            </a:xfrm>
            <a:custGeom>
              <a:avLst/>
              <a:gdLst/>
              <a:ahLst/>
              <a:cxnLst>
                <a:cxn ang="0">
                  <a:pos x="551" y="114"/>
                </a:cxn>
                <a:cxn ang="0">
                  <a:pos x="446" y="5"/>
                </a:cxn>
                <a:cxn ang="0">
                  <a:pos x="434" y="2"/>
                </a:cxn>
                <a:cxn ang="0">
                  <a:pos x="427" y="12"/>
                </a:cxn>
                <a:cxn ang="0">
                  <a:pos x="427" y="66"/>
                </a:cxn>
                <a:cxn ang="0">
                  <a:pos x="427" y="70"/>
                </a:cxn>
                <a:cxn ang="0">
                  <a:pos x="50" y="70"/>
                </a:cxn>
                <a:cxn ang="0">
                  <a:pos x="0" y="121"/>
                </a:cxn>
                <a:cxn ang="0">
                  <a:pos x="50" y="172"/>
                </a:cxn>
                <a:cxn ang="0">
                  <a:pos x="428" y="172"/>
                </a:cxn>
                <a:cxn ang="0">
                  <a:pos x="428" y="175"/>
                </a:cxn>
                <a:cxn ang="0">
                  <a:pos x="428" y="230"/>
                </a:cxn>
                <a:cxn ang="0">
                  <a:pos x="434" y="240"/>
                </a:cxn>
                <a:cxn ang="0">
                  <a:pos x="438" y="240"/>
                </a:cxn>
                <a:cxn ang="0">
                  <a:pos x="446" y="237"/>
                </a:cxn>
                <a:cxn ang="0">
                  <a:pos x="551" y="128"/>
                </a:cxn>
                <a:cxn ang="0">
                  <a:pos x="551" y="114"/>
                </a:cxn>
              </a:cxnLst>
              <a:rect l="0" t="0" r="r" b="b"/>
              <a:pathLst>
                <a:path w="555" h="240">
                  <a:moveTo>
                    <a:pt x="551" y="114"/>
                  </a:moveTo>
                  <a:cubicBezTo>
                    <a:pt x="446" y="5"/>
                    <a:pt x="446" y="5"/>
                    <a:pt x="446" y="5"/>
                  </a:cubicBezTo>
                  <a:cubicBezTo>
                    <a:pt x="443" y="1"/>
                    <a:pt x="438" y="0"/>
                    <a:pt x="434" y="2"/>
                  </a:cubicBezTo>
                  <a:cubicBezTo>
                    <a:pt x="430" y="4"/>
                    <a:pt x="427" y="8"/>
                    <a:pt x="427" y="12"/>
                  </a:cubicBezTo>
                  <a:cubicBezTo>
                    <a:pt x="427" y="66"/>
                    <a:pt x="427" y="66"/>
                    <a:pt x="427" y="66"/>
                  </a:cubicBezTo>
                  <a:cubicBezTo>
                    <a:pt x="427" y="70"/>
                    <a:pt x="427" y="70"/>
                    <a:pt x="427" y="70"/>
                  </a:cubicBezTo>
                  <a:cubicBezTo>
                    <a:pt x="50" y="70"/>
                    <a:pt x="50" y="70"/>
                    <a:pt x="50" y="70"/>
                  </a:cubicBezTo>
                  <a:cubicBezTo>
                    <a:pt x="22" y="70"/>
                    <a:pt x="0" y="93"/>
                    <a:pt x="0" y="121"/>
                  </a:cubicBezTo>
                  <a:cubicBezTo>
                    <a:pt x="0" y="149"/>
                    <a:pt x="22" y="172"/>
                    <a:pt x="50" y="172"/>
                  </a:cubicBezTo>
                  <a:cubicBezTo>
                    <a:pt x="428" y="172"/>
                    <a:pt x="428" y="172"/>
                    <a:pt x="428" y="172"/>
                  </a:cubicBezTo>
                  <a:cubicBezTo>
                    <a:pt x="428" y="175"/>
                    <a:pt x="428" y="175"/>
                    <a:pt x="428" y="175"/>
                  </a:cubicBezTo>
                  <a:cubicBezTo>
                    <a:pt x="428" y="230"/>
                    <a:pt x="428" y="230"/>
                    <a:pt x="428" y="230"/>
                  </a:cubicBezTo>
                  <a:cubicBezTo>
                    <a:pt x="428" y="234"/>
                    <a:pt x="430" y="238"/>
                    <a:pt x="434" y="240"/>
                  </a:cubicBezTo>
                  <a:cubicBezTo>
                    <a:pt x="435" y="240"/>
                    <a:pt x="437" y="240"/>
                    <a:pt x="438" y="240"/>
                  </a:cubicBezTo>
                  <a:cubicBezTo>
                    <a:pt x="441" y="240"/>
                    <a:pt x="444" y="239"/>
                    <a:pt x="446" y="237"/>
                  </a:cubicBezTo>
                  <a:cubicBezTo>
                    <a:pt x="551" y="128"/>
                    <a:pt x="551" y="128"/>
                    <a:pt x="551" y="128"/>
                  </a:cubicBezTo>
                  <a:cubicBezTo>
                    <a:pt x="555" y="124"/>
                    <a:pt x="555" y="118"/>
                    <a:pt x="551" y="114"/>
                  </a:cubicBezTo>
                </a:path>
              </a:pathLst>
            </a:cu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sp>
          <p:nvSpPr>
            <p:cNvPr id="66" name="Freeform 1323"/>
            <p:cNvSpPr>
              <a:spLocks/>
            </p:cNvSpPr>
            <p:nvPr/>
          </p:nvSpPr>
          <p:spPr bwMode="auto">
            <a:xfrm>
              <a:off x="4489853" y="2502530"/>
              <a:ext cx="214381" cy="92705"/>
            </a:xfrm>
            <a:custGeom>
              <a:avLst/>
              <a:gdLst/>
              <a:ahLst/>
              <a:cxnLst>
                <a:cxn ang="0">
                  <a:pos x="551" y="113"/>
                </a:cxn>
                <a:cxn ang="0">
                  <a:pos x="445" y="4"/>
                </a:cxn>
                <a:cxn ang="0">
                  <a:pos x="434" y="2"/>
                </a:cxn>
                <a:cxn ang="0">
                  <a:pos x="427" y="11"/>
                </a:cxn>
                <a:cxn ang="0">
                  <a:pos x="427" y="66"/>
                </a:cxn>
                <a:cxn ang="0">
                  <a:pos x="427" y="70"/>
                </a:cxn>
                <a:cxn ang="0">
                  <a:pos x="50" y="70"/>
                </a:cxn>
                <a:cxn ang="0">
                  <a:pos x="0" y="121"/>
                </a:cxn>
                <a:cxn ang="0">
                  <a:pos x="50" y="171"/>
                </a:cxn>
                <a:cxn ang="0">
                  <a:pos x="427" y="171"/>
                </a:cxn>
                <a:cxn ang="0">
                  <a:pos x="427" y="175"/>
                </a:cxn>
                <a:cxn ang="0">
                  <a:pos x="427" y="230"/>
                </a:cxn>
                <a:cxn ang="0">
                  <a:pos x="434" y="239"/>
                </a:cxn>
                <a:cxn ang="0">
                  <a:pos x="438" y="240"/>
                </a:cxn>
                <a:cxn ang="0">
                  <a:pos x="446" y="237"/>
                </a:cxn>
                <a:cxn ang="0">
                  <a:pos x="551" y="128"/>
                </a:cxn>
                <a:cxn ang="0">
                  <a:pos x="551" y="113"/>
                </a:cxn>
              </a:cxnLst>
              <a:rect l="0" t="0" r="r" b="b"/>
              <a:pathLst>
                <a:path w="555" h="240">
                  <a:moveTo>
                    <a:pt x="551" y="113"/>
                  </a:moveTo>
                  <a:cubicBezTo>
                    <a:pt x="445" y="4"/>
                    <a:pt x="445" y="4"/>
                    <a:pt x="445" y="4"/>
                  </a:cubicBezTo>
                  <a:cubicBezTo>
                    <a:pt x="443" y="1"/>
                    <a:pt x="438" y="0"/>
                    <a:pt x="434" y="2"/>
                  </a:cubicBezTo>
                  <a:cubicBezTo>
                    <a:pt x="430" y="3"/>
                    <a:pt x="427" y="7"/>
                    <a:pt x="427" y="11"/>
                  </a:cubicBezTo>
                  <a:cubicBezTo>
                    <a:pt x="427" y="66"/>
                    <a:pt x="427" y="66"/>
                    <a:pt x="427" y="66"/>
                  </a:cubicBezTo>
                  <a:cubicBezTo>
                    <a:pt x="427" y="70"/>
                    <a:pt x="427" y="70"/>
                    <a:pt x="427" y="70"/>
                  </a:cubicBezTo>
                  <a:cubicBezTo>
                    <a:pt x="50" y="70"/>
                    <a:pt x="50" y="70"/>
                    <a:pt x="50" y="70"/>
                  </a:cubicBezTo>
                  <a:cubicBezTo>
                    <a:pt x="22" y="70"/>
                    <a:pt x="0" y="93"/>
                    <a:pt x="0" y="121"/>
                  </a:cubicBezTo>
                  <a:cubicBezTo>
                    <a:pt x="0" y="149"/>
                    <a:pt x="22" y="171"/>
                    <a:pt x="50" y="171"/>
                  </a:cubicBezTo>
                  <a:cubicBezTo>
                    <a:pt x="427" y="171"/>
                    <a:pt x="427" y="171"/>
                    <a:pt x="427" y="171"/>
                  </a:cubicBezTo>
                  <a:cubicBezTo>
                    <a:pt x="427" y="175"/>
                    <a:pt x="427" y="175"/>
                    <a:pt x="427" y="175"/>
                  </a:cubicBezTo>
                  <a:cubicBezTo>
                    <a:pt x="427" y="230"/>
                    <a:pt x="427" y="230"/>
                    <a:pt x="427" y="230"/>
                  </a:cubicBezTo>
                  <a:cubicBezTo>
                    <a:pt x="427" y="234"/>
                    <a:pt x="430" y="238"/>
                    <a:pt x="434" y="239"/>
                  </a:cubicBezTo>
                  <a:cubicBezTo>
                    <a:pt x="435" y="240"/>
                    <a:pt x="437" y="240"/>
                    <a:pt x="438" y="240"/>
                  </a:cubicBezTo>
                  <a:cubicBezTo>
                    <a:pt x="441" y="240"/>
                    <a:pt x="444" y="239"/>
                    <a:pt x="446" y="237"/>
                  </a:cubicBezTo>
                  <a:cubicBezTo>
                    <a:pt x="551" y="128"/>
                    <a:pt x="551" y="128"/>
                    <a:pt x="551" y="128"/>
                  </a:cubicBezTo>
                  <a:cubicBezTo>
                    <a:pt x="555" y="124"/>
                    <a:pt x="555" y="117"/>
                    <a:pt x="551" y="113"/>
                  </a:cubicBezTo>
                </a:path>
              </a:pathLst>
            </a:custGeom>
            <a:grpFill/>
            <a:ln w="9525">
              <a:noFill/>
              <a:round/>
              <a:headEnd/>
              <a:tailEnd/>
            </a:ln>
          </p:spPr>
          <p:txBody>
            <a:bodyPr/>
            <a:lstStyle/>
            <a:p>
              <a:pPr algn="ctr" eaLnBrk="0" fontAlgn="auto" hangingPunct="0">
                <a:spcBef>
                  <a:spcPts val="0"/>
                </a:spcBef>
                <a:spcAft>
                  <a:spcPts val="0"/>
                </a:spcAft>
                <a:defRPr/>
              </a:pPr>
              <a:endParaRPr lang="en-US">
                <a:latin typeface="+mn-lt"/>
                <a:ea typeface="Arial" pitchFamily="-111" charset="-52"/>
                <a:cs typeface="+mn-cs"/>
              </a:endParaRPr>
            </a:p>
          </p:txBody>
        </p:sp>
      </p:grpSp>
      <p:cxnSp>
        <p:nvCxnSpPr>
          <p:cNvPr id="70" name="Straight Arrow Connector 69"/>
          <p:cNvCxnSpPr/>
          <p:nvPr/>
        </p:nvCxnSpPr>
        <p:spPr bwMode="auto">
          <a:xfrm rot="16200000" flipV="1">
            <a:off x="1772444" y="3640931"/>
            <a:ext cx="381000" cy="1588"/>
          </a:xfrm>
          <a:prstGeom prst="straightConnector1">
            <a:avLst/>
          </a:prstGeom>
          <a:noFill/>
          <a:ln w="34925" cap="flat" cmpd="sng" algn="ctr">
            <a:solidFill>
              <a:schemeClr val="accent3">
                <a:lumMod val="75000"/>
              </a:schemeClr>
            </a:solidFill>
            <a:prstDash val="solid"/>
            <a:round/>
            <a:headEnd type="none" w="med" len="med"/>
            <a:tailEnd type="oval"/>
          </a:ln>
          <a:effectLst/>
        </p:spPr>
      </p:cxnSp>
      <p:sp>
        <p:nvSpPr>
          <p:cNvPr id="46097" name="Rectangle 19"/>
          <p:cNvSpPr>
            <a:spLocks noChangeArrowheads="1"/>
          </p:cNvSpPr>
          <p:nvPr/>
        </p:nvSpPr>
        <p:spPr bwMode="auto">
          <a:xfrm>
            <a:off x="1793875" y="2374900"/>
            <a:ext cx="1711325" cy="630238"/>
          </a:xfrm>
          <a:prstGeom prst="rect">
            <a:avLst/>
          </a:prstGeom>
          <a:noFill/>
          <a:ln w="9525">
            <a:noFill/>
            <a:miter lim="800000"/>
            <a:headEnd/>
            <a:tailEnd/>
          </a:ln>
        </p:spPr>
        <p:txBody>
          <a:bodyPr>
            <a:spAutoFit/>
          </a:bodyPr>
          <a:lstStyle/>
          <a:p>
            <a:pPr algn="ctr" eaLnBrk="0" hangingPunct="0">
              <a:spcBef>
                <a:spcPct val="50000"/>
              </a:spcBef>
            </a:pPr>
            <a:r>
              <a:rPr lang="en-US" sz="1200" b="1">
                <a:solidFill>
                  <a:srgbClr val="FF7300"/>
                </a:solidFill>
              </a:rPr>
              <a:t>Mar. 28</a:t>
            </a:r>
            <a:r>
              <a:rPr lang="en-US" sz="1400"/>
              <a:t/>
            </a:r>
            <a:br>
              <a:rPr lang="en-US" sz="1400"/>
            </a:br>
            <a:r>
              <a:rPr lang="en-US" sz="1100">
                <a:solidFill>
                  <a:srgbClr val="808080"/>
                </a:solidFill>
              </a:rPr>
              <a:t>100K Job Shadow Celebration</a:t>
            </a:r>
            <a:endParaRPr lang="en-US" sz="1100" baseline="30000">
              <a:solidFill>
                <a:srgbClr val="808080"/>
              </a:solidFill>
            </a:endParaRPr>
          </a:p>
        </p:txBody>
      </p:sp>
      <p:sp>
        <p:nvSpPr>
          <p:cNvPr id="46098" name="Rectangle 19"/>
          <p:cNvSpPr>
            <a:spLocks noChangeArrowheads="1"/>
          </p:cNvSpPr>
          <p:nvPr/>
        </p:nvSpPr>
        <p:spPr bwMode="auto">
          <a:xfrm>
            <a:off x="6858000" y="2289175"/>
            <a:ext cx="1562100" cy="896938"/>
          </a:xfrm>
          <a:prstGeom prst="rect">
            <a:avLst/>
          </a:prstGeom>
          <a:noFill/>
          <a:ln w="9525">
            <a:noFill/>
            <a:miter lim="800000"/>
            <a:headEnd/>
            <a:tailEnd/>
          </a:ln>
        </p:spPr>
        <p:txBody>
          <a:bodyPr>
            <a:spAutoFit/>
          </a:bodyPr>
          <a:lstStyle/>
          <a:p>
            <a:pPr algn="ctr" eaLnBrk="0" hangingPunct="0"/>
            <a:r>
              <a:rPr lang="en-US" sz="1200" b="1">
                <a:solidFill>
                  <a:srgbClr val="FF7300"/>
                </a:solidFill>
              </a:rPr>
              <a:t>September</a:t>
            </a:r>
          </a:p>
          <a:p>
            <a:pPr algn="ctr" eaLnBrk="0" hangingPunct="0"/>
            <a:r>
              <a:rPr lang="en-US" sz="1100">
                <a:solidFill>
                  <a:srgbClr val="808080"/>
                </a:solidFill>
              </a:rPr>
              <a:t>Announce Aspire Mentoring Academy </a:t>
            </a:r>
            <a:r>
              <a:rPr lang="en-US" sz="1100"/>
              <a:t/>
            </a:r>
            <a:br>
              <a:rPr lang="en-US" sz="1100"/>
            </a:br>
            <a:endParaRPr lang="en-US" sz="1100" baseline="30000">
              <a:solidFill>
                <a:srgbClr val="808080"/>
              </a:solidFill>
            </a:endParaRPr>
          </a:p>
        </p:txBody>
      </p:sp>
      <p:sp>
        <p:nvSpPr>
          <p:cNvPr id="46099" name="Rectangle 19"/>
          <p:cNvSpPr>
            <a:spLocks noChangeArrowheads="1"/>
          </p:cNvSpPr>
          <p:nvPr/>
        </p:nvSpPr>
        <p:spPr bwMode="auto">
          <a:xfrm>
            <a:off x="2590800" y="3897313"/>
            <a:ext cx="1504950" cy="1052512"/>
          </a:xfrm>
          <a:prstGeom prst="rect">
            <a:avLst/>
          </a:prstGeom>
          <a:noFill/>
          <a:ln w="9525">
            <a:noFill/>
            <a:miter lim="800000"/>
            <a:headEnd/>
            <a:tailEnd/>
          </a:ln>
        </p:spPr>
        <p:txBody>
          <a:bodyPr>
            <a:spAutoFit/>
          </a:bodyPr>
          <a:lstStyle/>
          <a:p>
            <a:pPr algn="ctr" eaLnBrk="0" hangingPunct="0"/>
            <a:r>
              <a:rPr lang="en-US" sz="1200" b="1">
                <a:solidFill>
                  <a:srgbClr val="FF7300"/>
                </a:solidFill>
              </a:rPr>
              <a:t>April</a:t>
            </a:r>
          </a:p>
          <a:p>
            <a:pPr algn="ctr" eaLnBrk="0" hangingPunct="0"/>
            <a:r>
              <a:rPr lang="en-US" sz="1100">
                <a:solidFill>
                  <a:srgbClr val="808080"/>
                </a:solidFill>
              </a:rPr>
              <a:t>Foundries call for participants</a:t>
            </a:r>
            <a:endParaRPr lang="en-US" sz="1100" b="1">
              <a:solidFill>
                <a:srgbClr val="808080"/>
              </a:solidFill>
            </a:endParaRPr>
          </a:p>
          <a:p>
            <a:pPr algn="ctr" eaLnBrk="0" hangingPunct="0">
              <a:spcBef>
                <a:spcPct val="50000"/>
              </a:spcBef>
            </a:pPr>
            <a:r>
              <a:rPr lang="en-US" sz="1400">
                <a:solidFill>
                  <a:srgbClr val="808080"/>
                </a:solidFill>
              </a:rPr>
              <a:t/>
            </a:r>
            <a:br>
              <a:rPr lang="en-US" sz="1400">
                <a:solidFill>
                  <a:srgbClr val="808080"/>
                </a:solidFill>
              </a:rPr>
            </a:br>
            <a:endParaRPr lang="en-US" sz="1100" baseline="30000">
              <a:solidFill>
                <a:srgbClr val="808080"/>
              </a:solidFill>
            </a:endParaRPr>
          </a:p>
        </p:txBody>
      </p:sp>
      <p:sp>
        <p:nvSpPr>
          <p:cNvPr id="46100" name="Rectangle 19"/>
          <p:cNvSpPr>
            <a:spLocks noChangeArrowheads="1"/>
          </p:cNvSpPr>
          <p:nvPr/>
        </p:nvSpPr>
        <p:spPr bwMode="auto">
          <a:xfrm>
            <a:off x="3381375" y="2366963"/>
            <a:ext cx="1533525" cy="728662"/>
          </a:xfrm>
          <a:prstGeom prst="rect">
            <a:avLst/>
          </a:prstGeom>
          <a:noFill/>
          <a:ln w="9525">
            <a:noFill/>
            <a:miter lim="800000"/>
            <a:headEnd/>
            <a:tailEnd/>
          </a:ln>
        </p:spPr>
        <p:txBody>
          <a:bodyPr>
            <a:spAutoFit/>
          </a:bodyPr>
          <a:lstStyle/>
          <a:p>
            <a:pPr algn="ctr" eaLnBrk="0" hangingPunct="0"/>
            <a:r>
              <a:rPr lang="en-US" sz="1200" b="1">
                <a:solidFill>
                  <a:srgbClr val="FF7300"/>
                </a:solidFill>
              </a:rPr>
              <a:t>Mid May</a:t>
            </a:r>
          </a:p>
          <a:p>
            <a:pPr algn="ctr" eaLnBrk="0" hangingPunct="0"/>
            <a:r>
              <a:rPr lang="en-US" sz="1100">
                <a:solidFill>
                  <a:srgbClr val="808080"/>
                </a:solidFill>
              </a:rPr>
              <a:t>Gamification Announcement</a:t>
            </a:r>
            <a:br>
              <a:rPr lang="en-US" sz="1100">
                <a:solidFill>
                  <a:srgbClr val="808080"/>
                </a:solidFill>
              </a:rPr>
            </a:br>
            <a:endParaRPr lang="en-US" sz="1100" baseline="30000">
              <a:solidFill>
                <a:srgbClr val="808080"/>
              </a:solidFill>
            </a:endParaRPr>
          </a:p>
        </p:txBody>
      </p:sp>
      <p:sp>
        <p:nvSpPr>
          <p:cNvPr id="46101" name="Rectangle 19"/>
          <p:cNvSpPr>
            <a:spLocks noChangeArrowheads="1"/>
          </p:cNvSpPr>
          <p:nvPr/>
        </p:nvSpPr>
        <p:spPr bwMode="auto">
          <a:xfrm>
            <a:off x="4972050" y="2378075"/>
            <a:ext cx="2066925" cy="614363"/>
          </a:xfrm>
          <a:prstGeom prst="rect">
            <a:avLst/>
          </a:prstGeom>
          <a:noFill/>
          <a:ln w="9525">
            <a:noFill/>
            <a:miter lim="800000"/>
            <a:headEnd/>
            <a:tailEnd/>
          </a:ln>
        </p:spPr>
        <p:txBody>
          <a:bodyPr>
            <a:spAutoFit/>
          </a:bodyPr>
          <a:lstStyle/>
          <a:p>
            <a:pPr algn="ctr" eaLnBrk="0" hangingPunct="0"/>
            <a:r>
              <a:rPr lang="en-US" sz="1200" b="1">
                <a:solidFill>
                  <a:srgbClr val="FF7300"/>
                </a:solidFill>
              </a:rPr>
              <a:t>Late July</a:t>
            </a:r>
          </a:p>
          <a:p>
            <a:pPr algn="ctr" eaLnBrk="0" hangingPunct="0"/>
            <a:r>
              <a:rPr lang="en-US" sz="1100">
                <a:solidFill>
                  <a:srgbClr val="808080"/>
                </a:solidFill>
              </a:rPr>
              <a:t>Social Enterprise Internship Announcement</a:t>
            </a:r>
            <a:endParaRPr lang="en-US" sz="1100" baseline="30000">
              <a:solidFill>
                <a:srgbClr val="808080"/>
              </a:solidFill>
            </a:endParaRPr>
          </a:p>
        </p:txBody>
      </p:sp>
      <p:cxnSp>
        <p:nvCxnSpPr>
          <p:cNvPr id="79" name="Straight Arrow Connector 78"/>
          <p:cNvCxnSpPr/>
          <p:nvPr/>
        </p:nvCxnSpPr>
        <p:spPr bwMode="auto">
          <a:xfrm rot="5400000">
            <a:off x="5765007" y="3207544"/>
            <a:ext cx="381000" cy="1587"/>
          </a:xfrm>
          <a:prstGeom prst="straightConnector1">
            <a:avLst/>
          </a:prstGeom>
          <a:noFill/>
          <a:ln w="34925" cap="flat" cmpd="sng" algn="ctr">
            <a:solidFill>
              <a:schemeClr val="accent3">
                <a:lumMod val="75000"/>
              </a:schemeClr>
            </a:solidFill>
            <a:prstDash val="solid"/>
            <a:round/>
            <a:headEnd type="none" w="med" len="med"/>
            <a:tailEnd type="oval"/>
          </a:ln>
          <a:effectLst/>
        </p:spPr>
      </p:cxnSp>
      <p:sp>
        <p:nvSpPr>
          <p:cNvPr id="46103" name="Rectangle 19"/>
          <p:cNvSpPr>
            <a:spLocks noChangeArrowheads="1"/>
          </p:cNvSpPr>
          <p:nvPr/>
        </p:nvSpPr>
        <p:spPr bwMode="auto">
          <a:xfrm>
            <a:off x="6191250" y="3894138"/>
            <a:ext cx="1543050" cy="831850"/>
          </a:xfrm>
          <a:prstGeom prst="rect">
            <a:avLst/>
          </a:prstGeom>
          <a:noFill/>
          <a:ln w="9525">
            <a:noFill/>
            <a:miter lim="800000"/>
            <a:headEnd/>
            <a:tailEnd/>
          </a:ln>
        </p:spPr>
        <p:txBody>
          <a:bodyPr>
            <a:spAutoFit/>
          </a:bodyPr>
          <a:lstStyle/>
          <a:p>
            <a:pPr algn="ctr" eaLnBrk="0" hangingPunct="0"/>
            <a:r>
              <a:rPr lang="en-US" sz="1200" b="1">
                <a:solidFill>
                  <a:srgbClr val="FF7300"/>
                </a:solidFill>
              </a:rPr>
              <a:t>Mid Aug. and</a:t>
            </a:r>
          </a:p>
          <a:p>
            <a:pPr algn="ctr" eaLnBrk="0" hangingPunct="0"/>
            <a:r>
              <a:rPr lang="en-US" sz="1200" b="1">
                <a:solidFill>
                  <a:srgbClr val="FF7300"/>
                </a:solidFill>
              </a:rPr>
              <a:t>ongoing</a:t>
            </a:r>
          </a:p>
          <a:p>
            <a:pPr algn="ctr" eaLnBrk="0" hangingPunct="0"/>
            <a:r>
              <a:rPr lang="en-US" sz="1100">
                <a:solidFill>
                  <a:srgbClr val="808080"/>
                </a:solidFill>
              </a:rPr>
              <a:t>Announce local RFP grantees</a:t>
            </a:r>
            <a:endParaRPr lang="en-US" sz="1100" baseline="30000">
              <a:solidFill>
                <a:srgbClr val="808080"/>
              </a:solidFill>
            </a:endParaRPr>
          </a:p>
        </p:txBody>
      </p:sp>
      <p:pic>
        <p:nvPicPr>
          <p:cNvPr id="46104" name="Picture 67" descr="timeline_orange.png"/>
          <p:cNvPicPr>
            <a:picLocks noChangeAspect="1"/>
          </p:cNvPicPr>
          <p:nvPr/>
        </p:nvPicPr>
        <p:blipFill>
          <a:blip r:embed="rId4"/>
          <a:srcRect/>
          <a:stretch>
            <a:fillRect/>
          </a:stretch>
        </p:blipFill>
        <p:spPr bwMode="auto">
          <a:xfrm>
            <a:off x="3138488" y="688975"/>
            <a:ext cx="2998787" cy="1282700"/>
          </a:xfrm>
          <a:prstGeom prst="rect">
            <a:avLst/>
          </a:prstGeom>
          <a:noFill/>
          <a:ln w="9525">
            <a:noFill/>
            <a:miter lim="800000"/>
            <a:headEnd/>
            <a:tailEnd/>
          </a:ln>
        </p:spPr>
      </p:pic>
      <p:sp>
        <p:nvSpPr>
          <p:cNvPr id="46105" name="Slide Number Placeholder 68"/>
          <p:cNvSpPr>
            <a:spLocks noGrp="1"/>
          </p:cNvSpPr>
          <p:nvPr>
            <p:ph type="sldNum" sz="quarter" idx="11"/>
          </p:nvPr>
        </p:nvSpPr>
        <p:spPr bwMode="auto">
          <a:noFill/>
          <a:ln>
            <a:miter lim="800000"/>
            <a:headEnd/>
            <a:tailEnd/>
          </a:ln>
        </p:spPr>
        <p:txBody>
          <a:bodyPr wrap="square" numCol="1" compatLnSpc="1">
            <a:prstTxWarp prst="textNoShape">
              <a:avLst/>
            </a:prstTxWarp>
          </a:bodyPr>
          <a:lstStyle/>
          <a:p>
            <a:fld id="{52DE6075-2D49-4442-A55B-877505F94646}" type="slidenum">
              <a:rPr lang="en-US">
                <a:latin typeface="Verdana" pitchFamily="34" charset="0"/>
                <a:cs typeface="Arial" charset="0"/>
              </a:rPr>
              <a:pPr/>
              <a:t>16</a:t>
            </a:fld>
            <a:endParaRPr lang="en-US">
              <a:latin typeface="Verdana" pitchFamily="34" charset="0"/>
              <a:cs typeface="Arial" charset="0"/>
            </a:endParaRPr>
          </a:p>
        </p:txBody>
      </p:sp>
      <p:sp>
        <p:nvSpPr>
          <p:cNvPr id="46106" name="Rectangle 19"/>
          <p:cNvSpPr>
            <a:spLocks noChangeArrowheads="1"/>
          </p:cNvSpPr>
          <p:nvPr/>
        </p:nvSpPr>
        <p:spPr bwMode="auto">
          <a:xfrm>
            <a:off x="4248150" y="3854450"/>
            <a:ext cx="1600200" cy="614363"/>
          </a:xfrm>
          <a:prstGeom prst="rect">
            <a:avLst/>
          </a:prstGeom>
          <a:noFill/>
          <a:ln w="9525">
            <a:noFill/>
            <a:miter lim="800000"/>
            <a:headEnd/>
            <a:tailEnd/>
          </a:ln>
        </p:spPr>
        <p:txBody>
          <a:bodyPr>
            <a:spAutoFit/>
          </a:bodyPr>
          <a:lstStyle/>
          <a:p>
            <a:pPr algn="ctr" eaLnBrk="0" hangingPunct="0"/>
            <a:r>
              <a:rPr lang="en-US" sz="1200" b="1">
                <a:solidFill>
                  <a:srgbClr val="FF7300"/>
                </a:solidFill>
              </a:rPr>
              <a:t>June</a:t>
            </a:r>
          </a:p>
          <a:p>
            <a:pPr algn="ctr" eaLnBrk="0" hangingPunct="0"/>
            <a:r>
              <a:rPr lang="en-US" sz="1100">
                <a:solidFill>
                  <a:srgbClr val="808080"/>
                </a:solidFill>
              </a:rPr>
              <a:t>Foundries Aspire Hackathon</a:t>
            </a:r>
            <a:endParaRPr lang="en-US" sz="1100" baseline="30000">
              <a:solidFill>
                <a:srgbClr val="808080"/>
              </a:solidFill>
            </a:endParaRPr>
          </a:p>
        </p:txBody>
      </p:sp>
      <p:cxnSp>
        <p:nvCxnSpPr>
          <p:cNvPr id="82" name="Straight Arrow Connector 81"/>
          <p:cNvCxnSpPr/>
          <p:nvPr/>
        </p:nvCxnSpPr>
        <p:spPr bwMode="auto">
          <a:xfrm rot="16200000" flipV="1">
            <a:off x="6754019" y="3710781"/>
            <a:ext cx="381000" cy="1588"/>
          </a:xfrm>
          <a:prstGeom prst="straightConnector1">
            <a:avLst/>
          </a:prstGeom>
          <a:noFill/>
          <a:ln w="34925" cap="flat" cmpd="sng" algn="ctr">
            <a:solidFill>
              <a:schemeClr val="accent3">
                <a:lumMod val="75000"/>
              </a:schemeClr>
            </a:solidFill>
            <a:prstDash val="solid"/>
            <a:round/>
            <a:headEnd type="none" w="med" len="med"/>
            <a:tailEnd type="oval"/>
          </a:ln>
          <a:effectLst/>
        </p:spPr>
      </p:cxnSp>
      <p:cxnSp>
        <p:nvCxnSpPr>
          <p:cNvPr id="83" name="Straight Arrow Connector 82"/>
          <p:cNvCxnSpPr/>
          <p:nvPr/>
        </p:nvCxnSpPr>
        <p:spPr bwMode="auto">
          <a:xfrm rot="5400000">
            <a:off x="7479507" y="3217069"/>
            <a:ext cx="381000" cy="1587"/>
          </a:xfrm>
          <a:prstGeom prst="straightConnector1">
            <a:avLst/>
          </a:prstGeom>
          <a:noFill/>
          <a:ln w="34925" cap="flat" cmpd="sng" algn="ctr">
            <a:solidFill>
              <a:schemeClr val="accent3">
                <a:lumMod val="75000"/>
              </a:schemeClr>
            </a:solidFill>
            <a:prstDash val="solid"/>
            <a:round/>
            <a:headEnd type="none" w="med" len="med"/>
            <a:tailEnd type="oval"/>
          </a:ln>
          <a:effectLst/>
        </p:spPr>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1"/>
          </p:nvPr>
        </p:nvSpPr>
        <p:spPr bwMode="auto">
          <a:noFill/>
          <a:ln>
            <a:miter lim="800000"/>
            <a:headEnd/>
            <a:tailEnd/>
          </a:ln>
        </p:spPr>
        <p:txBody>
          <a:bodyPr wrap="square" numCol="1" compatLnSpc="1">
            <a:prstTxWarp prst="textNoShape">
              <a:avLst/>
            </a:prstTxWarp>
          </a:bodyPr>
          <a:lstStyle/>
          <a:p>
            <a:fld id="{26DFD4AA-8EB3-4027-9D2E-E73CB604C001}" type="slidenum">
              <a:rPr lang="en-US">
                <a:latin typeface="Verdana" pitchFamily="34" charset="0"/>
                <a:cs typeface="Arial" charset="0"/>
              </a:rPr>
              <a:pPr/>
              <a:t>2</a:t>
            </a:fld>
            <a:endParaRPr lang="en-US">
              <a:latin typeface="Verdana" pitchFamily="34" charset="0"/>
              <a:cs typeface="Arial" charset="0"/>
            </a:endParaRPr>
          </a:p>
        </p:txBody>
      </p:sp>
      <p:grpSp>
        <p:nvGrpSpPr>
          <p:cNvPr id="18434" name="Group 50"/>
          <p:cNvGrpSpPr>
            <a:grpSpLocks/>
          </p:cNvGrpSpPr>
          <p:nvPr/>
        </p:nvGrpSpPr>
        <p:grpSpPr bwMode="auto">
          <a:xfrm>
            <a:off x="-790575" y="-906463"/>
            <a:ext cx="6913563" cy="4708526"/>
            <a:chOff x="-3142543" y="-610061"/>
            <a:chExt cx="6914138" cy="4708878"/>
          </a:xfrm>
        </p:grpSpPr>
        <p:pic>
          <p:nvPicPr>
            <p:cNvPr id="18437" name="Picture 46" descr="Aspire PowerPoint.png"/>
            <p:cNvPicPr>
              <a:picLocks noChangeAspect="1"/>
            </p:cNvPicPr>
            <p:nvPr/>
          </p:nvPicPr>
          <p:blipFill>
            <a:blip r:embed="rId3"/>
            <a:srcRect/>
            <a:stretch>
              <a:fillRect/>
            </a:stretch>
          </p:blipFill>
          <p:spPr bwMode="auto">
            <a:xfrm>
              <a:off x="-3142543" y="-610061"/>
              <a:ext cx="6914138" cy="4708878"/>
            </a:xfrm>
            <a:prstGeom prst="rect">
              <a:avLst/>
            </a:prstGeom>
            <a:noFill/>
            <a:ln w="9525">
              <a:noFill/>
              <a:miter lim="800000"/>
              <a:headEnd/>
              <a:tailEnd/>
            </a:ln>
          </p:spPr>
        </p:pic>
        <p:sp>
          <p:nvSpPr>
            <p:cNvPr id="18438" name="TextBox 48"/>
            <p:cNvSpPr txBox="1">
              <a:spLocks noChangeArrowheads="1"/>
            </p:cNvSpPr>
            <p:nvPr/>
          </p:nvSpPr>
          <p:spPr bwMode="auto">
            <a:xfrm>
              <a:off x="-2000960" y="950548"/>
              <a:ext cx="4427394" cy="923330"/>
            </a:xfrm>
            <a:prstGeom prst="rect">
              <a:avLst/>
            </a:prstGeom>
            <a:noFill/>
            <a:ln w="9525">
              <a:noFill/>
              <a:miter lim="800000"/>
              <a:headEnd/>
              <a:tailEnd/>
            </a:ln>
          </p:spPr>
          <p:txBody>
            <a:bodyPr>
              <a:spAutoFit/>
            </a:bodyPr>
            <a:lstStyle/>
            <a:p>
              <a:pPr eaLnBrk="0" hangingPunct="0">
                <a:spcBef>
                  <a:spcPct val="50000"/>
                </a:spcBef>
              </a:pPr>
              <a:r>
                <a:rPr lang="en-US" sz="5400" b="1">
                  <a:solidFill>
                    <a:schemeClr val="bg1"/>
                  </a:solidFill>
                  <a:ea typeface="Apex ATT Bold"/>
                  <a:cs typeface="Apex ATT Bold"/>
                  <a:sym typeface="Wingdings" pitchFamily="2" charset="2"/>
                </a:rPr>
                <a:t>The First</a:t>
              </a:r>
              <a:endParaRPr lang="en-US" sz="13800" i="1">
                <a:solidFill>
                  <a:schemeClr val="bg1"/>
                </a:solidFill>
                <a:ea typeface="Apex ATT Bold"/>
                <a:cs typeface="Apex ATT Bold"/>
              </a:endParaRPr>
            </a:p>
          </p:txBody>
        </p:sp>
      </p:grpSp>
      <p:sp>
        <p:nvSpPr>
          <p:cNvPr id="58" name="TextBox 57"/>
          <p:cNvSpPr txBox="1"/>
          <p:nvPr/>
        </p:nvSpPr>
        <p:spPr>
          <a:xfrm>
            <a:off x="2271713" y="4090325"/>
            <a:ext cx="4600575" cy="1754326"/>
          </a:xfrm>
          <a:prstGeom prst="rect">
            <a:avLst/>
          </a:prstGeom>
          <a:noFill/>
        </p:spPr>
        <p:txBody>
          <a:bodyPr>
            <a:spAutoFit/>
          </a:bodyPr>
          <a:lstStyle/>
          <a:p>
            <a:pPr marL="0" lvl="5" defTabSz="457200">
              <a:defRPr/>
            </a:pPr>
            <a:r>
              <a:rPr lang="en-US" sz="1800" dirty="0">
                <a:solidFill>
                  <a:srgbClr val="808080"/>
                </a:solidFill>
                <a:latin typeface="Verdana" pitchFamily="-111" charset="0"/>
                <a:ea typeface="Arial" pitchFamily="-111" charset="-52"/>
                <a:cs typeface="Arial" pitchFamily="-111" charset="-52"/>
              </a:rPr>
              <a:t>Have issue impact on </a:t>
            </a:r>
            <a:r>
              <a:rPr lang="en-US" sz="1800" b="1" dirty="0">
                <a:solidFill>
                  <a:srgbClr val="FA00A1"/>
                </a:solidFill>
                <a:latin typeface="Verdana" pitchFamily="-111" charset="0"/>
                <a:ea typeface="Arial" pitchFamily="-111" charset="-52"/>
                <a:cs typeface="Arial" pitchFamily="-111" charset="-52"/>
              </a:rPr>
              <a:t>high school success  and workforce readiness </a:t>
            </a:r>
            <a:r>
              <a:rPr lang="en-US" sz="1800" dirty="0">
                <a:solidFill>
                  <a:srgbClr val="808080"/>
                </a:solidFill>
                <a:latin typeface="Verdana" pitchFamily="-111" charset="0"/>
                <a:ea typeface="Arial" pitchFamily="-111" charset="-52"/>
                <a:cs typeface="Arial" pitchFamily="-111" charset="-52"/>
              </a:rPr>
              <a:t>through </a:t>
            </a:r>
            <a:r>
              <a:rPr lang="en-US" sz="1800" b="1" dirty="0">
                <a:solidFill>
                  <a:srgbClr val="FA00A1"/>
                </a:solidFill>
                <a:latin typeface="Verdana" pitchFamily="-111" charset="0"/>
                <a:ea typeface="Arial" pitchFamily="-111" charset="-52"/>
                <a:cs typeface="Arial" pitchFamily="-111" charset="-52"/>
              </a:rPr>
              <a:t>philanthropic support and volunteerism</a:t>
            </a:r>
            <a:r>
              <a:rPr lang="en-US" sz="1800" dirty="0">
                <a:solidFill>
                  <a:srgbClr val="FA00A1"/>
                </a:solidFill>
                <a:latin typeface="Verdana" pitchFamily="-111" charset="0"/>
                <a:ea typeface="Arial" pitchFamily="-111" charset="-52"/>
                <a:cs typeface="Arial" pitchFamily="-111" charset="-52"/>
              </a:rPr>
              <a:t> </a:t>
            </a:r>
            <a:r>
              <a:rPr lang="en-US" sz="1800" dirty="0">
                <a:solidFill>
                  <a:srgbClr val="808080"/>
                </a:solidFill>
                <a:latin typeface="Verdana" pitchFamily="-111" charset="0"/>
                <a:ea typeface="Arial" pitchFamily="-111" charset="-52"/>
                <a:cs typeface="Arial" pitchFamily="-111" charset="-52"/>
              </a:rPr>
              <a:t>directed at proven programs and partnerships with local and national organizations.</a:t>
            </a:r>
          </a:p>
        </p:txBody>
      </p:sp>
      <p:pic>
        <p:nvPicPr>
          <p:cNvPr id="18436" name="Picture 10" descr="4years_white.png"/>
          <p:cNvPicPr>
            <a:picLocks noChangeAspect="1"/>
          </p:cNvPicPr>
          <p:nvPr/>
        </p:nvPicPr>
        <p:blipFill>
          <a:blip r:embed="rId4">
            <a:lum contrast="40000"/>
          </a:blip>
          <a:srcRect/>
          <a:stretch>
            <a:fillRect/>
          </a:stretch>
        </p:blipFill>
        <p:spPr bwMode="auto">
          <a:xfrm>
            <a:off x="2484438" y="1649413"/>
            <a:ext cx="2811462" cy="13065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36"/>
          <p:cNvSpPr>
            <a:spLocks noGrp="1"/>
          </p:cNvSpPr>
          <p:nvPr>
            <p:ph type="sldNum" sz="quarter" idx="10"/>
          </p:nvPr>
        </p:nvSpPr>
        <p:spPr bwMode="auto">
          <a:noFill/>
          <a:ln>
            <a:miter lim="800000"/>
            <a:headEnd/>
            <a:tailEnd/>
          </a:ln>
        </p:spPr>
        <p:txBody>
          <a:bodyPr wrap="square" numCol="1" compatLnSpc="1">
            <a:prstTxWarp prst="textNoShape">
              <a:avLst/>
            </a:prstTxWarp>
          </a:bodyPr>
          <a:lstStyle/>
          <a:p>
            <a:fld id="{569A706F-F2E7-4756-8C7C-7EA6167A740C}" type="slidenum">
              <a:rPr lang="en-US">
                <a:latin typeface="Verdana" pitchFamily="34" charset="0"/>
                <a:cs typeface="Arial" charset="0"/>
              </a:rPr>
              <a:pPr/>
              <a:t>3</a:t>
            </a:fld>
            <a:endParaRPr lang="en-US">
              <a:latin typeface="Verdana" pitchFamily="34" charset="0"/>
              <a:cs typeface="Arial" charset="0"/>
            </a:endParaRPr>
          </a:p>
        </p:txBody>
      </p:sp>
      <p:grpSp>
        <p:nvGrpSpPr>
          <p:cNvPr id="20482" name="Group 135"/>
          <p:cNvGrpSpPr>
            <a:grpSpLocks/>
          </p:cNvGrpSpPr>
          <p:nvPr/>
        </p:nvGrpSpPr>
        <p:grpSpPr bwMode="auto">
          <a:xfrm>
            <a:off x="-803275" y="-990600"/>
            <a:ext cx="6913563" cy="4710113"/>
            <a:chOff x="-3142543" y="-610061"/>
            <a:chExt cx="6914138" cy="4708878"/>
          </a:xfrm>
        </p:grpSpPr>
        <p:pic>
          <p:nvPicPr>
            <p:cNvPr id="20490" name="Picture 138" descr="Aspire PowerPoint.png"/>
            <p:cNvPicPr>
              <a:picLocks noChangeAspect="1"/>
            </p:cNvPicPr>
            <p:nvPr/>
          </p:nvPicPr>
          <p:blipFill>
            <a:blip r:embed="rId3"/>
            <a:srcRect/>
            <a:stretch>
              <a:fillRect/>
            </a:stretch>
          </p:blipFill>
          <p:spPr bwMode="auto">
            <a:xfrm>
              <a:off x="-3142543" y="-610061"/>
              <a:ext cx="6914138" cy="4708878"/>
            </a:xfrm>
            <a:prstGeom prst="rect">
              <a:avLst/>
            </a:prstGeom>
            <a:noFill/>
            <a:ln w="9525">
              <a:noFill/>
              <a:miter lim="800000"/>
              <a:headEnd/>
              <a:tailEnd/>
            </a:ln>
          </p:spPr>
        </p:pic>
        <p:sp>
          <p:nvSpPr>
            <p:cNvPr id="20491" name="TextBox 139"/>
            <p:cNvSpPr txBox="1">
              <a:spLocks noChangeArrowheads="1"/>
            </p:cNvSpPr>
            <p:nvPr/>
          </p:nvSpPr>
          <p:spPr bwMode="auto">
            <a:xfrm>
              <a:off x="-2000960" y="950548"/>
              <a:ext cx="4427394" cy="923330"/>
            </a:xfrm>
            <a:prstGeom prst="rect">
              <a:avLst/>
            </a:prstGeom>
            <a:noFill/>
            <a:ln w="9525">
              <a:noFill/>
              <a:miter lim="800000"/>
              <a:headEnd/>
              <a:tailEnd/>
            </a:ln>
          </p:spPr>
          <p:txBody>
            <a:bodyPr>
              <a:spAutoFit/>
            </a:bodyPr>
            <a:lstStyle/>
            <a:p>
              <a:pPr eaLnBrk="0" hangingPunct="0">
                <a:spcBef>
                  <a:spcPct val="50000"/>
                </a:spcBef>
              </a:pPr>
              <a:r>
                <a:rPr lang="en-US" sz="5400" b="1">
                  <a:solidFill>
                    <a:schemeClr val="bg1"/>
                  </a:solidFill>
                  <a:ea typeface="Apex ATT Bold"/>
                  <a:cs typeface="Apex ATT Bold"/>
                  <a:sym typeface="Wingdings" pitchFamily="2" charset="2"/>
                </a:rPr>
                <a:t>The First</a:t>
              </a:r>
              <a:endParaRPr lang="en-US" sz="13800" i="1">
                <a:solidFill>
                  <a:schemeClr val="bg1"/>
                </a:solidFill>
                <a:ea typeface="Apex ATT Bold"/>
                <a:cs typeface="Apex ATT Bold"/>
              </a:endParaRPr>
            </a:p>
          </p:txBody>
        </p:sp>
      </p:grpSp>
      <p:pic>
        <p:nvPicPr>
          <p:cNvPr id="20483" name="Picture 122" descr="4years_white.png"/>
          <p:cNvPicPr>
            <a:picLocks noChangeAspect="1"/>
          </p:cNvPicPr>
          <p:nvPr/>
        </p:nvPicPr>
        <p:blipFill>
          <a:blip r:embed="rId4">
            <a:lum contrast="40000"/>
          </a:blip>
          <a:srcRect/>
          <a:stretch>
            <a:fillRect/>
          </a:stretch>
        </p:blipFill>
        <p:spPr bwMode="auto">
          <a:xfrm>
            <a:off x="2484438" y="1530350"/>
            <a:ext cx="2811462" cy="1306513"/>
          </a:xfrm>
          <a:prstGeom prst="rect">
            <a:avLst/>
          </a:prstGeom>
          <a:noFill/>
          <a:ln w="9525">
            <a:noFill/>
            <a:miter lim="800000"/>
            <a:headEnd/>
            <a:tailEnd/>
          </a:ln>
        </p:spPr>
      </p:pic>
      <p:sp>
        <p:nvSpPr>
          <p:cNvPr id="20484" name="Rectangle 123"/>
          <p:cNvSpPr>
            <a:spLocks noChangeArrowheads="1"/>
          </p:cNvSpPr>
          <p:nvPr/>
        </p:nvSpPr>
        <p:spPr bwMode="auto">
          <a:xfrm>
            <a:off x="1576388" y="3711575"/>
            <a:ext cx="5991225" cy="460375"/>
          </a:xfrm>
          <a:prstGeom prst="rect">
            <a:avLst/>
          </a:prstGeom>
          <a:noFill/>
          <a:ln w="9525">
            <a:noFill/>
            <a:miter lim="800000"/>
            <a:headEnd/>
            <a:tailEnd/>
          </a:ln>
        </p:spPr>
        <p:txBody>
          <a:bodyPr>
            <a:spAutoFit/>
          </a:bodyPr>
          <a:lstStyle/>
          <a:p>
            <a:pPr eaLnBrk="0" hangingPunct="0">
              <a:spcBef>
                <a:spcPct val="50000"/>
              </a:spcBef>
            </a:pPr>
            <a:r>
              <a:rPr lang="en-US" b="1">
                <a:solidFill>
                  <a:srgbClr val="6EBB1F"/>
                </a:solidFill>
              </a:rPr>
              <a:t>Changing Student Outcomes</a:t>
            </a:r>
          </a:p>
        </p:txBody>
      </p:sp>
      <p:sp>
        <p:nvSpPr>
          <p:cNvPr id="141" name="TextBox 22"/>
          <p:cNvSpPr txBox="1">
            <a:spLocks noChangeArrowheads="1"/>
          </p:cNvSpPr>
          <p:nvPr/>
        </p:nvSpPr>
        <p:spPr bwMode="auto">
          <a:xfrm>
            <a:off x="1682750" y="4219575"/>
            <a:ext cx="7651750" cy="2759075"/>
          </a:xfrm>
          <a:prstGeom prst="rect">
            <a:avLst/>
          </a:prstGeom>
          <a:noFill/>
          <a:ln w="9525">
            <a:noFill/>
            <a:miter lim="800000"/>
            <a:headEnd/>
            <a:tailEnd/>
          </a:ln>
        </p:spPr>
        <p:txBody>
          <a:bodyPr>
            <a:spAutoFit/>
          </a:bodyPr>
          <a:lstStyle/>
          <a:p>
            <a:pPr eaLnBrk="0" hangingPunct="0">
              <a:spcBef>
                <a:spcPct val="50000"/>
              </a:spcBef>
            </a:pPr>
            <a:r>
              <a:rPr lang="en-US" sz="1800" b="1">
                <a:solidFill>
                  <a:srgbClr val="808080"/>
                </a:solidFill>
                <a:ea typeface="ＭＳ Ｐゴシック"/>
                <a:cs typeface="ＭＳ Ｐゴシック"/>
              </a:rPr>
              <a:t>In four key programmatic areas: </a:t>
            </a:r>
          </a:p>
          <a:p>
            <a:pPr eaLnBrk="0" hangingPunct="0">
              <a:spcBef>
                <a:spcPct val="50000"/>
              </a:spcBef>
            </a:pPr>
            <a:r>
              <a:rPr lang="en-US" sz="1800">
                <a:solidFill>
                  <a:srgbClr val="808080"/>
                </a:solidFill>
                <a:ea typeface="ＭＳ Ｐゴシック"/>
                <a:cs typeface="ＭＳ Ｐゴシック"/>
              </a:rPr>
              <a:t>	 More of What Works</a:t>
            </a:r>
          </a:p>
          <a:p>
            <a:pPr eaLnBrk="0" hangingPunct="0">
              <a:spcBef>
                <a:spcPct val="50000"/>
              </a:spcBef>
            </a:pPr>
            <a:r>
              <a:rPr lang="en-US" sz="1800">
                <a:solidFill>
                  <a:srgbClr val="808080"/>
                </a:solidFill>
                <a:ea typeface="ＭＳ Ｐゴシック"/>
                <a:cs typeface="ＭＳ Ｐゴシック"/>
              </a:rPr>
              <a:t>	 Advancing Understanding</a:t>
            </a:r>
          </a:p>
          <a:p>
            <a:pPr eaLnBrk="0" hangingPunct="0">
              <a:spcBef>
                <a:spcPct val="50000"/>
              </a:spcBef>
            </a:pPr>
            <a:r>
              <a:rPr lang="en-US" sz="1800">
                <a:solidFill>
                  <a:srgbClr val="808080"/>
                </a:solidFill>
                <a:ea typeface="ＭＳ Ｐゴシック"/>
                <a:cs typeface="ＭＳ Ｐゴシック"/>
              </a:rPr>
              <a:t>	 Youth &amp; Family Engagement</a:t>
            </a:r>
          </a:p>
          <a:p>
            <a:pPr eaLnBrk="0" hangingPunct="0">
              <a:spcBef>
                <a:spcPct val="50000"/>
              </a:spcBef>
            </a:pPr>
            <a:r>
              <a:rPr lang="en-US" sz="1800">
                <a:solidFill>
                  <a:srgbClr val="808080"/>
                </a:solidFill>
                <a:ea typeface="ＭＳ Ｐゴシック"/>
                <a:cs typeface="ＭＳ Ｐゴシック"/>
              </a:rPr>
              <a:t>	 Career Exploration</a:t>
            </a:r>
          </a:p>
          <a:p>
            <a:pPr algn="ctr" eaLnBrk="0" hangingPunct="0">
              <a:spcBef>
                <a:spcPct val="50000"/>
              </a:spcBef>
            </a:pPr>
            <a:r>
              <a:rPr lang="en-US" sz="1800">
                <a:solidFill>
                  <a:srgbClr val="000000"/>
                </a:solidFill>
                <a:ea typeface="ＭＳ Ｐゴシック"/>
                <a:cs typeface="ＭＳ Ｐゴシック"/>
              </a:rPr>
              <a:t> </a:t>
            </a:r>
          </a:p>
          <a:p>
            <a:pPr eaLnBrk="0" hangingPunct="0">
              <a:lnSpc>
                <a:spcPct val="95000"/>
              </a:lnSpc>
              <a:spcBef>
                <a:spcPts val="600"/>
              </a:spcBef>
              <a:buClr>
                <a:schemeClr val="accent2"/>
              </a:buClr>
              <a:buSzPct val="125000"/>
            </a:pPr>
            <a:endParaRPr lang="en-US" sz="1600">
              <a:solidFill>
                <a:srgbClr val="484848"/>
              </a:solidFill>
            </a:endParaRPr>
          </a:p>
        </p:txBody>
      </p:sp>
      <p:grpSp>
        <p:nvGrpSpPr>
          <p:cNvPr id="142" name="Group 65"/>
          <p:cNvGrpSpPr/>
          <p:nvPr/>
        </p:nvGrpSpPr>
        <p:grpSpPr>
          <a:xfrm>
            <a:off x="2135349" y="4638555"/>
            <a:ext cx="422340" cy="263148"/>
            <a:chOff x="2702719" y="3105151"/>
            <a:chExt cx="619126" cy="385763"/>
          </a:xfrm>
          <a:solidFill>
            <a:schemeClr val="accent4"/>
          </a:solidFill>
        </p:grpSpPr>
        <p:sp>
          <p:nvSpPr>
            <p:cNvPr id="143" name="Oval 142"/>
            <p:cNvSpPr/>
            <p:nvPr/>
          </p:nvSpPr>
          <p:spPr bwMode="auto">
            <a:xfrm>
              <a:off x="2702719"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44" name="Oval 143"/>
            <p:cNvSpPr/>
            <p:nvPr/>
          </p:nvSpPr>
          <p:spPr bwMode="auto">
            <a:xfrm>
              <a:off x="2804756"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45" name="Oval 144"/>
            <p:cNvSpPr/>
            <p:nvPr/>
          </p:nvSpPr>
          <p:spPr bwMode="auto">
            <a:xfrm>
              <a:off x="2906793"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46" name="Oval 145"/>
            <p:cNvSpPr/>
            <p:nvPr/>
          </p:nvSpPr>
          <p:spPr bwMode="auto">
            <a:xfrm>
              <a:off x="3008830"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47" name="Oval 146"/>
            <p:cNvSpPr/>
            <p:nvPr/>
          </p:nvSpPr>
          <p:spPr bwMode="auto">
            <a:xfrm>
              <a:off x="3110868"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48" name="Oval 147"/>
            <p:cNvSpPr/>
            <p:nvPr/>
          </p:nvSpPr>
          <p:spPr bwMode="auto">
            <a:xfrm>
              <a:off x="3245645"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49" name="Oval 148"/>
            <p:cNvSpPr/>
            <p:nvPr/>
          </p:nvSpPr>
          <p:spPr bwMode="auto">
            <a:xfrm>
              <a:off x="3176589" y="318254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50" name="Oval 149"/>
            <p:cNvSpPr/>
            <p:nvPr/>
          </p:nvSpPr>
          <p:spPr bwMode="auto">
            <a:xfrm>
              <a:off x="3107533" y="3105151"/>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51" name="Oval 150"/>
            <p:cNvSpPr/>
            <p:nvPr/>
          </p:nvSpPr>
          <p:spPr bwMode="auto">
            <a:xfrm>
              <a:off x="3107533" y="3414714"/>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52" name="Oval 151"/>
            <p:cNvSpPr/>
            <p:nvPr/>
          </p:nvSpPr>
          <p:spPr bwMode="auto">
            <a:xfrm>
              <a:off x="3176589" y="3337323"/>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grpSp>
      <p:grpSp>
        <p:nvGrpSpPr>
          <p:cNvPr id="153" name="Group 65"/>
          <p:cNvGrpSpPr/>
          <p:nvPr/>
        </p:nvGrpSpPr>
        <p:grpSpPr>
          <a:xfrm>
            <a:off x="2157120" y="5066726"/>
            <a:ext cx="422340" cy="263148"/>
            <a:chOff x="2702719" y="3105151"/>
            <a:chExt cx="619126" cy="385763"/>
          </a:xfrm>
          <a:solidFill>
            <a:schemeClr val="accent4"/>
          </a:solidFill>
        </p:grpSpPr>
        <p:sp>
          <p:nvSpPr>
            <p:cNvPr id="154" name="Oval 153"/>
            <p:cNvSpPr/>
            <p:nvPr/>
          </p:nvSpPr>
          <p:spPr bwMode="auto">
            <a:xfrm>
              <a:off x="2702719"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55" name="Oval 154"/>
            <p:cNvSpPr/>
            <p:nvPr/>
          </p:nvSpPr>
          <p:spPr bwMode="auto">
            <a:xfrm>
              <a:off x="2804756"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56" name="Oval 155"/>
            <p:cNvSpPr/>
            <p:nvPr/>
          </p:nvSpPr>
          <p:spPr bwMode="auto">
            <a:xfrm>
              <a:off x="2906793"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57" name="Oval 156"/>
            <p:cNvSpPr/>
            <p:nvPr/>
          </p:nvSpPr>
          <p:spPr bwMode="auto">
            <a:xfrm>
              <a:off x="3008830"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58" name="Oval 157"/>
            <p:cNvSpPr/>
            <p:nvPr/>
          </p:nvSpPr>
          <p:spPr bwMode="auto">
            <a:xfrm>
              <a:off x="3110868"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59" name="Oval 158"/>
            <p:cNvSpPr/>
            <p:nvPr/>
          </p:nvSpPr>
          <p:spPr bwMode="auto">
            <a:xfrm>
              <a:off x="3245645"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60" name="Oval 159"/>
            <p:cNvSpPr/>
            <p:nvPr/>
          </p:nvSpPr>
          <p:spPr bwMode="auto">
            <a:xfrm>
              <a:off x="3176589" y="318254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65" name="Oval 164"/>
            <p:cNvSpPr/>
            <p:nvPr/>
          </p:nvSpPr>
          <p:spPr bwMode="auto">
            <a:xfrm>
              <a:off x="3107533" y="3105151"/>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68" name="Oval 167"/>
            <p:cNvSpPr/>
            <p:nvPr/>
          </p:nvSpPr>
          <p:spPr bwMode="auto">
            <a:xfrm>
              <a:off x="3107533" y="3414714"/>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71" name="Oval 170"/>
            <p:cNvSpPr/>
            <p:nvPr/>
          </p:nvSpPr>
          <p:spPr bwMode="auto">
            <a:xfrm>
              <a:off x="3176589" y="3337323"/>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grpSp>
      <p:grpSp>
        <p:nvGrpSpPr>
          <p:cNvPr id="173" name="Group 65"/>
          <p:cNvGrpSpPr/>
          <p:nvPr/>
        </p:nvGrpSpPr>
        <p:grpSpPr>
          <a:xfrm>
            <a:off x="2149862" y="5944840"/>
            <a:ext cx="422340" cy="263148"/>
            <a:chOff x="2702719" y="3105151"/>
            <a:chExt cx="619126" cy="385763"/>
          </a:xfrm>
          <a:solidFill>
            <a:schemeClr val="accent4"/>
          </a:solidFill>
        </p:grpSpPr>
        <p:sp>
          <p:nvSpPr>
            <p:cNvPr id="177" name="Oval 176"/>
            <p:cNvSpPr/>
            <p:nvPr/>
          </p:nvSpPr>
          <p:spPr bwMode="auto">
            <a:xfrm>
              <a:off x="2702719"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79" name="Oval 178"/>
            <p:cNvSpPr/>
            <p:nvPr/>
          </p:nvSpPr>
          <p:spPr bwMode="auto">
            <a:xfrm>
              <a:off x="2804756"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83" name="Oval 182"/>
            <p:cNvSpPr/>
            <p:nvPr/>
          </p:nvSpPr>
          <p:spPr bwMode="auto">
            <a:xfrm>
              <a:off x="2906793"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85" name="Oval 184"/>
            <p:cNvSpPr/>
            <p:nvPr/>
          </p:nvSpPr>
          <p:spPr bwMode="auto">
            <a:xfrm>
              <a:off x="3008830"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89" name="Oval 188"/>
            <p:cNvSpPr/>
            <p:nvPr/>
          </p:nvSpPr>
          <p:spPr bwMode="auto">
            <a:xfrm>
              <a:off x="3110868"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91" name="Oval 190"/>
            <p:cNvSpPr/>
            <p:nvPr/>
          </p:nvSpPr>
          <p:spPr bwMode="auto">
            <a:xfrm>
              <a:off x="3245645"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195" name="Oval 194"/>
            <p:cNvSpPr/>
            <p:nvPr/>
          </p:nvSpPr>
          <p:spPr bwMode="auto">
            <a:xfrm>
              <a:off x="3176589" y="318254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18" name="Oval 217"/>
            <p:cNvSpPr/>
            <p:nvPr/>
          </p:nvSpPr>
          <p:spPr bwMode="auto">
            <a:xfrm>
              <a:off x="3107533" y="3105151"/>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19" name="Oval 218"/>
            <p:cNvSpPr/>
            <p:nvPr/>
          </p:nvSpPr>
          <p:spPr bwMode="auto">
            <a:xfrm>
              <a:off x="3107533" y="3414714"/>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20" name="Oval 219"/>
            <p:cNvSpPr/>
            <p:nvPr/>
          </p:nvSpPr>
          <p:spPr bwMode="auto">
            <a:xfrm>
              <a:off x="3176589" y="3337323"/>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grpSp>
      <p:grpSp>
        <p:nvGrpSpPr>
          <p:cNvPr id="221" name="Group 65"/>
          <p:cNvGrpSpPr/>
          <p:nvPr/>
        </p:nvGrpSpPr>
        <p:grpSpPr>
          <a:xfrm>
            <a:off x="2142606" y="5531183"/>
            <a:ext cx="422340" cy="263148"/>
            <a:chOff x="2702719" y="3105151"/>
            <a:chExt cx="619126" cy="385763"/>
          </a:xfrm>
          <a:solidFill>
            <a:schemeClr val="accent4"/>
          </a:solidFill>
        </p:grpSpPr>
        <p:sp>
          <p:nvSpPr>
            <p:cNvPr id="223" name="Oval 222"/>
            <p:cNvSpPr/>
            <p:nvPr/>
          </p:nvSpPr>
          <p:spPr bwMode="auto">
            <a:xfrm>
              <a:off x="2702719"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42" name="Oval 241"/>
            <p:cNvSpPr/>
            <p:nvPr/>
          </p:nvSpPr>
          <p:spPr bwMode="auto">
            <a:xfrm>
              <a:off x="2804756"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60" name="Oval 259"/>
            <p:cNvSpPr/>
            <p:nvPr/>
          </p:nvSpPr>
          <p:spPr bwMode="auto">
            <a:xfrm>
              <a:off x="2906793"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82" name="Oval 281"/>
            <p:cNvSpPr/>
            <p:nvPr/>
          </p:nvSpPr>
          <p:spPr bwMode="auto">
            <a:xfrm>
              <a:off x="3008830"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83" name="Oval 282"/>
            <p:cNvSpPr/>
            <p:nvPr/>
          </p:nvSpPr>
          <p:spPr bwMode="auto">
            <a:xfrm>
              <a:off x="3110868"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84" name="Oval 283"/>
            <p:cNvSpPr/>
            <p:nvPr/>
          </p:nvSpPr>
          <p:spPr bwMode="auto">
            <a:xfrm>
              <a:off x="3245645" y="325993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85" name="Oval 284"/>
            <p:cNvSpPr/>
            <p:nvPr/>
          </p:nvSpPr>
          <p:spPr bwMode="auto">
            <a:xfrm>
              <a:off x="3176589" y="3182542"/>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86" name="Oval 285"/>
            <p:cNvSpPr/>
            <p:nvPr/>
          </p:nvSpPr>
          <p:spPr bwMode="auto">
            <a:xfrm>
              <a:off x="3107533" y="3105151"/>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87" name="Oval 286"/>
            <p:cNvSpPr/>
            <p:nvPr/>
          </p:nvSpPr>
          <p:spPr bwMode="auto">
            <a:xfrm>
              <a:off x="3107533" y="3414714"/>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288" name="Oval 287"/>
            <p:cNvSpPr/>
            <p:nvPr/>
          </p:nvSpPr>
          <p:spPr bwMode="auto">
            <a:xfrm>
              <a:off x="3176589" y="3337323"/>
              <a:ext cx="76200" cy="76200"/>
            </a:xfrm>
            <a:prstGeom prst="ellipse">
              <a:avLst/>
            </a:prstGeom>
            <a:grpFill/>
            <a:ln w="12700"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dirty="0">
                <a:latin typeface="Verdana" pitchFamily="-111" charset="0"/>
                <a:ea typeface="Arial" pitchFamily="-111" charset="-52"/>
                <a:cs typeface="Arial" pitchFamily="-111" charset="-52"/>
              </a:endParaRP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val 46"/>
          <p:cNvSpPr>
            <a:spLocks noChangeArrowheads="1"/>
          </p:cNvSpPr>
          <p:nvPr/>
        </p:nvSpPr>
        <p:spPr bwMode="auto">
          <a:xfrm>
            <a:off x="6410325" y="3763963"/>
            <a:ext cx="2230438" cy="2230437"/>
          </a:xfrm>
          <a:prstGeom prst="ellipse">
            <a:avLst/>
          </a:prstGeom>
          <a:solidFill>
            <a:schemeClr val="bg1"/>
          </a:solidFill>
          <a:ln w="12700" algn="ctr">
            <a:noFill/>
            <a:round/>
            <a:headEnd/>
            <a:tailEnd/>
          </a:ln>
        </p:spPr>
        <p:txBody>
          <a:bodyPr/>
          <a:lstStyle/>
          <a:p>
            <a:pPr algn="ctr" eaLnBrk="0" hangingPunct="0">
              <a:spcBef>
                <a:spcPct val="50000"/>
              </a:spcBef>
            </a:pPr>
            <a:endParaRPr lang="en-US"/>
          </a:p>
        </p:txBody>
      </p:sp>
      <p:sp>
        <p:nvSpPr>
          <p:cNvPr id="54" name="Oval 53"/>
          <p:cNvSpPr/>
          <p:nvPr/>
        </p:nvSpPr>
        <p:spPr bwMode="auto">
          <a:xfrm>
            <a:off x="6577185" y="3920684"/>
            <a:ext cx="1878810" cy="1878810"/>
          </a:xfrm>
          <a:prstGeom prst="ellipse">
            <a:avLst/>
          </a:prstGeom>
          <a:blipFill dpi="0" rotWithShape="1">
            <a:blip r:embed="rId3" cstate="screen"/>
            <a:srcRect/>
            <a:stretch>
              <a:fillRect l="-11000" r="-12000" b="-1000"/>
            </a:stretch>
          </a:blipFill>
          <a:ln w="12700" cap="flat" cmpd="sng" algn="ctr">
            <a:noFill/>
            <a:prstDash val="solid"/>
            <a:round/>
            <a:headEnd type="none" w="med" len="med"/>
            <a:tailEnd type="none" w="med" len="med"/>
          </a:ln>
          <a:effectLst/>
        </p:spPr>
        <p:txBody>
          <a:bodyPr/>
          <a:lstStyle/>
          <a:p>
            <a:pPr algn="ctr" eaLnBrk="0" hangingPunct="0">
              <a:spcBef>
                <a:spcPct val="50000"/>
              </a:spcBef>
              <a:defRPr/>
            </a:pPr>
            <a:endParaRPr lang="en-US">
              <a:latin typeface="Verdana" pitchFamily="-111" charset="0"/>
              <a:ea typeface="Arial" pitchFamily="-111" charset="-52"/>
              <a:cs typeface="Arial" pitchFamily="-111" charset="-52"/>
            </a:endParaRPr>
          </a:p>
        </p:txBody>
      </p:sp>
      <p:sp>
        <p:nvSpPr>
          <p:cNvPr id="22533" name="Rectangle 23"/>
          <p:cNvSpPr>
            <a:spLocks noChangeArrowheads="1"/>
          </p:cNvSpPr>
          <p:nvPr/>
        </p:nvSpPr>
        <p:spPr bwMode="auto">
          <a:xfrm>
            <a:off x="381000" y="473075"/>
            <a:ext cx="7889875" cy="522288"/>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tx1"/>
                </a:solidFill>
              </a:rPr>
              <a:t>Employee Engagement</a:t>
            </a:r>
          </a:p>
        </p:txBody>
      </p:sp>
      <p:sp>
        <p:nvSpPr>
          <p:cNvPr id="44" name="TextBox 43"/>
          <p:cNvSpPr txBox="1"/>
          <p:nvPr/>
        </p:nvSpPr>
        <p:spPr>
          <a:xfrm>
            <a:off x="739775" y="4716463"/>
            <a:ext cx="5376863" cy="1298575"/>
          </a:xfrm>
          <a:prstGeom prst="rect">
            <a:avLst/>
          </a:prstGeom>
          <a:noFill/>
        </p:spPr>
        <p:txBody>
          <a:bodyPr>
            <a:spAutoFit/>
          </a:bodyPr>
          <a:lstStyle/>
          <a:p>
            <a:pPr marL="63500" indent="-63500" eaLnBrk="0" hangingPunct="0">
              <a:lnSpc>
                <a:spcPct val="95000"/>
              </a:lnSpc>
              <a:spcBef>
                <a:spcPts val="0"/>
              </a:spcBef>
              <a:defRPr/>
            </a:pPr>
            <a:r>
              <a:rPr lang="en-US" sz="1200" i="1" dirty="0">
                <a:solidFill>
                  <a:schemeClr val="tx2"/>
                </a:solidFill>
                <a:latin typeface="Verdana" pitchFamily="-111" charset="0"/>
                <a:ea typeface="Arial" pitchFamily="-111" charset="-52"/>
                <a:cs typeface="Arial" pitchFamily="-111" charset="-52"/>
              </a:rPr>
              <a:t>“I enjoy interacting with the students and sharing my career journey with them. Being a part of job shadow has made a positive impact in my life because it reminds me how important our youth are and my personal goal to invest and inspire them to be successful.”  </a:t>
            </a:r>
          </a:p>
          <a:p>
            <a:pPr marL="63500" indent="-63500" eaLnBrk="0" hangingPunct="0">
              <a:lnSpc>
                <a:spcPct val="95000"/>
              </a:lnSpc>
              <a:spcBef>
                <a:spcPts val="0"/>
              </a:spcBef>
              <a:defRPr/>
            </a:pPr>
            <a:endParaRPr lang="en-US" sz="1200" i="1" dirty="0">
              <a:solidFill>
                <a:schemeClr val="tx2"/>
              </a:solidFill>
              <a:latin typeface="Verdana" pitchFamily="-111" charset="0"/>
              <a:ea typeface="Arial" pitchFamily="-111" charset="-52"/>
              <a:cs typeface="Arial" pitchFamily="-111" charset="-52"/>
            </a:endParaRPr>
          </a:p>
          <a:p>
            <a:pPr marL="63500" eaLnBrk="0" hangingPunct="0">
              <a:lnSpc>
                <a:spcPct val="95000"/>
              </a:lnSpc>
              <a:spcBef>
                <a:spcPts val="0"/>
              </a:spcBef>
              <a:defRPr/>
            </a:pPr>
            <a:r>
              <a:rPr lang="en-US" sz="1050" b="1" dirty="0">
                <a:solidFill>
                  <a:srgbClr val="484848"/>
                </a:solidFill>
                <a:latin typeface="Verdana" pitchFamily="-111" charset="0"/>
                <a:ea typeface="Arial" pitchFamily="-111" charset="-52"/>
                <a:cs typeface="Arial" pitchFamily="-111" charset="-52"/>
              </a:rPr>
              <a:t>AT&amp;T Employee, </a:t>
            </a:r>
            <a:r>
              <a:rPr lang="en-US" sz="1050" b="1" dirty="0" err="1">
                <a:solidFill>
                  <a:srgbClr val="484848"/>
                </a:solidFill>
                <a:latin typeface="Verdana" pitchFamily="-111" charset="0"/>
                <a:ea typeface="Arial" pitchFamily="-111" charset="-52"/>
                <a:cs typeface="Arial" pitchFamily="-111" charset="-52"/>
              </a:rPr>
              <a:t>Joanette</a:t>
            </a:r>
            <a:r>
              <a:rPr lang="en-US" sz="1050" b="1" dirty="0">
                <a:solidFill>
                  <a:srgbClr val="484848"/>
                </a:solidFill>
                <a:latin typeface="Verdana" pitchFamily="-111" charset="0"/>
                <a:ea typeface="Arial" pitchFamily="-111" charset="-52"/>
                <a:cs typeface="Arial" pitchFamily="-111" charset="-52"/>
              </a:rPr>
              <a:t> </a:t>
            </a:r>
            <a:r>
              <a:rPr lang="en-US" sz="1050" b="1" dirty="0" err="1">
                <a:solidFill>
                  <a:srgbClr val="484848"/>
                </a:solidFill>
                <a:latin typeface="Verdana" pitchFamily="-111" charset="0"/>
                <a:ea typeface="Arial" pitchFamily="-111" charset="-52"/>
                <a:cs typeface="Arial" pitchFamily="-111" charset="-52"/>
              </a:rPr>
              <a:t>McBounds</a:t>
            </a:r>
            <a:endParaRPr lang="en-US" sz="1050" b="1" dirty="0">
              <a:solidFill>
                <a:srgbClr val="484848"/>
              </a:solidFill>
              <a:latin typeface="Verdana" pitchFamily="-111" charset="0"/>
              <a:ea typeface="Arial" pitchFamily="-111" charset="-52"/>
              <a:cs typeface="Arial" pitchFamily="-111" charset="-52"/>
            </a:endParaRPr>
          </a:p>
        </p:txBody>
      </p:sp>
      <p:pic>
        <p:nvPicPr>
          <p:cNvPr id="22535" name="Picture 1" descr="image001"/>
          <p:cNvPicPr>
            <a:picLocks noChangeAspect="1" noChangeArrowheads="1"/>
          </p:cNvPicPr>
          <p:nvPr/>
        </p:nvPicPr>
        <p:blipFill>
          <a:blip r:embed="rId4"/>
          <a:srcRect/>
          <a:stretch>
            <a:fillRect/>
          </a:stretch>
        </p:blipFill>
        <p:spPr bwMode="auto">
          <a:xfrm>
            <a:off x="6216650" y="5243513"/>
            <a:ext cx="1117600" cy="973137"/>
          </a:xfrm>
          <a:prstGeom prst="rect">
            <a:avLst/>
          </a:prstGeom>
          <a:noFill/>
          <a:ln w="9525">
            <a:noFill/>
            <a:miter lim="800000"/>
            <a:headEnd/>
            <a:tailEnd/>
          </a:ln>
        </p:spPr>
      </p:pic>
      <p:pic>
        <p:nvPicPr>
          <p:cNvPr id="22536" name="Picture 47" descr="Globe_Alone_rgb.jpg"/>
          <p:cNvPicPr>
            <a:picLocks noChangeAspect="1"/>
          </p:cNvPicPr>
          <p:nvPr/>
        </p:nvPicPr>
        <p:blipFill>
          <a:blip r:embed="rId5"/>
          <a:srcRect/>
          <a:stretch>
            <a:fillRect/>
          </a:stretch>
        </p:blipFill>
        <p:spPr bwMode="auto">
          <a:xfrm>
            <a:off x="8534400" y="6324600"/>
            <a:ext cx="369888" cy="369888"/>
          </a:xfrm>
          <a:prstGeom prst="rect">
            <a:avLst/>
          </a:prstGeom>
          <a:noFill/>
          <a:ln w="9525">
            <a:noFill/>
            <a:miter lim="800000"/>
            <a:headEnd/>
            <a:tailEnd/>
          </a:ln>
        </p:spPr>
      </p:pic>
      <p:sp>
        <p:nvSpPr>
          <p:cNvPr id="41" name="TextBox 22"/>
          <p:cNvSpPr txBox="1">
            <a:spLocks noChangeArrowheads="1"/>
          </p:cNvSpPr>
          <p:nvPr/>
        </p:nvSpPr>
        <p:spPr bwMode="auto">
          <a:xfrm>
            <a:off x="514350" y="1584325"/>
            <a:ext cx="8070850" cy="2085975"/>
          </a:xfrm>
          <a:prstGeom prst="rect">
            <a:avLst/>
          </a:prstGeom>
          <a:noFill/>
          <a:ln w="9525">
            <a:noFill/>
            <a:miter lim="800000"/>
            <a:headEnd/>
            <a:tailEnd/>
          </a:ln>
        </p:spPr>
        <p:txBody>
          <a:bodyPr>
            <a:spAutoFit/>
          </a:bodyPr>
          <a:lstStyle/>
          <a:p>
            <a:pPr marL="166688" indent="-166688" defTabSz="1306513" eaLnBrk="0" hangingPunct="0">
              <a:lnSpc>
                <a:spcPct val="95000"/>
              </a:lnSpc>
              <a:spcBef>
                <a:spcPts val="600"/>
              </a:spcBef>
              <a:spcAft>
                <a:spcPts val="0"/>
              </a:spcAft>
              <a:buClr>
                <a:schemeClr val="tx1"/>
              </a:buClr>
              <a:buSzPct val="125000"/>
              <a:defRPr/>
            </a:pPr>
            <a:r>
              <a:rPr lang="en-US" sz="2000" b="1" dirty="0">
                <a:solidFill>
                  <a:srgbClr val="6EBB1F"/>
                </a:solidFill>
                <a:ea typeface="Arial" pitchFamily="-111" charset="-52"/>
                <a:cs typeface="Arial" pitchFamily="-111" charset="-52"/>
              </a:rPr>
              <a:t>AT&amp;T/Junior Achievement Job Shadow Initiative</a:t>
            </a:r>
            <a:r>
              <a:rPr lang="en-US" sz="2000" dirty="0">
                <a:solidFill>
                  <a:srgbClr val="6EBB1F"/>
                </a:solidFill>
                <a:ea typeface="Arial" pitchFamily="-111" charset="-52"/>
                <a:cs typeface="Arial" pitchFamily="-111" charset="-52"/>
              </a:rPr>
              <a:t>:</a:t>
            </a:r>
            <a:r>
              <a:rPr lang="en-US" sz="2000" baseline="30000" dirty="0">
                <a:solidFill>
                  <a:srgbClr val="6EBB1F"/>
                </a:solidFill>
                <a:ea typeface="Arial" pitchFamily="-111" charset="-52"/>
                <a:cs typeface="Arial" pitchFamily="-111" charset="-52"/>
              </a:rPr>
              <a:t>*</a:t>
            </a:r>
            <a:r>
              <a:rPr lang="en-US" sz="2000" b="1" dirty="0">
                <a:solidFill>
                  <a:srgbClr val="6EBB1F"/>
                </a:solidFill>
                <a:ea typeface="Arial" pitchFamily="-111" charset="-52"/>
                <a:cs typeface="Arial" pitchFamily="-111" charset="-52"/>
              </a:rPr>
              <a:t> </a:t>
            </a:r>
            <a:endParaRPr lang="en-US" sz="2000" dirty="0">
              <a:solidFill>
                <a:srgbClr val="6EBB1F"/>
              </a:solidFill>
              <a:latin typeface="Verdana" pitchFamily="-111" charset="0"/>
              <a:ea typeface="Arial" pitchFamily="-111" charset="-52"/>
              <a:cs typeface="Arial" pitchFamily="-111" charset="-52"/>
            </a:endParaRPr>
          </a:p>
          <a:p>
            <a:pPr marL="228600" indent="-228600" defTabSz="1306513" eaLnBrk="0" hangingPunct="0">
              <a:lnSpc>
                <a:spcPct val="95000"/>
              </a:lnSpc>
              <a:spcBef>
                <a:spcPts val="600"/>
              </a:spcBef>
              <a:spcAft>
                <a:spcPts val="0"/>
              </a:spcAft>
              <a:buClr>
                <a:srgbClr val="808080"/>
              </a:buClr>
              <a:buSzPct val="125000"/>
              <a:buFont typeface="Wingdings" pitchFamily="2" charset="2"/>
              <a:buChar char="v"/>
              <a:defRPr/>
            </a:pPr>
            <a:r>
              <a:rPr lang="en-US" sz="1800" dirty="0">
                <a:solidFill>
                  <a:srgbClr val="808080"/>
                </a:solidFill>
                <a:latin typeface="Verdana" pitchFamily="-111" charset="0"/>
                <a:ea typeface="Arial" pitchFamily="-111" charset="-52"/>
                <a:cs typeface="Arial" pitchFamily="-111" charset="-52"/>
              </a:rPr>
              <a:t> Largest-ever corporate job shadow effort</a:t>
            </a:r>
          </a:p>
          <a:p>
            <a:pPr marL="228600" indent="-228600" defTabSz="1306513" eaLnBrk="0" hangingPunct="0">
              <a:lnSpc>
                <a:spcPct val="95000"/>
              </a:lnSpc>
              <a:spcBef>
                <a:spcPts val="600"/>
              </a:spcBef>
              <a:spcAft>
                <a:spcPts val="0"/>
              </a:spcAft>
              <a:buClr>
                <a:srgbClr val="808080"/>
              </a:buClr>
              <a:buSzPct val="125000"/>
              <a:buFont typeface="Wingdings" pitchFamily="2" charset="2"/>
              <a:buChar char="v"/>
              <a:defRPr/>
            </a:pPr>
            <a:r>
              <a:rPr lang="en-US" sz="1800" dirty="0">
                <a:solidFill>
                  <a:srgbClr val="808080"/>
                </a:solidFill>
                <a:latin typeface="Verdana" pitchFamily="-111" charset="0"/>
                <a:ea typeface="Arial" pitchFamily="-111" charset="-52"/>
                <a:cs typeface="Arial" pitchFamily="-111" charset="-52"/>
              </a:rPr>
              <a:t> 212 cities hosted job shadow days </a:t>
            </a:r>
          </a:p>
          <a:p>
            <a:pPr marL="228600" indent="-228600" defTabSz="1306513" eaLnBrk="0" hangingPunct="0">
              <a:lnSpc>
                <a:spcPct val="95000"/>
              </a:lnSpc>
              <a:spcBef>
                <a:spcPts val="600"/>
              </a:spcBef>
              <a:spcAft>
                <a:spcPts val="0"/>
              </a:spcAft>
              <a:buClr>
                <a:srgbClr val="808080"/>
              </a:buClr>
              <a:buSzPct val="125000"/>
              <a:buFont typeface="Wingdings" pitchFamily="2" charset="2"/>
              <a:buChar char="v"/>
              <a:defRPr/>
            </a:pPr>
            <a:r>
              <a:rPr lang="en-US" sz="1800" dirty="0">
                <a:solidFill>
                  <a:srgbClr val="808080"/>
                </a:solidFill>
                <a:latin typeface="Verdana" pitchFamily="-111" charset="0"/>
                <a:ea typeface="Arial" pitchFamily="-111" charset="-52"/>
                <a:cs typeface="Arial" pitchFamily="-111" charset="-52"/>
              </a:rPr>
              <a:t> More than 271,000 employee hours dedicated to help students</a:t>
            </a:r>
          </a:p>
          <a:p>
            <a:pPr marL="228600" indent="-228600" defTabSz="1306513" eaLnBrk="0" hangingPunct="0">
              <a:lnSpc>
                <a:spcPct val="95000"/>
              </a:lnSpc>
              <a:spcBef>
                <a:spcPts val="600"/>
              </a:spcBef>
              <a:spcAft>
                <a:spcPts val="0"/>
              </a:spcAft>
              <a:buClr>
                <a:srgbClr val="808080"/>
              </a:buClr>
              <a:buSzPct val="125000"/>
              <a:buFont typeface="Wingdings" pitchFamily="2" charset="2"/>
              <a:buChar char="v"/>
              <a:defRPr/>
            </a:pPr>
            <a:r>
              <a:rPr lang="en-US" sz="1800" dirty="0">
                <a:solidFill>
                  <a:srgbClr val="808080"/>
                </a:solidFill>
                <a:latin typeface="Verdana" pitchFamily="-111" charset="0"/>
                <a:ea typeface="Arial" pitchFamily="-111" charset="-52"/>
                <a:cs typeface="Arial" pitchFamily="-111" charset="-52"/>
              </a:rPr>
              <a:t> More than 100,000 students participated</a:t>
            </a:r>
          </a:p>
          <a:p>
            <a:pPr marL="228600" indent="-228600" defTabSz="1306513" eaLnBrk="0" hangingPunct="0">
              <a:lnSpc>
                <a:spcPct val="95000"/>
              </a:lnSpc>
              <a:spcBef>
                <a:spcPts val="600"/>
              </a:spcBef>
              <a:spcAft>
                <a:spcPts val="0"/>
              </a:spcAft>
              <a:buClr>
                <a:srgbClr val="808080"/>
              </a:buClr>
              <a:buSzPct val="125000"/>
              <a:buFont typeface="Wingdings" pitchFamily="2" charset="2"/>
              <a:buChar char="v"/>
              <a:defRPr/>
            </a:pPr>
            <a:r>
              <a:rPr lang="en-US" sz="1800" dirty="0">
                <a:solidFill>
                  <a:srgbClr val="808080"/>
                </a:solidFill>
                <a:latin typeface="Verdana" pitchFamily="-111" charset="0"/>
                <a:ea typeface="Arial" pitchFamily="-111" charset="-52"/>
                <a:cs typeface="Arial" pitchFamily="-111" charset="-52"/>
              </a:rPr>
              <a:t> Achieved goal 9 months early</a:t>
            </a:r>
          </a:p>
        </p:txBody>
      </p:sp>
      <p:sp>
        <p:nvSpPr>
          <p:cNvPr id="22538" name="Rectangle 41"/>
          <p:cNvSpPr>
            <a:spLocks noChangeArrowheads="1"/>
          </p:cNvSpPr>
          <p:nvPr/>
        </p:nvSpPr>
        <p:spPr bwMode="auto">
          <a:xfrm>
            <a:off x="652463" y="3765550"/>
            <a:ext cx="4572000" cy="247650"/>
          </a:xfrm>
          <a:prstGeom prst="rect">
            <a:avLst/>
          </a:prstGeom>
          <a:noFill/>
          <a:ln w="9525">
            <a:noFill/>
            <a:miter lim="800000"/>
            <a:headEnd/>
            <a:tailEnd/>
          </a:ln>
        </p:spPr>
        <p:txBody>
          <a:bodyPr>
            <a:spAutoFit/>
          </a:bodyPr>
          <a:lstStyle/>
          <a:p>
            <a:pPr eaLnBrk="0" hangingPunct="0">
              <a:spcBef>
                <a:spcPct val="50000"/>
              </a:spcBef>
            </a:pPr>
            <a:r>
              <a:rPr lang="en-US" sz="1000" baseline="30000">
                <a:solidFill>
                  <a:srgbClr val="484848"/>
                </a:solidFill>
              </a:rPr>
              <a:t>*</a:t>
            </a:r>
            <a:r>
              <a:rPr lang="en-US" sz="1000" i="1">
                <a:solidFill>
                  <a:schemeClr val="accent1"/>
                </a:solidFill>
              </a:rPr>
              <a:t>Numbers are estimated as of March 2012</a:t>
            </a:r>
          </a:p>
        </p:txBody>
      </p:sp>
      <p:sp>
        <p:nvSpPr>
          <p:cNvPr id="22539" name="Slide Number Placeholder 66"/>
          <p:cNvSpPr>
            <a:spLocks noGrp="1"/>
          </p:cNvSpPr>
          <p:nvPr>
            <p:ph type="sldNum" sz="quarter" idx="11"/>
          </p:nvPr>
        </p:nvSpPr>
        <p:spPr bwMode="auto">
          <a:noFill/>
          <a:ln>
            <a:miter lim="800000"/>
            <a:headEnd/>
            <a:tailEnd/>
          </a:ln>
        </p:spPr>
        <p:txBody>
          <a:bodyPr wrap="square" numCol="1" compatLnSpc="1">
            <a:prstTxWarp prst="textNoShape">
              <a:avLst/>
            </a:prstTxWarp>
          </a:bodyPr>
          <a:lstStyle/>
          <a:p>
            <a:fld id="{27A5D806-1605-429F-B0C6-94AB0B43D1DC}" type="slidenum">
              <a:rPr lang="en-US">
                <a:latin typeface="Verdana" pitchFamily="34" charset="0"/>
                <a:cs typeface="Arial" charset="0"/>
              </a:rPr>
              <a:pPr/>
              <a:t>4</a:t>
            </a:fld>
            <a:endParaRPr lang="en-US">
              <a:latin typeface="Verdana"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0"/>
          </p:nvPr>
        </p:nvSpPr>
        <p:spPr>
          <a:xfrm>
            <a:off x="450850" y="942975"/>
            <a:ext cx="8345488" cy="5167313"/>
          </a:xfrm>
        </p:spPr>
        <p:txBody>
          <a:bodyPr/>
          <a:lstStyle/>
          <a:p>
            <a:pPr>
              <a:buFont typeface="Wingdings" pitchFamily="2" charset="2"/>
              <a:buChar char="ü"/>
              <a:defRPr/>
            </a:pPr>
            <a:r>
              <a:rPr lang="en-US" sz="1300" b="1" dirty="0" smtClean="0">
                <a:solidFill>
                  <a:srgbClr val="067AB4"/>
                </a:solidFill>
              </a:rPr>
              <a:t> </a:t>
            </a:r>
            <a:r>
              <a:rPr lang="en-US" sz="1300" dirty="0" smtClean="0">
                <a:solidFill>
                  <a:srgbClr val="808080"/>
                </a:solidFill>
              </a:rPr>
              <a:t>Met </a:t>
            </a:r>
            <a:r>
              <a:rPr lang="en-US" sz="1350" b="1" dirty="0" smtClean="0">
                <a:solidFill>
                  <a:srgbClr val="067AB4"/>
                </a:solidFill>
              </a:rPr>
              <a:t>$100,000,000</a:t>
            </a:r>
            <a:r>
              <a:rPr lang="en-US" sz="1350" dirty="0" smtClean="0">
                <a:solidFill>
                  <a:srgbClr val="067AB4"/>
                </a:solidFill>
              </a:rPr>
              <a:t> </a:t>
            </a:r>
            <a:r>
              <a:rPr lang="en-US" sz="1350" dirty="0" smtClean="0">
                <a:solidFill>
                  <a:srgbClr val="808080"/>
                </a:solidFill>
              </a:rPr>
              <a:t>commitment to high school success and workforce readiness</a:t>
            </a:r>
            <a:br>
              <a:rPr lang="en-US" sz="1350" dirty="0" smtClean="0">
                <a:solidFill>
                  <a:srgbClr val="808080"/>
                </a:solidFill>
              </a:rPr>
            </a:br>
            <a:r>
              <a:rPr lang="en-US" sz="1350" dirty="0" smtClean="0">
                <a:solidFill>
                  <a:srgbClr val="808080"/>
                </a:solidFill>
              </a:rPr>
              <a:t>    through AT&amp;T Aspire</a:t>
            </a:r>
          </a:p>
          <a:p>
            <a:pPr>
              <a:buFont typeface="Wingdings" pitchFamily="2" charset="2"/>
              <a:buChar char="ü"/>
              <a:defRPr/>
            </a:pPr>
            <a:r>
              <a:rPr lang="en-US" sz="1350" dirty="0" smtClean="0">
                <a:solidFill>
                  <a:srgbClr val="808080"/>
                </a:solidFill>
              </a:rPr>
              <a:t> More than </a:t>
            </a:r>
            <a:r>
              <a:rPr lang="en-US" sz="1350" b="1" kern="1200" dirty="0" smtClean="0">
                <a:solidFill>
                  <a:srgbClr val="FF7200"/>
                </a:solidFill>
              </a:rPr>
              <a:t>1,000,000</a:t>
            </a:r>
            <a:r>
              <a:rPr lang="en-US" sz="1350" dirty="0" smtClean="0"/>
              <a:t> </a:t>
            </a:r>
            <a:r>
              <a:rPr lang="en-US" sz="1350" dirty="0" smtClean="0">
                <a:solidFill>
                  <a:srgbClr val="808080"/>
                </a:solidFill>
              </a:rPr>
              <a:t>students impacted across all 50 states</a:t>
            </a:r>
          </a:p>
          <a:p>
            <a:pPr>
              <a:buFont typeface="Wingdings" pitchFamily="2" charset="2"/>
              <a:buChar char="ü"/>
              <a:defRPr/>
            </a:pPr>
            <a:r>
              <a:rPr lang="en-US" sz="1350" b="1" dirty="0" smtClean="0">
                <a:solidFill>
                  <a:srgbClr val="067AB4"/>
                </a:solidFill>
              </a:rPr>
              <a:t>1,000+</a:t>
            </a:r>
            <a:r>
              <a:rPr lang="en-US" sz="1350" dirty="0" smtClean="0"/>
              <a:t> </a:t>
            </a:r>
            <a:r>
              <a:rPr lang="en-US" sz="1350" dirty="0" smtClean="0">
                <a:solidFill>
                  <a:srgbClr val="808080"/>
                </a:solidFill>
              </a:rPr>
              <a:t>different national and community organizations, including school districts,</a:t>
            </a:r>
            <a:br>
              <a:rPr lang="en-US" sz="1350" dirty="0" smtClean="0">
                <a:solidFill>
                  <a:srgbClr val="808080"/>
                </a:solidFill>
              </a:rPr>
            </a:br>
            <a:r>
              <a:rPr lang="en-US" sz="1350" dirty="0" smtClean="0">
                <a:solidFill>
                  <a:srgbClr val="808080"/>
                </a:solidFill>
              </a:rPr>
              <a:t>   higher education and education-serving non-profits supported through the Aspire program</a:t>
            </a:r>
          </a:p>
          <a:p>
            <a:pPr>
              <a:buFont typeface="Wingdings" pitchFamily="2" charset="2"/>
              <a:buChar char="ü"/>
              <a:defRPr/>
            </a:pPr>
            <a:r>
              <a:rPr lang="en-US" sz="1350" b="1" dirty="0" smtClean="0">
                <a:solidFill>
                  <a:schemeClr val="tx1"/>
                </a:solidFill>
              </a:rPr>
              <a:t>172</a:t>
            </a:r>
            <a:r>
              <a:rPr lang="en-US" sz="1350" dirty="0" smtClean="0"/>
              <a:t> </a:t>
            </a:r>
            <a:r>
              <a:rPr lang="en-US" sz="1350" dirty="0" smtClean="0">
                <a:solidFill>
                  <a:srgbClr val="808080"/>
                </a:solidFill>
              </a:rPr>
              <a:t>schools and nonprofit organizations received funding through the $29M AT&amp;T High</a:t>
            </a:r>
            <a:br>
              <a:rPr lang="en-US" sz="1350" dirty="0" smtClean="0">
                <a:solidFill>
                  <a:srgbClr val="808080"/>
                </a:solidFill>
              </a:rPr>
            </a:br>
            <a:r>
              <a:rPr lang="en-US" sz="1350" dirty="0" smtClean="0">
                <a:solidFill>
                  <a:srgbClr val="808080"/>
                </a:solidFill>
              </a:rPr>
              <a:t>   School Success Special Grants Program</a:t>
            </a:r>
          </a:p>
          <a:p>
            <a:pPr>
              <a:buFont typeface="Wingdings" pitchFamily="2" charset="2"/>
              <a:buChar char="ü"/>
              <a:defRPr/>
            </a:pPr>
            <a:r>
              <a:rPr lang="en-US" sz="1350" b="1" kern="1200" dirty="0" smtClean="0">
                <a:solidFill>
                  <a:schemeClr val="dk1"/>
                </a:solidFill>
              </a:rPr>
              <a:t>231,000</a:t>
            </a:r>
            <a:r>
              <a:rPr lang="en-US" sz="1350" dirty="0" smtClean="0"/>
              <a:t> </a:t>
            </a:r>
            <a:r>
              <a:rPr lang="en-US" sz="1350" dirty="0" smtClean="0">
                <a:solidFill>
                  <a:srgbClr val="808080"/>
                </a:solidFill>
              </a:rPr>
              <a:t>hours dedicated by over </a:t>
            </a:r>
            <a:r>
              <a:rPr lang="en-US" sz="1350" b="1" kern="1200" dirty="0" smtClean="0">
                <a:solidFill>
                  <a:schemeClr val="dk1"/>
                </a:solidFill>
              </a:rPr>
              <a:t>11,000</a:t>
            </a:r>
            <a:r>
              <a:rPr lang="en-US" sz="1350" b="1" dirty="0" smtClean="0"/>
              <a:t> </a:t>
            </a:r>
            <a:r>
              <a:rPr lang="en-US" sz="1350" dirty="0" smtClean="0">
                <a:solidFill>
                  <a:srgbClr val="808080"/>
                </a:solidFill>
              </a:rPr>
              <a:t>employees to serve </a:t>
            </a:r>
            <a:r>
              <a:rPr lang="en-US" sz="1350" b="1" dirty="0" smtClean="0">
                <a:solidFill>
                  <a:srgbClr val="067AB4"/>
                </a:solidFill>
              </a:rPr>
              <a:t>100,000</a:t>
            </a:r>
            <a:r>
              <a:rPr lang="en-US" sz="1350" dirty="0" smtClean="0">
                <a:solidFill>
                  <a:srgbClr val="808080"/>
                </a:solidFill>
              </a:rPr>
              <a:t>* students through </a:t>
            </a:r>
            <a:br>
              <a:rPr lang="en-US" sz="1350" dirty="0" smtClean="0">
                <a:solidFill>
                  <a:srgbClr val="808080"/>
                </a:solidFill>
              </a:rPr>
            </a:br>
            <a:r>
              <a:rPr lang="en-US" sz="1350" dirty="0" smtClean="0">
                <a:solidFill>
                  <a:srgbClr val="808080"/>
                </a:solidFill>
              </a:rPr>
              <a:t>   the AT&amp;T/JA Initiative Job Shadow Initiative</a:t>
            </a:r>
          </a:p>
          <a:p>
            <a:pPr>
              <a:buFont typeface="Wingdings" pitchFamily="2" charset="2"/>
              <a:buChar char="ü"/>
              <a:defRPr/>
            </a:pPr>
            <a:r>
              <a:rPr lang="en-US" sz="1350" b="1" kern="1200" dirty="0" smtClean="0">
                <a:solidFill>
                  <a:srgbClr val="0070C0"/>
                </a:solidFill>
              </a:rPr>
              <a:t>212</a:t>
            </a:r>
            <a:r>
              <a:rPr lang="en-US" sz="1350" b="1" kern="1200" dirty="0" smtClean="0">
                <a:solidFill>
                  <a:schemeClr val="dk1"/>
                </a:solidFill>
              </a:rPr>
              <a:t> </a:t>
            </a:r>
            <a:r>
              <a:rPr lang="en-US" sz="1350" dirty="0" smtClean="0">
                <a:solidFill>
                  <a:srgbClr val="808080"/>
                </a:solidFill>
              </a:rPr>
              <a:t>cities held AT&amp;T/JA Worldwide Job Shadow events</a:t>
            </a:r>
          </a:p>
          <a:p>
            <a:pPr>
              <a:buFont typeface="Wingdings" pitchFamily="2" charset="2"/>
              <a:buChar char="ü"/>
              <a:defRPr/>
            </a:pPr>
            <a:r>
              <a:rPr lang="en-US" sz="1350" b="1" dirty="0" smtClean="0">
                <a:solidFill>
                  <a:srgbClr val="067AB4"/>
                </a:solidFill>
              </a:rPr>
              <a:t>32,500</a:t>
            </a:r>
            <a:r>
              <a:rPr lang="en-US" sz="1350" b="1" dirty="0" smtClean="0"/>
              <a:t> </a:t>
            </a:r>
            <a:r>
              <a:rPr lang="en-US" sz="1350" dirty="0" smtClean="0">
                <a:solidFill>
                  <a:srgbClr val="808080"/>
                </a:solidFill>
              </a:rPr>
              <a:t>stakeholders participated in</a:t>
            </a:r>
            <a:r>
              <a:rPr lang="en-US" sz="1350" dirty="0" smtClean="0"/>
              <a:t> </a:t>
            </a:r>
            <a:r>
              <a:rPr lang="en-US" sz="1350" b="1" kern="1200" dirty="0" smtClean="0">
                <a:solidFill>
                  <a:schemeClr val="dk1"/>
                </a:solidFill>
              </a:rPr>
              <a:t>105</a:t>
            </a:r>
            <a:r>
              <a:rPr lang="en-US" sz="1350" b="1" dirty="0" smtClean="0"/>
              <a:t> </a:t>
            </a:r>
            <a:r>
              <a:rPr lang="en-US" sz="1350" dirty="0" smtClean="0">
                <a:solidFill>
                  <a:srgbClr val="808080"/>
                </a:solidFill>
              </a:rPr>
              <a:t>America’s Promise Alliance Dropout Prevention </a:t>
            </a:r>
            <a:br>
              <a:rPr lang="en-US" sz="1350" dirty="0" smtClean="0">
                <a:solidFill>
                  <a:srgbClr val="808080"/>
                </a:solidFill>
              </a:rPr>
            </a:br>
            <a:r>
              <a:rPr lang="en-US" sz="1350" dirty="0" smtClean="0">
                <a:solidFill>
                  <a:srgbClr val="808080"/>
                </a:solidFill>
              </a:rPr>
              <a:t>  Summits place across all 50 states</a:t>
            </a:r>
          </a:p>
          <a:p>
            <a:pPr>
              <a:buFont typeface="Wingdings" pitchFamily="2" charset="2"/>
              <a:buChar char="ü"/>
              <a:defRPr/>
            </a:pPr>
            <a:r>
              <a:rPr lang="en-US" sz="1350" b="1" kern="1200" dirty="0" smtClean="0">
                <a:solidFill>
                  <a:schemeClr val="dk1"/>
                </a:solidFill>
              </a:rPr>
              <a:t>98</a:t>
            </a:r>
            <a:r>
              <a:rPr lang="en-US" sz="1350" b="1" dirty="0" smtClean="0"/>
              <a:t> </a:t>
            </a:r>
            <a:r>
              <a:rPr lang="en-US" sz="1350" dirty="0" smtClean="0">
                <a:solidFill>
                  <a:srgbClr val="808080"/>
                </a:solidFill>
              </a:rPr>
              <a:t>youth-developed projects focused on keeping peers in school developed through the</a:t>
            </a:r>
            <a:br>
              <a:rPr lang="en-US" sz="1350" dirty="0" smtClean="0">
                <a:solidFill>
                  <a:srgbClr val="808080"/>
                </a:solidFill>
              </a:rPr>
            </a:br>
            <a:r>
              <a:rPr lang="en-US" sz="1350" dirty="0" smtClean="0">
                <a:solidFill>
                  <a:srgbClr val="808080"/>
                </a:solidFill>
              </a:rPr>
              <a:t>  </a:t>
            </a:r>
            <a:r>
              <a:rPr lang="en-US" sz="1350" i="1" dirty="0" smtClean="0">
                <a:solidFill>
                  <a:srgbClr val="808080"/>
                </a:solidFill>
              </a:rPr>
              <a:t>My Idea</a:t>
            </a:r>
            <a:r>
              <a:rPr lang="en-US" sz="1350" dirty="0" smtClean="0">
                <a:solidFill>
                  <a:srgbClr val="808080"/>
                </a:solidFill>
              </a:rPr>
              <a:t> program with America’s Promise Alliance</a:t>
            </a:r>
          </a:p>
          <a:p>
            <a:pPr>
              <a:buFont typeface="Wingdings" pitchFamily="2" charset="2"/>
              <a:buChar char="ü"/>
              <a:defRPr/>
            </a:pPr>
            <a:r>
              <a:rPr lang="en-US" sz="1350" b="1" kern="1200" dirty="0" smtClean="0">
                <a:solidFill>
                  <a:schemeClr val="dk1"/>
                </a:solidFill>
              </a:rPr>
              <a:t>26</a:t>
            </a:r>
            <a:r>
              <a:rPr lang="en-US" sz="1350" dirty="0" smtClean="0"/>
              <a:t> </a:t>
            </a:r>
            <a:r>
              <a:rPr lang="en-US" sz="1350" dirty="0" smtClean="0">
                <a:solidFill>
                  <a:srgbClr val="808080"/>
                </a:solidFill>
              </a:rPr>
              <a:t>sites received Communities in Schools site coordinators through AT&amp;T Aspire funding</a:t>
            </a:r>
          </a:p>
          <a:p>
            <a:pPr>
              <a:buFont typeface="Wingdings" pitchFamily="2" charset="2"/>
              <a:buChar char="ü"/>
              <a:defRPr/>
            </a:pPr>
            <a:r>
              <a:rPr lang="en-US" sz="1350" b="1" dirty="0" smtClean="0">
                <a:solidFill>
                  <a:srgbClr val="067AB4"/>
                </a:solidFill>
              </a:rPr>
              <a:t>7</a:t>
            </a:r>
            <a:r>
              <a:rPr lang="en-US" sz="1350" b="1" dirty="0" smtClean="0"/>
              <a:t> </a:t>
            </a:r>
            <a:r>
              <a:rPr lang="en-US" sz="1350" dirty="0" smtClean="0">
                <a:solidFill>
                  <a:srgbClr val="808080"/>
                </a:solidFill>
              </a:rPr>
              <a:t>landmark research studies from Civic Enterprises on the high school dropout crisis funded</a:t>
            </a:r>
          </a:p>
          <a:p>
            <a:pPr>
              <a:defRPr/>
            </a:pPr>
            <a:endParaRPr lang="en-US" sz="1350" dirty="0" smtClean="0"/>
          </a:p>
          <a:p>
            <a:pPr>
              <a:defRPr/>
            </a:pPr>
            <a:r>
              <a:rPr lang="en-US" sz="1100" dirty="0" smtClean="0">
                <a:solidFill>
                  <a:srgbClr val="808080"/>
                </a:solidFill>
              </a:rPr>
              <a:t>*As of March 2012</a:t>
            </a:r>
          </a:p>
          <a:p>
            <a:pPr>
              <a:defRPr/>
            </a:pPr>
            <a:endParaRPr lang="en-US" sz="1350" dirty="0"/>
          </a:p>
        </p:txBody>
      </p:sp>
      <p:sp>
        <p:nvSpPr>
          <p:cNvPr id="3" name="Slide Number Placeholder 2"/>
          <p:cNvSpPr>
            <a:spLocks noGrp="1"/>
          </p:cNvSpPr>
          <p:nvPr>
            <p:ph type="sldNum" sz="quarter" idx="11"/>
          </p:nvPr>
        </p:nvSpPr>
        <p:spPr/>
        <p:txBody>
          <a:bodyPr/>
          <a:lstStyle/>
          <a:p>
            <a:pPr>
              <a:defRPr/>
            </a:pPr>
            <a:fld id="{7248A579-031B-4BE6-8523-3101D0D7623F}" type="slidenum">
              <a:rPr lang="en-US">
                <a:latin typeface="+mn-lt"/>
              </a:rPr>
              <a:pPr>
                <a:defRPr/>
              </a:pPr>
              <a:t>5</a:t>
            </a:fld>
            <a:endParaRPr lang="en-US" dirty="0">
              <a:latin typeface="+mn-lt"/>
            </a:endParaRPr>
          </a:p>
        </p:txBody>
      </p:sp>
      <p:sp>
        <p:nvSpPr>
          <p:cNvPr id="4" name="Title 3"/>
          <p:cNvSpPr>
            <a:spLocks noGrp="1"/>
          </p:cNvSpPr>
          <p:nvPr>
            <p:ph type="title"/>
          </p:nvPr>
        </p:nvSpPr>
        <p:spPr>
          <a:xfrm>
            <a:off x="401638" y="381000"/>
            <a:ext cx="7661275" cy="592138"/>
          </a:xfrm>
        </p:spPr>
        <p:txBody>
          <a:bodyPr/>
          <a:lstStyle/>
          <a:p>
            <a:pPr>
              <a:defRPr/>
            </a:pPr>
            <a:r>
              <a:rPr lang="en-US" sz="2800" b="1" dirty="0" smtClean="0">
                <a:solidFill>
                  <a:srgbClr val="0670B4"/>
                </a:solidFill>
                <a:latin typeface="+mn-lt"/>
              </a:rPr>
              <a:t>Aspire 2008 – 2012 </a:t>
            </a:r>
            <a:r>
              <a:rPr lang="en-US" sz="2800" dirty="0" smtClean="0">
                <a:solidFill>
                  <a:srgbClr val="0670B4"/>
                </a:solidFill>
                <a:latin typeface="+mn-lt"/>
              </a:rPr>
              <a:t>|</a:t>
            </a:r>
            <a:endParaRPr lang="en-US" sz="2800" dirty="0">
              <a:solidFill>
                <a:srgbClr val="0670B4"/>
              </a:solidFill>
              <a:latin typeface="+mn-lt"/>
            </a:endParaRPr>
          </a:p>
        </p:txBody>
      </p:sp>
      <p:pic>
        <p:nvPicPr>
          <p:cNvPr id="24580" name="Picture 6" descr="bynumbers_blue.png"/>
          <p:cNvPicPr>
            <a:picLocks noChangeAspect="1"/>
          </p:cNvPicPr>
          <p:nvPr/>
        </p:nvPicPr>
        <p:blipFill>
          <a:blip r:embed="rId3"/>
          <a:srcRect/>
          <a:stretch>
            <a:fillRect/>
          </a:stretch>
        </p:blipFill>
        <p:spPr bwMode="auto">
          <a:xfrm>
            <a:off x="4794250" y="312738"/>
            <a:ext cx="2770188" cy="7127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Box 220"/>
          <p:cNvSpPr txBox="1"/>
          <p:nvPr/>
        </p:nvSpPr>
        <p:spPr>
          <a:xfrm>
            <a:off x="5848350" y="2708275"/>
            <a:ext cx="2767013" cy="307975"/>
          </a:xfrm>
          <a:prstGeom prst="rect">
            <a:avLst/>
          </a:prstGeom>
          <a:noFill/>
        </p:spPr>
        <p:txBody>
          <a:bodyPr>
            <a:spAutoFit/>
          </a:bodyPr>
          <a:lstStyle/>
          <a:p>
            <a:pPr algn="ctr" eaLnBrk="0" hangingPunct="0">
              <a:spcBef>
                <a:spcPct val="50000"/>
              </a:spcBef>
              <a:defRPr/>
            </a:pPr>
            <a:r>
              <a:rPr lang="en-US" sz="1400" dirty="0">
                <a:solidFill>
                  <a:srgbClr val="808080"/>
                </a:solidFill>
                <a:latin typeface="+mj-lt"/>
                <a:ea typeface="Arial" pitchFamily="-111" charset="-52"/>
                <a:cs typeface="Arial" pitchFamily="-111" charset="-52"/>
              </a:rPr>
              <a:t>Outcomes</a:t>
            </a:r>
            <a:endParaRPr lang="en-US" sz="1600" dirty="0">
              <a:solidFill>
                <a:srgbClr val="808080"/>
              </a:solidFill>
              <a:latin typeface="+mj-lt"/>
              <a:ea typeface="Arial" pitchFamily="-111" charset="-52"/>
              <a:cs typeface="Arial" pitchFamily="-111" charset="-52"/>
            </a:endParaRPr>
          </a:p>
        </p:txBody>
      </p:sp>
      <p:sp>
        <p:nvSpPr>
          <p:cNvPr id="222" name="Right Arrow 221"/>
          <p:cNvSpPr/>
          <p:nvPr/>
        </p:nvSpPr>
        <p:spPr bwMode="auto">
          <a:xfrm>
            <a:off x="4197350" y="3625850"/>
            <a:ext cx="1966913" cy="476250"/>
          </a:xfrm>
          <a:prstGeom prst="rightArrow">
            <a:avLst/>
          </a:prstGeom>
          <a:solidFill>
            <a:schemeClr val="accent6">
              <a:lumMod val="60000"/>
              <a:lumOff val="40000"/>
            </a:schemeClr>
          </a:solidFill>
          <a:ln w="12700" cap="flat" cmpd="sng" algn="ctr">
            <a:noFill/>
            <a:prstDash val="solid"/>
            <a:round/>
            <a:headEnd type="none" w="med" len="med"/>
            <a:tailEnd type="none" w="med" len="med"/>
          </a:ln>
          <a:effectLst/>
        </p:spPr>
        <p:txBody>
          <a:bodyPr/>
          <a:lstStyle/>
          <a:p>
            <a:pPr algn="ctr" eaLnBrk="0" hangingPunct="0">
              <a:spcBef>
                <a:spcPct val="50000"/>
              </a:spcBef>
              <a:defRPr/>
            </a:pPr>
            <a:endParaRPr lang="en-US">
              <a:latin typeface="Verdana" pitchFamily="-111" charset="0"/>
              <a:ea typeface="Arial" pitchFamily="-111" charset="-52"/>
              <a:cs typeface="Arial" pitchFamily="-111" charset="-52"/>
            </a:endParaRPr>
          </a:p>
        </p:txBody>
      </p:sp>
      <p:sp>
        <p:nvSpPr>
          <p:cNvPr id="26627" name="Right Arrow 222"/>
          <p:cNvSpPr>
            <a:spLocks noChangeArrowheads="1"/>
          </p:cNvSpPr>
          <p:nvPr/>
        </p:nvSpPr>
        <p:spPr bwMode="auto">
          <a:xfrm>
            <a:off x="4246563" y="5553075"/>
            <a:ext cx="1912937" cy="474663"/>
          </a:xfrm>
          <a:prstGeom prst="rightArrow">
            <a:avLst>
              <a:gd name="adj1" fmla="val 50000"/>
              <a:gd name="adj2" fmla="val 50115"/>
            </a:avLst>
          </a:prstGeom>
          <a:solidFill>
            <a:schemeClr val="tx2"/>
          </a:solidFill>
          <a:ln w="12700" algn="ctr">
            <a:noFill/>
            <a:round/>
            <a:headEnd/>
            <a:tailEnd/>
          </a:ln>
        </p:spPr>
        <p:txBody>
          <a:bodyPr/>
          <a:lstStyle/>
          <a:p>
            <a:pPr algn="ctr" eaLnBrk="0" hangingPunct="0">
              <a:spcBef>
                <a:spcPct val="50000"/>
              </a:spcBef>
            </a:pPr>
            <a:endParaRPr lang="en-US"/>
          </a:p>
        </p:txBody>
      </p:sp>
      <p:sp>
        <p:nvSpPr>
          <p:cNvPr id="224" name="Right Arrow 223"/>
          <p:cNvSpPr/>
          <p:nvPr/>
        </p:nvSpPr>
        <p:spPr bwMode="auto">
          <a:xfrm>
            <a:off x="4194175" y="4868863"/>
            <a:ext cx="1965325" cy="476250"/>
          </a:xfrm>
          <a:prstGeom prst="rightArrow">
            <a:avLst/>
          </a:prstGeom>
          <a:solidFill>
            <a:schemeClr val="accent3"/>
          </a:solidFill>
          <a:ln w="12700" cap="flat" cmpd="sng" algn="ctr">
            <a:noFill/>
            <a:prstDash val="solid"/>
            <a:round/>
            <a:headEnd type="none" w="med" len="med"/>
            <a:tailEnd type="none" w="med" len="med"/>
          </a:ln>
          <a:effectLst/>
        </p:spPr>
        <p:txBody>
          <a:bodyPr/>
          <a:lstStyle/>
          <a:p>
            <a:pPr algn="ctr" eaLnBrk="0" hangingPunct="0">
              <a:spcBef>
                <a:spcPct val="50000"/>
              </a:spcBef>
              <a:defRPr/>
            </a:pPr>
            <a:endParaRPr lang="en-US">
              <a:latin typeface="Verdana" pitchFamily="-111" charset="0"/>
              <a:ea typeface="Arial" pitchFamily="-111" charset="-52"/>
              <a:cs typeface="Arial" pitchFamily="-111" charset="-52"/>
            </a:endParaRPr>
          </a:p>
        </p:txBody>
      </p:sp>
      <p:sp>
        <p:nvSpPr>
          <p:cNvPr id="26629" name="Right Arrow 224"/>
          <p:cNvSpPr>
            <a:spLocks noChangeArrowheads="1"/>
          </p:cNvSpPr>
          <p:nvPr/>
        </p:nvSpPr>
        <p:spPr bwMode="auto">
          <a:xfrm>
            <a:off x="4206875" y="4243388"/>
            <a:ext cx="1965325" cy="476250"/>
          </a:xfrm>
          <a:prstGeom prst="rightArrow">
            <a:avLst>
              <a:gd name="adj1" fmla="val 50000"/>
              <a:gd name="adj2" fmla="val 49940"/>
            </a:avLst>
          </a:prstGeom>
          <a:solidFill>
            <a:srgbClr val="FF7200"/>
          </a:solidFill>
          <a:ln w="12700" algn="ctr">
            <a:solidFill>
              <a:srgbClr val="FF7200"/>
            </a:solidFill>
            <a:round/>
            <a:headEnd/>
            <a:tailEnd/>
          </a:ln>
        </p:spPr>
        <p:txBody>
          <a:bodyPr/>
          <a:lstStyle/>
          <a:p>
            <a:pPr algn="ctr" eaLnBrk="0" hangingPunct="0">
              <a:spcBef>
                <a:spcPct val="50000"/>
              </a:spcBef>
            </a:pPr>
            <a:endParaRPr lang="en-US"/>
          </a:p>
        </p:txBody>
      </p:sp>
      <p:sp>
        <p:nvSpPr>
          <p:cNvPr id="26630" name="Rounded Rectangle 225"/>
          <p:cNvSpPr>
            <a:spLocks noChangeArrowheads="1"/>
          </p:cNvSpPr>
          <p:nvPr/>
        </p:nvSpPr>
        <p:spPr bwMode="auto">
          <a:xfrm>
            <a:off x="1331913" y="5418138"/>
            <a:ext cx="2924175" cy="644525"/>
          </a:xfrm>
          <a:prstGeom prst="roundRect">
            <a:avLst>
              <a:gd name="adj" fmla="val 16667"/>
            </a:avLst>
          </a:prstGeom>
          <a:solidFill>
            <a:schemeClr val="tx2"/>
          </a:solidFill>
          <a:ln w="12700" algn="ctr">
            <a:noFill/>
            <a:round/>
            <a:headEnd/>
            <a:tailEnd/>
          </a:ln>
        </p:spPr>
        <p:txBody>
          <a:bodyPr anchor="ctr"/>
          <a:lstStyle/>
          <a:p>
            <a:pPr algn="ctr" eaLnBrk="0" hangingPunct="0">
              <a:spcBef>
                <a:spcPct val="50000"/>
              </a:spcBef>
            </a:pPr>
            <a:r>
              <a:rPr lang="en-US" sz="1200">
                <a:solidFill>
                  <a:schemeClr val="bg1"/>
                </a:solidFill>
              </a:rPr>
              <a:t>Traditional Philanthropy</a:t>
            </a:r>
          </a:p>
        </p:txBody>
      </p:sp>
      <p:sp>
        <p:nvSpPr>
          <p:cNvPr id="227" name="Rounded Rectangle 226"/>
          <p:cNvSpPr/>
          <p:nvPr/>
        </p:nvSpPr>
        <p:spPr bwMode="auto">
          <a:xfrm>
            <a:off x="2881313" y="3535363"/>
            <a:ext cx="1325562" cy="642937"/>
          </a:xfrm>
          <a:prstGeom prst="roundRect">
            <a:avLst/>
          </a:prstGeom>
          <a:solidFill>
            <a:schemeClr val="accent6">
              <a:lumMod val="60000"/>
              <a:lumOff val="40000"/>
            </a:schemeClr>
          </a:solidFill>
          <a:ln w="12700" cap="flat" cmpd="sng" algn="ctr">
            <a:noFill/>
            <a:prstDash val="solid"/>
            <a:round/>
            <a:headEnd type="none" w="med" len="med"/>
            <a:tailEnd type="none" w="med" len="med"/>
          </a:ln>
          <a:effectLst/>
        </p:spPr>
        <p:txBody>
          <a:bodyPr anchor="ctr"/>
          <a:lstStyle/>
          <a:p>
            <a:pPr algn="ctr" eaLnBrk="0" hangingPunct="0">
              <a:spcBef>
                <a:spcPct val="50000"/>
              </a:spcBef>
              <a:defRPr/>
            </a:pPr>
            <a:r>
              <a:rPr lang="en-US" sz="1200" dirty="0">
                <a:solidFill>
                  <a:schemeClr val="bg1"/>
                </a:solidFill>
                <a:latin typeface="Verdana" pitchFamily="-111" charset="0"/>
                <a:ea typeface="Arial" pitchFamily="-111" charset="-52"/>
                <a:cs typeface="Arial" pitchFamily="-111" charset="-52"/>
              </a:rPr>
              <a:t>Social Innovation</a:t>
            </a:r>
            <a:endParaRPr lang="en-US" sz="1200" dirty="0">
              <a:solidFill>
                <a:schemeClr val="bg1"/>
              </a:solidFill>
              <a:latin typeface="Verdana" pitchFamily="-111" charset="0"/>
              <a:ea typeface="Arial" pitchFamily="-111" charset="-52"/>
              <a:cs typeface="Arial" pitchFamily="-111" charset="-52"/>
            </a:endParaRPr>
          </a:p>
        </p:txBody>
      </p:sp>
      <p:sp>
        <p:nvSpPr>
          <p:cNvPr id="26632" name="Rounded Rectangle 227"/>
          <p:cNvSpPr>
            <a:spLocks noChangeArrowheads="1"/>
          </p:cNvSpPr>
          <p:nvPr/>
        </p:nvSpPr>
        <p:spPr bwMode="auto">
          <a:xfrm>
            <a:off x="2409825" y="4175125"/>
            <a:ext cx="1797050" cy="615950"/>
          </a:xfrm>
          <a:prstGeom prst="roundRect">
            <a:avLst>
              <a:gd name="adj" fmla="val 16667"/>
            </a:avLst>
          </a:prstGeom>
          <a:solidFill>
            <a:srgbClr val="FF7200"/>
          </a:solidFill>
          <a:ln w="12700" algn="ctr">
            <a:solidFill>
              <a:srgbClr val="FF7200"/>
            </a:solidFill>
            <a:round/>
            <a:headEnd/>
            <a:tailEnd/>
          </a:ln>
        </p:spPr>
        <p:txBody>
          <a:bodyPr anchor="ctr"/>
          <a:lstStyle/>
          <a:p>
            <a:pPr algn="ctr" eaLnBrk="0" hangingPunct="0">
              <a:spcBef>
                <a:spcPct val="50000"/>
              </a:spcBef>
            </a:pPr>
            <a:r>
              <a:rPr lang="en-US" sz="1200">
                <a:solidFill>
                  <a:schemeClr val="bg1"/>
                </a:solidFill>
              </a:rPr>
              <a:t>External Activation</a:t>
            </a:r>
          </a:p>
        </p:txBody>
      </p:sp>
      <p:sp>
        <p:nvSpPr>
          <p:cNvPr id="229" name="Rounded Rectangle 228"/>
          <p:cNvSpPr/>
          <p:nvPr/>
        </p:nvSpPr>
        <p:spPr bwMode="auto">
          <a:xfrm>
            <a:off x="1871663" y="4789488"/>
            <a:ext cx="2363787" cy="635000"/>
          </a:xfrm>
          <a:prstGeom prst="roundRect">
            <a:avLst/>
          </a:prstGeom>
          <a:solidFill>
            <a:schemeClr val="accent3"/>
          </a:solidFill>
          <a:ln w="12700" cap="flat" cmpd="sng" algn="ctr">
            <a:noFill/>
            <a:prstDash val="solid"/>
            <a:round/>
            <a:headEnd type="none" w="med" len="med"/>
            <a:tailEnd type="none" w="med" len="med"/>
          </a:ln>
          <a:effectLst/>
        </p:spPr>
        <p:txBody>
          <a:bodyPr anchor="ctr"/>
          <a:lstStyle/>
          <a:p>
            <a:pPr algn="ctr" eaLnBrk="0" hangingPunct="0">
              <a:spcBef>
                <a:spcPct val="50000"/>
              </a:spcBef>
              <a:defRPr/>
            </a:pPr>
            <a:r>
              <a:rPr lang="en-US" sz="1200" dirty="0">
                <a:solidFill>
                  <a:schemeClr val="bg1"/>
                </a:solidFill>
                <a:latin typeface="Verdana" pitchFamily="-111" charset="0"/>
                <a:ea typeface="Arial" pitchFamily="-111" charset="-52"/>
                <a:cs typeface="Arial" pitchFamily="-111" charset="-52"/>
              </a:rPr>
              <a:t>Internal Participation</a:t>
            </a:r>
            <a:endParaRPr lang="en-US" sz="1200" dirty="0">
              <a:solidFill>
                <a:schemeClr val="bg1"/>
              </a:solidFill>
              <a:latin typeface="Verdana" pitchFamily="-111" charset="0"/>
              <a:ea typeface="Arial" pitchFamily="-111" charset="-52"/>
              <a:cs typeface="Arial" pitchFamily="-111" charset="-52"/>
            </a:endParaRPr>
          </a:p>
        </p:txBody>
      </p:sp>
      <p:sp>
        <p:nvSpPr>
          <p:cNvPr id="26634" name="TextBox 229"/>
          <p:cNvSpPr txBox="1">
            <a:spLocks noChangeArrowheads="1"/>
          </p:cNvSpPr>
          <p:nvPr/>
        </p:nvSpPr>
        <p:spPr bwMode="auto">
          <a:xfrm>
            <a:off x="4159250" y="5637213"/>
            <a:ext cx="1765300" cy="277812"/>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rPr>
              <a:t>Commitment</a:t>
            </a:r>
          </a:p>
        </p:txBody>
      </p:sp>
      <p:sp>
        <p:nvSpPr>
          <p:cNvPr id="26635" name="TextBox 230"/>
          <p:cNvSpPr txBox="1">
            <a:spLocks noChangeArrowheads="1"/>
          </p:cNvSpPr>
          <p:nvPr/>
        </p:nvSpPr>
        <p:spPr bwMode="auto">
          <a:xfrm>
            <a:off x="4148138" y="4962525"/>
            <a:ext cx="1763712" cy="276225"/>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rPr>
              <a:t>Alignment</a:t>
            </a:r>
          </a:p>
        </p:txBody>
      </p:sp>
      <p:sp>
        <p:nvSpPr>
          <p:cNvPr id="26636" name="TextBox 231"/>
          <p:cNvSpPr txBox="1">
            <a:spLocks noChangeArrowheads="1"/>
          </p:cNvSpPr>
          <p:nvPr/>
        </p:nvSpPr>
        <p:spPr bwMode="auto">
          <a:xfrm>
            <a:off x="4159250" y="4333875"/>
            <a:ext cx="1765300" cy="277813"/>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rPr>
              <a:t>Influence</a:t>
            </a:r>
          </a:p>
        </p:txBody>
      </p:sp>
      <p:sp>
        <p:nvSpPr>
          <p:cNvPr id="26637" name="TextBox 232"/>
          <p:cNvSpPr txBox="1">
            <a:spLocks noChangeArrowheads="1"/>
          </p:cNvSpPr>
          <p:nvPr/>
        </p:nvSpPr>
        <p:spPr bwMode="auto">
          <a:xfrm>
            <a:off x="4159250" y="3713163"/>
            <a:ext cx="1765300" cy="277812"/>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bg1"/>
                </a:solidFill>
              </a:rPr>
              <a:t>Leadership</a:t>
            </a:r>
          </a:p>
        </p:txBody>
      </p:sp>
      <p:sp>
        <p:nvSpPr>
          <p:cNvPr id="234" name="TextBox 233"/>
          <p:cNvSpPr txBox="1"/>
          <p:nvPr/>
        </p:nvSpPr>
        <p:spPr>
          <a:xfrm rot="16200000">
            <a:off x="2374107" y="3677443"/>
            <a:ext cx="742950" cy="277813"/>
          </a:xfrm>
          <a:prstGeom prst="rect">
            <a:avLst/>
          </a:prstGeom>
          <a:noFill/>
        </p:spPr>
        <p:txBody>
          <a:bodyPr>
            <a:spAutoFit/>
          </a:bodyPr>
          <a:lstStyle/>
          <a:p>
            <a:pPr algn="ctr" eaLnBrk="0" hangingPunct="0">
              <a:spcBef>
                <a:spcPct val="50000"/>
              </a:spcBef>
              <a:defRPr/>
            </a:pPr>
            <a:r>
              <a:rPr lang="en-US" sz="1200" b="1" dirty="0">
                <a:solidFill>
                  <a:schemeClr val="accent6">
                    <a:lumMod val="60000"/>
                    <a:lumOff val="40000"/>
                  </a:schemeClr>
                </a:solidFill>
                <a:latin typeface="Verdana" pitchFamily="-111" charset="0"/>
                <a:ea typeface="Arial" pitchFamily="-111" charset="-52"/>
                <a:cs typeface="Arial" pitchFamily="-111" charset="-52"/>
              </a:rPr>
              <a:t>SCALE</a:t>
            </a:r>
            <a:endParaRPr lang="en-US" sz="1200" b="1" dirty="0">
              <a:solidFill>
                <a:schemeClr val="accent6">
                  <a:lumMod val="60000"/>
                  <a:lumOff val="40000"/>
                </a:schemeClr>
              </a:solidFill>
              <a:latin typeface="Verdana" pitchFamily="-111" charset="0"/>
              <a:ea typeface="Arial" pitchFamily="-111" charset="-52"/>
              <a:cs typeface="Arial" pitchFamily="-111" charset="-52"/>
            </a:endParaRPr>
          </a:p>
        </p:txBody>
      </p:sp>
      <p:sp>
        <p:nvSpPr>
          <p:cNvPr id="26639" name="TextBox 234"/>
          <p:cNvSpPr txBox="1">
            <a:spLocks noChangeArrowheads="1"/>
          </p:cNvSpPr>
          <p:nvPr/>
        </p:nvSpPr>
        <p:spPr bwMode="auto">
          <a:xfrm rot="-5400000">
            <a:off x="1754188" y="4265613"/>
            <a:ext cx="1030287" cy="261937"/>
          </a:xfrm>
          <a:prstGeom prst="rect">
            <a:avLst/>
          </a:prstGeom>
          <a:noFill/>
          <a:ln w="9525">
            <a:noFill/>
            <a:miter lim="800000"/>
            <a:headEnd/>
            <a:tailEnd/>
          </a:ln>
        </p:spPr>
        <p:txBody>
          <a:bodyPr>
            <a:spAutoFit/>
          </a:bodyPr>
          <a:lstStyle/>
          <a:p>
            <a:pPr algn="ctr" eaLnBrk="0" hangingPunct="0">
              <a:spcBef>
                <a:spcPct val="50000"/>
              </a:spcBef>
            </a:pPr>
            <a:r>
              <a:rPr lang="en-US" sz="1100" b="1">
                <a:solidFill>
                  <a:srgbClr val="FF7200"/>
                </a:solidFill>
              </a:rPr>
              <a:t>ENGAGE</a:t>
            </a:r>
          </a:p>
        </p:txBody>
      </p:sp>
      <p:sp>
        <p:nvSpPr>
          <p:cNvPr id="26640" name="TextBox 235"/>
          <p:cNvSpPr txBox="1">
            <a:spLocks noChangeArrowheads="1"/>
          </p:cNvSpPr>
          <p:nvPr/>
        </p:nvSpPr>
        <p:spPr bwMode="auto">
          <a:xfrm rot="-5400000">
            <a:off x="1308101" y="4940300"/>
            <a:ext cx="844550" cy="276225"/>
          </a:xfrm>
          <a:prstGeom prst="rect">
            <a:avLst/>
          </a:prstGeom>
          <a:noFill/>
          <a:ln w="9525">
            <a:noFill/>
            <a:miter lim="800000"/>
            <a:headEnd/>
            <a:tailEnd/>
          </a:ln>
        </p:spPr>
        <p:txBody>
          <a:bodyPr>
            <a:spAutoFit/>
          </a:bodyPr>
          <a:lstStyle/>
          <a:p>
            <a:pPr algn="ctr" eaLnBrk="0" hangingPunct="0">
              <a:spcBef>
                <a:spcPct val="50000"/>
              </a:spcBef>
            </a:pPr>
            <a:r>
              <a:rPr lang="en-US" sz="1200" b="1">
                <a:solidFill>
                  <a:srgbClr val="6EBB1F"/>
                </a:solidFill>
              </a:rPr>
              <a:t>BUILD</a:t>
            </a:r>
          </a:p>
        </p:txBody>
      </p:sp>
      <p:sp>
        <p:nvSpPr>
          <p:cNvPr id="26641" name="TextBox 236"/>
          <p:cNvSpPr txBox="1">
            <a:spLocks noChangeArrowheads="1"/>
          </p:cNvSpPr>
          <p:nvPr/>
        </p:nvSpPr>
        <p:spPr bwMode="auto">
          <a:xfrm rot="-5400000">
            <a:off x="673100" y="5626100"/>
            <a:ext cx="1036638" cy="261938"/>
          </a:xfrm>
          <a:prstGeom prst="rect">
            <a:avLst/>
          </a:prstGeom>
          <a:noFill/>
          <a:ln w="9525">
            <a:noFill/>
            <a:miter lim="800000"/>
            <a:headEnd/>
            <a:tailEnd/>
          </a:ln>
        </p:spPr>
        <p:txBody>
          <a:bodyPr>
            <a:spAutoFit/>
          </a:bodyPr>
          <a:lstStyle/>
          <a:p>
            <a:pPr algn="ctr" eaLnBrk="0" hangingPunct="0">
              <a:spcBef>
                <a:spcPct val="50000"/>
              </a:spcBef>
            </a:pPr>
            <a:r>
              <a:rPr lang="en-US" sz="1100" b="1">
                <a:solidFill>
                  <a:srgbClr val="0670B4"/>
                </a:solidFill>
              </a:rPr>
              <a:t>DONATE</a:t>
            </a:r>
          </a:p>
        </p:txBody>
      </p:sp>
      <p:sp>
        <p:nvSpPr>
          <p:cNvPr id="240" name="TextBox 239"/>
          <p:cNvSpPr txBox="1"/>
          <p:nvPr/>
        </p:nvSpPr>
        <p:spPr>
          <a:xfrm>
            <a:off x="2386013" y="2706688"/>
            <a:ext cx="1936750" cy="306387"/>
          </a:xfrm>
          <a:prstGeom prst="rect">
            <a:avLst/>
          </a:prstGeom>
          <a:noFill/>
        </p:spPr>
        <p:txBody>
          <a:bodyPr>
            <a:spAutoFit/>
          </a:bodyPr>
          <a:lstStyle/>
          <a:p>
            <a:pPr algn="ctr" eaLnBrk="0" hangingPunct="0">
              <a:spcBef>
                <a:spcPct val="50000"/>
              </a:spcBef>
              <a:defRPr/>
            </a:pPr>
            <a:r>
              <a:rPr lang="en-US" sz="1400" dirty="0">
                <a:solidFill>
                  <a:srgbClr val="808080"/>
                </a:solidFill>
                <a:latin typeface="+mj-lt"/>
                <a:ea typeface="Arial" pitchFamily="-111" charset="-52"/>
                <a:cs typeface="Arial" pitchFamily="-111" charset="-52"/>
              </a:rPr>
              <a:t>Building Blocks</a:t>
            </a:r>
            <a:endParaRPr lang="en-US" sz="1400" dirty="0">
              <a:solidFill>
                <a:srgbClr val="808080"/>
              </a:solidFill>
              <a:latin typeface="+mj-lt"/>
              <a:ea typeface="Arial" pitchFamily="-111" charset="-52"/>
              <a:cs typeface="Arial" pitchFamily="-111" charset="-52"/>
            </a:endParaRPr>
          </a:p>
        </p:txBody>
      </p:sp>
      <p:sp>
        <p:nvSpPr>
          <p:cNvPr id="241" name="TextBox 240"/>
          <p:cNvSpPr txBox="1"/>
          <p:nvPr/>
        </p:nvSpPr>
        <p:spPr>
          <a:xfrm>
            <a:off x="4159250" y="2711450"/>
            <a:ext cx="1573213" cy="307975"/>
          </a:xfrm>
          <a:prstGeom prst="rect">
            <a:avLst/>
          </a:prstGeom>
          <a:ln w="38100" cap="rnd">
            <a:noFill/>
            <a:prstDash val="sysDot"/>
          </a:ln>
        </p:spPr>
        <p:style>
          <a:lnRef idx="1">
            <a:schemeClr val="accent1"/>
          </a:lnRef>
          <a:fillRef idx="0">
            <a:schemeClr val="accent1"/>
          </a:fillRef>
          <a:effectRef idx="0">
            <a:schemeClr val="accent1"/>
          </a:effectRef>
          <a:fontRef idx="minor">
            <a:schemeClr val="tx1"/>
          </a:fontRef>
        </p:style>
        <p:txBody>
          <a:bodyPr>
            <a:spAutoFit/>
          </a:bodyPr>
          <a:lstStyle/>
          <a:p>
            <a:pPr algn="ctr" eaLnBrk="0" hangingPunct="0">
              <a:spcBef>
                <a:spcPct val="50000"/>
              </a:spcBef>
              <a:defRPr/>
            </a:pPr>
            <a:r>
              <a:rPr lang="en-US" sz="1400" dirty="0">
                <a:solidFill>
                  <a:srgbClr val="808080"/>
                </a:solidFill>
                <a:latin typeface="+mj-lt"/>
              </a:rPr>
              <a:t>Attributes</a:t>
            </a:r>
            <a:endParaRPr lang="en-US" sz="1400" dirty="0">
              <a:solidFill>
                <a:srgbClr val="808080"/>
              </a:solidFill>
              <a:latin typeface="+mj-lt"/>
            </a:endParaRPr>
          </a:p>
        </p:txBody>
      </p:sp>
      <p:cxnSp>
        <p:nvCxnSpPr>
          <p:cNvPr id="242" name="Straight Connector 241"/>
          <p:cNvCxnSpPr/>
          <p:nvPr/>
        </p:nvCxnSpPr>
        <p:spPr bwMode="auto">
          <a:xfrm>
            <a:off x="2438400" y="3146425"/>
            <a:ext cx="5810250" cy="0"/>
          </a:xfrm>
          <a:prstGeom prst="line">
            <a:avLst/>
          </a:prstGeom>
          <a:noFill/>
          <a:ln w="12700" cap="flat" cmpd="sng" algn="ctr">
            <a:solidFill>
              <a:schemeClr val="tx2">
                <a:lumMod val="60000"/>
                <a:lumOff val="40000"/>
              </a:schemeClr>
            </a:solidFill>
            <a:prstDash val="solid"/>
            <a:round/>
            <a:headEnd type="none" w="med" len="med"/>
            <a:tailEnd type="none" w="med" len="med"/>
          </a:ln>
          <a:effectLst/>
        </p:spPr>
      </p:cxnSp>
      <p:sp>
        <p:nvSpPr>
          <p:cNvPr id="243" name="TextBox 242"/>
          <p:cNvSpPr txBox="1"/>
          <p:nvPr/>
        </p:nvSpPr>
        <p:spPr>
          <a:xfrm>
            <a:off x="6303963" y="3522663"/>
            <a:ext cx="2933700" cy="600075"/>
          </a:xfrm>
          <a:prstGeom prst="rect">
            <a:avLst/>
          </a:prstGeom>
          <a:noFill/>
        </p:spPr>
        <p:txBody>
          <a:bodyPr>
            <a:spAutoFit/>
          </a:bodyPr>
          <a:lstStyle/>
          <a:p>
            <a:pPr eaLnBrk="0" hangingPunct="0">
              <a:spcBef>
                <a:spcPct val="50000"/>
              </a:spcBef>
              <a:defRPr/>
            </a:pPr>
            <a:r>
              <a:rPr lang="en-US" sz="1100" dirty="0">
                <a:solidFill>
                  <a:schemeClr val="accent6">
                    <a:lumMod val="60000"/>
                    <a:lumOff val="40000"/>
                  </a:schemeClr>
                </a:solidFill>
                <a:latin typeface="Verdana" pitchFamily="-111" charset="0"/>
                <a:ea typeface="Arial" pitchFamily="-111" charset="-52"/>
                <a:cs typeface="Arial" pitchFamily="-111" charset="-52"/>
              </a:rPr>
              <a:t>Social entrepreneurs can</a:t>
            </a:r>
            <a:br>
              <a:rPr lang="en-US" sz="1100" dirty="0">
                <a:solidFill>
                  <a:schemeClr val="accent6">
                    <a:lumMod val="60000"/>
                    <a:lumOff val="40000"/>
                  </a:schemeClr>
                </a:solidFill>
                <a:latin typeface="Verdana" pitchFamily="-111" charset="0"/>
                <a:ea typeface="Arial" pitchFamily="-111" charset="-52"/>
                <a:cs typeface="Arial" pitchFamily="-111" charset="-52"/>
              </a:rPr>
            </a:br>
            <a:r>
              <a:rPr lang="en-US" sz="1100" dirty="0">
                <a:solidFill>
                  <a:schemeClr val="accent6">
                    <a:lumMod val="60000"/>
                    <a:lumOff val="40000"/>
                  </a:schemeClr>
                </a:solidFill>
                <a:latin typeface="Verdana" pitchFamily="-111" charset="0"/>
                <a:ea typeface="Arial" pitchFamily="-111" charset="-52"/>
                <a:cs typeface="Arial" pitchFamily="-111" charset="-52"/>
              </a:rPr>
              <a:t>scale their innovations with</a:t>
            </a:r>
            <a:br>
              <a:rPr lang="en-US" sz="1100" dirty="0">
                <a:solidFill>
                  <a:schemeClr val="accent6">
                    <a:lumMod val="60000"/>
                    <a:lumOff val="40000"/>
                  </a:schemeClr>
                </a:solidFill>
                <a:latin typeface="Verdana" pitchFamily="-111" charset="0"/>
                <a:ea typeface="Arial" pitchFamily="-111" charset="-52"/>
                <a:cs typeface="Arial" pitchFamily="-111" charset="-52"/>
              </a:rPr>
            </a:br>
            <a:r>
              <a:rPr lang="en-US" sz="1100" dirty="0">
                <a:solidFill>
                  <a:schemeClr val="accent6">
                    <a:lumMod val="60000"/>
                    <a:lumOff val="40000"/>
                  </a:schemeClr>
                </a:solidFill>
                <a:latin typeface="Verdana" pitchFamily="-111" charset="0"/>
                <a:ea typeface="Arial" pitchFamily="-111" charset="-52"/>
                <a:cs typeface="Arial" pitchFamily="-111" charset="-52"/>
              </a:rPr>
              <a:t>the support of AT&amp;T</a:t>
            </a:r>
          </a:p>
        </p:txBody>
      </p:sp>
      <p:sp>
        <p:nvSpPr>
          <p:cNvPr id="26646" name="TextBox 243"/>
          <p:cNvSpPr txBox="1">
            <a:spLocks noChangeArrowheads="1"/>
          </p:cNvSpPr>
          <p:nvPr/>
        </p:nvSpPr>
        <p:spPr bwMode="auto">
          <a:xfrm>
            <a:off x="6303963" y="4173538"/>
            <a:ext cx="2536825" cy="600075"/>
          </a:xfrm>
          <a:prstGeom prst="rect">
            <a:avLst/>
          </a:prstGeom>
          <a:noFill/>
          <a:ln w="9525">
            <a:noFill/>
            <a:miter lim="800000"/>
            <a:headEnd/>
            <a:tailEnd/>
          </a:ln>
        </p:spPr>
        <p:txBody>
          <a:bodyPr>
            <a:spAutoFit/>
          </a:bodyPr>
          <a:lstStyle/>
          <a:p>
            <a:pPr eaLnBrk="0" hangingPunct="0">
              <a:spcBef>
                <a:spcPct val="50000"/>
              </a:spcBef>
            </a:pPr>
            <a:r>
              <a:rPr lang="en-US" sz="1100">
                <a:solidFill>
                  <a:srgbClr val="FF7200"/>
                </a:solidFill>
              </a:rPr>
              <a:t>Consumers and peers advocate for education and build relationship with AT&amp;T</a:t>
            </a:r>
          </a:p>
        </p:txBody>
      </p:sp>
      <p:sp>
        <p:nvSpPr>
          <p:cNvPr id="26647" name="TextBox 244"/>
          <p:cNvSpPr txBox="1">
            <a:spLocks noChangeArrowheads="1"/>
          </p:cNvSpPr>
          <p:nvPr/>
        </p:nvSpPr>
        <p:spPr bwMode="auto">
          <a:xfrm>
            <a:off x="6292850" y="4784725"/>
            <a:ext cx="2500313" cy="769938"/>
          </a:xfrm>
          <a:prstGeom prst="rect">
            <a:avLst/>
          </a:prstGeom>
          <a:noFill/>
          <a:ln w="9525">
            <a:noFill/>
            <a:miter lim="800000"/>
            <a:headEnd/>
            <a:tailEnd/>
          </a:ln>
        </p:spPr>
        <p:txBody>
          <a:bodyPr>
            <a:spAutoFit/>
          </a:bodyPr>
          <a:lstStyle/>
          <a:p>
            <a:pPr eaLnBrk="0" hangingPunct="0">
              <a:spcBef>
                <a:spcPct val="50000"/>
              </a:spcBef>
            </a:pPr>
            <a:r>
              <a:rPr lang="en-US" sz="1100">
                <a:solidFill>
                  <a:srgbClr val="6EBB1F"/>
                </a:solidFill>
              </a:rPr>
              <a:t>Students and teachers experience AT&amp;T and employees get involved</a:t>
            </a:r>
            <a:br>
              <a:rPr lang="en-US" sz="1100">
                <a:solidFill>
                  <a:srgbClr val="6EBB1F"/>
                </a:solidFill>
              </a:rPr>
            </a:br>
            <a:r>
              <a:rPr lang="en-US" sz="1100">
                <a:solidFill>
                  <a:srgbClr val="6EBB1F"/>
                </a:solidFill>
              </a:rPr>
              <a:t>in education</a:t>
            </a:r>
          </a:p>
        </p:txBody>
      </p:sp>
      <p:sp>
        <p:nvSpPr>
          <p:cNvPr id="26648" name="TextBox 245"/>
          <p:cNvSpPr txBox="1">
            <a:spLocks noChangeArrowheads="1"/>
          </p:cNvSpPr>
          <p:nvPr/>
        </p:nvSpPr>
        <p:spPr bwMode="auto">
          <a:xfrm>
            <a:off x="6303963" y="5564188"/>
            <a:ext cx="2717800" cy="430212"/>
          </a:xfrm>
          <a:prstGeom prst="rect">
            <a:avLst/>
          </a:prstGeom>
          <a:noFill/>
          <a:ln w="9525">
            <a:noFill/>
            <a:miter lim="800000"/>
            <a:headEnd/>
            <a:tailEnd/>
          </a:ln>
        </p:spPr>
        <p:txBody>
          <a:bodyPr>
            <a:spAutoFit/>
          </a:bodyPr>
          <a:lstStyle/>
          <a:p>
            <a:pPr eaLnBrk="0" hangingPunct="0">
              <a:spcBef>
                <a:spcPct val="50000"/>
              </a:spcBef>
            </a:pPr>
            <a:r>
              <a:rPr lang="en-US" sz="1100">
                <a:solidFill>
                  <a:schemeClr val="tx2"/>
                </a:solidFill>
              </a:rPr>
              <a:t>Schools and education nonprofits are supported</a:t>
            </a:r>
          </a:p>
        </p:txBody>
      </p:sp>
      <p:pic>
        <p:nvPicPr>
          <p:cNvPr id="26649" name="Picture 71" descr="Aspire PowerPoint.png"/>
          <p:cNvPicPr>
            <a:picLocks noChangeAspect="1"/>
          </p:cNvPicPr>
          <p:nvPr/>
        </p:nvPicPr>
        <p:blipFill>
          <a:blip r:embed="rId3"/>
          <a:srcRect/>
          <a:stretch>
            <a:fillRect/>
          </a:stretch>
        </p:blipFill>
        <p:spPr bwMode="auto">
          <a:xfrm>
            <a:off x="-315913" y="-1346200"/>
            <a:ext cx="6040438" cy="4113213"/>
          </a:xfrm>
          <a:prstGeom prst="rect">
            <a:avLst/>
          </a:prstGeom>
          <a:noFill/>
          <a:ln w="9525">
            <a:noFill/>
            <a:miter lim="800000"/>
            <a:headEnd/>
            <a:tailEnd/>
          </a:ln>
        </p:spPr>
      </p:pic>
      <p:sp>
        <p:nvSpPr>
          <p:cNvPr id="26650" name="TextBox 75"/>
          <p:cNvSpPr txBox="1">
            <a:spLocks noChangeArrowheads="1"/>
          </p:cNvSpPr>
          <p:nvPr/>
        </p:nvSpPr>
        <p:spPr bwMode="auto">
          <a:xfrm>
            <a:off x="487363" y="309563"/>
            <a:ext cx="5657850" cy="522287"/>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bg1"/>
                </a:solidFill>
                <a:ea typeface="Apex ATT Bold"/>
                <a:cs typeface="Apex ATT Bold"/>
                <a:sym typeface="Wingdings" pitchFamily="2" charset="2"/>
              </a:rPr>
              <a:t>Aspire Evolution</a:t>
            </a:r>
            <a:endParaRPr lang="en-US" sz="6600" i="1">
              <a:solidFill>
                <a:schemeClr val="bg1"/>
              </a:solidFill>
              <a:ea typeface="Apex ATT Bold"/>
              <a:cs typeface="Apex ATT Bold"/>
            </a:endParaRPr>
          </a:p>
        </p:txBody>
      </p:sp>
      <p:pic>
        <p:nvPicPr>
          <p:cNvPr id="26651" name="Picture 72" descr="buildingonsuccess_white.png"/>
          <p:cNvPicPr>
            <a:picLocks noChangeAspect="1"/>
          </p:cNvPicPr>
          <p:nvPr/>
        </p:nvPicPr>
        <p:blipFill>
          <a:blip r:embed="rId4"/>
          <a:srcRect/>
          <a:stretch>
            <a:fillRect/>
          </a:stretch>
        </p:blipFill>
        <p:spPr bwMode="auto">
          <a:xfrm>
            <a:off x="1428750" y="1176338"/>
            <a:ext cx="4276725" cy="723900"/>
          </a:xfrm>
          <a:prstGeom prst="rect">
            <a:avLst/>
          </a:prstGeom>
          <a:noFill/>
          <a:ln w="9525">
            <a:noFill/>
            <a:miter lim="800000"/>
            <a:headEnd/>
            <a:tailEnd/>
          </a:ln>
        </p:spPr>
      </p:pic>
      <p:sp>
        <p:nvSpPr>
          <p:cNvPr id="26652" name="Slide Number Placeholder 66"/>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4B3C8C0C-67EE-4513-A68C-1E1297942266}" type="slidenum">
              <a:rPr lang="en-US">
                <a:latin typeface="Verdana" pitchFamily="34" charset="0"/>
                <a:cs typeface="Arial" charset="0"/>
              </a:rPr>
              <a:pPr/>
              <a:t>6</a:t>
            </a:fld>
            <a:endParaRPr lang="en-US">
              <a:latin typeface="Verdana" pitchFamily="34" charset="0"/>
              <a:cs typeface="Arial" charset="0"/>
            </a:endParaRPr>
          </a:p>
        </p:txBody>
      </p:sp>
      <p:grpSp>
        <p:nvGrpSpPr>
          <p:cNvPr id="26653" name="Group 50"/>
          <p:cNvGrpSpPr>
            <a:grpSpLocks/>
          </p:cNvGrpSpPr>
          <p:nvPr/>
        </p:nvGrpSpPr>
        <p:grpSpPr bwMode="auto">
          <a:xfrm>
            <a:off x="355600" y="4102100"/>
            <a:ext cx="717550" cy="1633538"/>
            <a:chOff x="708305" y="4131255"/>
            <a:chExt cx="718010" cy="1633902"/>
          </a:xfrm>
        </p:grpSpPr>
        <p:grpSp>
          <p:nvGrpSpPr>
            <p:cNvPr id="26657" name="Group 51"/>
            <p:cNvGrpSpPr>
              <a:grpSpLocks/>
            </p:cNvGrpSpPr>
            <p:nvPr/>
          </p:nvGrpSpPr>
          <p:grpSpPr bwMode="auto">
            <a:xfrm>
              <a:off x="767762" y="4131255"/>
              <a:ext cx="658553" cy="1633902"/>
              <a:chOff x="1625722" y="3257345"/>
              <a:chExt cx="658553" cy="1633902"/>
            </a:xfrm>
          </p:grpSpPr>
          <p:sp>
            <p:nvSpPr>
              <p:cNvPr id="26659" name="Oval 88"/>
              <p:cNvSpPr>
                <a:spLocks noChangeArrowheads="1"/>
              </p:cNvSpPr>
              <p:nvPr/>
            </p:nvSpPr>
            <p:spPr bwMode="auto">
              <a:xfrm>
                <a:off x="1625722" y="3257345"/>
                <a:ext cx="371856" cy="376449"/>
              </a:xfrm>
              <a:prstGeom prst="ellipse">
                <a:avLst/>
              </a:prstGeom>
              <a:solidFill>
                <a:srgbClr val="484848"/>
              </a:solidFill>
              <a:ln w="19050" algn="ctr">
                <a:solidFill>
                  <a:schemeClr val="accent1"/>
                </a:solidFill>
                <a:round/>
                <a:headEnd/>
                <a:tailEnd/>
              </a:ln>
            </p:spPr>
            <p:txBody>
              <a:bodyPr/>
              <a:lstStyle/>
              <a:p>
                <a:pPr algn="ctr" eaLnBrk="0" hangingPunct="0">
                  <a:spcBef>
                    <a:spcPct val="50000"/>
                  </a:spcBef>
                </a:pPr>
                <a:endParaRPr lang="en-US" sz="600">
                  <a:solidFill>
                    <a:schemeClr val="accent1"/>
                  </a:solidFill>
                </a:endParaRPr>
              </a:p>
            </p:txBody>
          </p:sp>
          <p:cxnSp>
            <p:nvCxnSpPr>
              <p:cNvPr id="26660" name="Straight Connector 89"/>
              <p:cNvCxnSpPr>
                <a:cxnSpLocks noChangeShapeType="1"/>
                <a:stCxn id="26659" idx="4"/>
              </p:cNvCxnSpPr>
              <p:nvPr/>
            </p:nvCxnSpPr>
            <p:spPr bwMode="auto">
              <a:xfrm>
                <a:off x="1811650" y="3633794"/>
                <a:ext cx="0" cy="788854"/>
              </a:xfrm>
              <a:prstGeom prst="line">
                <a:avLst/>
              </a:prstGeom>
              <a:noFill/>
              <a:ln w="19050" algn="ctr">
                <a:solidFill>
                  <a:schemeClr val="accent1"/>
                </a:solidFill>
                <a:round/>
                <a:headEnd/>
                <a:tailEnd/>
              </a:ln>
            </p:spPr>
          </p:cxnSp>
          <p:cxnSp>
            <p:nvCxnSpPr>
              <p:cNvPr id="26661" name="Straight Connector 90"/>
              <p:cNvCxnSpPr>
                <a:cxnSpLocks noChangeShapeType="1"/>
              </p:cNvCxnSpPr>
              <p:nvPr/>
            </p:nvCxnSpPr>
            <p:spPr bwMode="auto">
              <a:xfrm>
                <a:off x="2068256" y="4295833"/>
                <a:ext cx="9547" cy="365832"/>
              </a:xfrm>
              <a:prstGeom prst="line">
                <a:avLst/>
              </a:prstGeom>
              <a:noFill/>
              <a:ln w="19050" algn="ctr">
                <a:solidFill>
                  <a:srgbClr val="484848"/>
                </a:solidFill>
                <a:round/>
                <a:headEnd/>
                <a:tailEnd/>
              </a:ln>
            </p:spPr>
          </p:cxnSp>
          <p:cxnSp>
            <p:nvCxnSpPr>
              <p:cNvPr id="26662" name="Straight Connector 91"/>
              <p:cNvCxnSpPr>
                <a:cxnSpLocks noChangeShapeType="1"/>
              </p:cNvCxnSpPr>
              <p:nvPr/>
            </p:nvCxnSpPr>
            <p:spPr bwMode="auto">
              <a:xfrm>
                <a:off x="1802935" y="4291268"/>
                <a:ext cx="265321" cy="5250"/>
              </a:xfrm>
              <a:prstGeom prst="line">
                <a:avLst/>
              </a:prstGeom>
              <a:noFill/>
              <a:ln w="19050" algn="ctr">
                <a:solidFill>
                  <a:srgbClr val="484848"/>
                </a:solidFill>
                <a:round/>
                <a:headEnd/>
                <a:tailEnd/>
              </a:ln>
            </p:spPr>
          </p:cxnSp>
          <p:cxnSp>
            <p:nvCxnSpPr>
              <p:cNvPr id="26663" name="Straight Connector 92"/>
              <p:cNvCxnSpPr>
                <a:cxnSpLocks noChangeShapeType="1"/>
              </p:cNvCxnSpPr>
              <p:nvPr/>
            </p:nvCxnSpPr>
            <p:spPr bwMode="auto">
              <a:xfrm flipH="1">
                <a:off x="1780843" y="4422648"/>
                <a:ext cx="31644" cy="234296"/>
              </a:xfrm>
              <a:prstGeom prst="line">
                <a:avLst/>
              </a:prstGeom>
              <a:noFill/>
              <a:ln w="19050" algn="ctr">
                <a:solidFill>
                  <a:srgbClr val="484848"/>
                </a:solidFill>
                <a:round/>
                <a:headEnd/>
                <a:tailEnd/>
              </a:ln>
            </p:spPr>
          </p:cxnSp>
          <p:cxnSp>
            <p:nvCxnSpPr>
              <p:cNvPr id="26664" name="Straight Connector 93"/>
              <p:cNvCxnSpPr>
                <a:cxnSpLocks noChangeShapeType="1"/>
              </p:cNvCxnSpPr>
              <p:nvPr/>
            </p:nvCxnSpPr>
            <p:spPr bwMode="auto">
              <a:xfrm>
                <a:off x="1807708" y="3920121"/>
                <a:ext cx="265321" cy="116575"/>
              </a:xfrm>
              <a:prstGeom prst="line">
                <a:avLst/>
              </a:prstGeom>
              <a:noFill/>
              <a:ln w="19050" algn="ctr">
                <a:solidFill>
                  <a:srgbClr val="484848"/>
                </a:solidFill>
                <a:round/>
                <a:headEnd/>
                <a:tailEnd/>
              </a:ln>
            </p:spPr>
          </p:cxnSp>
          <p:cxnSp>
            <p:nvCxnSpPr>
              <p:cNvPr id="26665" name="Straight Connector 94"/>
              <p:cNvCxnSpPr>
                <a:cxnSpLocks noChangeShapeType="1"/>
              </p:cNvCxnSpPr>
              <p:nvPr/>
            </p:nvCxnSpPr>
            <p:spPr bwMode="auto">
              <a:xfrm>
                <a:off x="2068256" y="4031705"/>
                <a:ext cx="216019" cy="4991"/>
              </a:xfrm>
              <a:prstGeom prst="line">
                <a:avLst/>
              </a:prstGeom>
              <a:noFill/>
              <a:ln w="19050" algn="ctr">
                <a:solidFill>
                  <a:srgbClr val="484848"/>
                </a:solidFill>
                <a:round/>
                <a:headEnd/>
                <a:tailEnd/>
              </a:ln>
            </p:spPr>
          </p:cxnSp>
          <p:cxnSp>
            <p:nvCxnSpPr>
              <p:cNvPr id="26666" name="Straight Connector 95"/>
              <p:cNvCxnSpPr>
                <a:cxnSpLocks noChangeShapeType="1"/>
              </p:cNvCxnSpPr>
              <p:nvPr/>
            </p:nvCxnSpPr>
            <p:spPr bwMode="auto">
              <a:xfrm flipH="1">
                <a:off x="1695464" y="3925112"/>
                <a:ext cx="107471" cy="202073"/>
              </a:xfrm>
              <a:prstGeom prst="line">
                <a:avLst/>
              </a:prstGeom>
              <a:noFill/>
              <a:ln w="19050" algn="ctr">
                <a:solidFill>
                  <a:srgbClr val="484848"/>
                </a:solidFill>
                <a:round/>
                <a:headEnd/>
                <a:tailEnd/>
              </a:ln>
            </p:spPr>
          </p:cxnSp>
          <p:cxnSp>
            <p:nvCxnSpPr>
              <p:cNvPr id="26667" name="Straight Connector 96"/>
              <p:cNvCxnSpPr>
                <a:cxnSpLocks noChangeShapeType="1"/>
              </p:cNvCxnSpPr>
              <p:nvPr/>
            </p:nvCxnSpPr>
            <p:spPr bwMode="auto">
              <a:xfrm flipH="1">
                <a:off x="1641729" y="4127185"/>
                <a:ext cx="53736" cy="221983"/>
              </a:xfrm>
              <a:prstGeom prst="line">
                <a:avLst/>
              </a:prstGeom>
              <a:noFill/>
              <a:ln w="19050" algn="ctr">
                <a:solidFill>
                  <a:srgbClr val="484848"/>
                </a:solidFill>
                <a:round/>
                <a:headEnd/>
                <a:tailEnd/>
              </a:ln>
            </p:spPr>
          </p:cxnSp>
          <p:cxnSp>
            <p:nvCxnSpPr>
              <p:cNvPr id="26668" name="Straight Connector 97"/>
              <p:cNvCxnSpPr>
                <a:cxnSpLocks noChangeShapeType="1"/>
              </p:cNvCxnSpPr>
              <p:nvPr/>
            </p:nvCxnSpPr>
            <p:spPr bwMode="auto">
              <a:xfrm flipH="1">
                <a:off x="1651345" y="4656944"/>
                <a:ext cx="128068" cy="234303"/>
              </a:xfrm>
              <a:prstGeom prst="line">
                <a:avLst/>
              </a:prstGeom>
              <a:noFill/>
              <a:ln w="19050" algn="ctr">
                <a:solidFill>
                  <a:srgbClr val="484848"/>
                </a:solidFill>
                <a:round/>
                <a:headEnd/>
                <a:tailEnd/>
              </a:ln>
            </p:spPr>
          </p:cxnSp>
        </p:grpSp>
        <p:sp>
          <p:nvSpPr>
            <p:cNvPr id="26658" name="TextBox 87"/>
            <p:cNvSpPr txBox="1">
              <a:spLocks noChangeArrowheads="1"/>
            </p:cNvSpPr>
            <p:nvPr/>
          </p:nvSpPr>
          <p:spPr bwMode="auto">
            <a:xfrm>
              <a:off x="708305" y="4196368"/>
              <a:ext cx="460799" cy="200055"/>
            </a:xfrm>
            <a:prstGeom prst="rect">
              <a:avLst/>
            </a:prstGeom>
            <a:noFill/>
            <a:ln w="9525">
              <a:noFill/>
              <a:miter lim="800000"/>
              <a:headEnd/>
              <a:tailEnd/>
            </a:ln>
          </p:spPr>
          <p:txBody>
            <a:bodyPr>
              <a:spAutoFit/>
            </a:bodyPr>
            <a:lstStyle/>
            <a:p>
              <a:pPr algn="ctr" eaLnBrk="0" hangingPunct="0">
                <a:spcBef>
                  <a:spcPct val="50000"/>
                </a:spcBef>
              </a:pPr>
              <a:r>
                <a:rPr lang="en-US" sz="700">
                  <a:solidFill>
                    <a:schemeClr val="bg1"/>
                  </a:solidFill>
                </a:rPr>
                <a:t>Aspire</a:t>
              </a:r>
            </a:p>
          </p:txBody>
        </p:sp>
      </p:grpSp>
      <p:grpSp>
        <p:nvGrpSpPr>
          <p:cNvPr id="4" name="Group 15"/>
          <p:cNvGrpSpPr/>
          <p:nvPr/>
        </p:nvGrpSpPr>
        <p:grpSpPr>
          <a:xfrm rot="1976668">
            <a:off x="911411" y="3294659"/>
            <a:ext cx="637765" cy="944171"/>
            <a:chOff x="5461000" y="2870200"/>
            <a:chExt cx="1511300" cy="2463800"/>
          </a:xfrm>
          <a:solidFill>
            <a:srgbClr val="484848"/>
          </a:solidFill>
          <a:effectLst/>
        </p:grpSpPr>
        <p:sp>
          <p:nvSpPr>
            <p:cNvPr id="100" name="Oval 99"/>
            <p:cNvSpPr/>
            <p:nvPr/>
          </p:nvSpPr>
          <p:spPr>
            <a:xfrm>
              <a:off x="6070600" y="50419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sp>
          <p:nvSpPr>
            <p:cNvPr id="101" name="Oval 100"/>
            <p:cNvSpPr/>
            <p:nvPr/>
          </p:nvSpPr>
          <p:spPr>
            <a:xfrm>
              <a:off x="6070600" y="46228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sp>
          <p:nvSpPr>
            <p:cNvPr id="102" name="Oval 101"/>
            <p:cNvSpPr/>
            <p:nvPr/>
          </p:nvSpPr>
          <p:spPr>
            <a:xfrm>
              <a:off x="6070600" y="42291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sp>
          <p:nvSpPr>
            <p:cNvPr id="103" name="Oval 102"/>
            <p:cNvSpPr/>
            <p:nvPr/>
          </p:nvSpPr>
          <p:spPr>
            <a:xfrm>
              <a:off x="6070600" y="38227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sp>
          <p:nvSpPr>
            <p:cNvPr id="104" name="Oval 103"/>
            <p:cNvSpPr/>
            <p:nvPr/>
          </p:nvSpPr>
          <p:spPr>
            <a:xfrm>
              <a:off x="6070600" y="33909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sp>
          <p:nvSpPr>
            <p:cNvPr id="105" name="Oval 104"/>
            <p:cNvSpPr/>
            <p:nvPr/>
          </p:nvSpPr>
          <p:spPr>
            <a:xfrm>
              <a:off x="6070600" y="28702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sp>
          <p:nvSpPr>
            <p:cNvPr id="106" name="Oval 105"/>
            <p:cNvSpPr/>
            <p:nvPr/>
          </p:nvSpPr>
          <p:spPr>
            <a:xfrm>
              <a:off x="5753100" y="31369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sp>
          <p:nvSpPr>
            <p:cNvPr id="107" name="Oval 106"/>
            <p:cNvSpPr/>
            <p:nvPr/>
          </p:nvSpPr>
          <p:spPr>
            <a:xfrm>
              <a:off x="5461000" y="34163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sp>
          <p:nvSpPr>
            <p:cNvPr id="108" name="Oval 107"/>
            <p:cNvSpPr/>
            <p:nvPr/>
          </p:nvSpPr>
          <p:spPr>
            <a:xfrm>
              <a:off x="6375400" y="31496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sp>
          <p:nvSpPr>
            <p:cNvPr id="109" name="Oval 108"/>
            <p:cNvSpPr/>
            <p:nvPr/>
          </p:nvSpPr>
          <p:spPr>
            <a:xfrm>
              <a:off x="6680200" y="3403600"/>
              <a:ext cx="292100" cy="292100"/>
            </a:xfrm>
            <a:prstGeom prst="ellipse">
              <a:avLst/>
            </a:prstGeom>
            <a:grpFill/>
            <a:ln w="19050" cap="flat" cmpd="sng" algn="ctr">
              <a:noFill/>
              <a:prstDash val="solid"/>
            </a:ln>
            <a:effectLst/>
          </p:spPr>
          <p:txBody>
            <a:bodyPr anchor="ctr"/>
            <a:lstStyle/>
            <a:p>
              <a:pPr algn="ctr" fontAlgn="auto">
                <a:spcBef>
                  <a:spcPts val="0"/>
                </a:spcBef>
                <a:spcAft>
                  <a:spcPts val="0"/>
                </a:spcAft>
                <a:defRPr/>
              </a:pPr>
              <a:endParaRPr lang="en-US" sz="1800" kern="0">
                <a:solidFill>
                  <a:srgbClr val="FFFFFF"/>
                </a:solidFill>
                <a:latin typeface="Verdana"/>
                <a:cs typeface="+mn-cs"/>
              </a:endParaRPr>
            </a:p>
          </p:txBody>
        </p:sp>
      </p:grpSp>
      <p:grpSp>
        <p:nvGrpSpPr>
          <p:cNvPr id="5" name="Group 51"/>
          <p:cNvGrpSpPr/>
          <p:nvPr/>
        </p:nvGrpSpPr>
        <p:grpSpPr>
          <a:xfrm>
            <a:off x="1684268" y="2603586"/>
            <a:ext cx="658553" cy="1633902"/>
            <a:chOff x="1625722" y="3257345"/>
            <a:chExt cx="658553" cy="1633902"/>
          </a:xfrm>
          <a:solidFill>
            <a:srgbClr val="484848"/>
          </a:solidFill>
        </p:grpSpPr>
        <p:sp>
          <p:nvSpPr>
            <p:cNvPr id="114" name="Oval 113"/>
            <p:cNvSpPr/>
            <p:nvPr/>
          </p:nvSpPr>
          <p:spPr bwMode="auto">
            <a:xfrm>
              <a:off x="1625722" y="3257345"/>
              <a:ext cx="371856" cy="376449"/>
            </a:xfrm>
            <a:prstGeom prst="ellipse">
              <a:avLst/>
            </a:prstGeom>
            <a:grpFill/>
            <a:ln w="19050" cap="flat" cmpd="sng" algn="ctr">
              <a:solidFill>
                <a:srgbClr val="484848"/>
              </a:solidFill>
              <a:prstDash val="solid"/>
              <a:round/>
              <a:headEnd type="none" w="med" len="med"/>
              <a:tailEnd type="none" w="med" len="med"/>
            </a:ln>
            <a:effectLst/>
          </p:spPr>
          <p:txBody>
            <a:bodyPr/>
            <a:lstStyle/>
            <a:p>
              <a:pPr algn="ctr" eaLnBrk="0" hangingPunct="0">
                <a:spcBef>
                  <a:spcPct val="50000"/>
                </a:spcBef>
                <a:defRPr/>
              </a:pPr>
              <a:endParaRPr lang="en-US" sz="600" dirty="0">
                <a:solidFill>
                  <a:schemeClr val="accent1"/>
                </a:solidFill>
                <a:latin typeface="Verdana" pitchFamily="-111" charset="0"/>
                <a:ea typeface="Arial" pitchFamily="-111" charset="-52"/>
                <a:cs typeface="Arial" pitchFamily="-111" charset="-52"/>
              </a:endParaRPr>
            </a:p>
          </p:txBody>
        </p:sp>
        <p:cxnSp>
          <p:nvCxnSpPr>
            <p:cNvPr id="115" name="Straight Connector 114"/>
            <p:cNvCxnSpPr>
              <a:stCxn id="114" idx="4"/>
            </p:cNvCxnSpPr>
            <p:nvPr/>
          </p:nvCxnSpPr>
          <p:spPr bwMode="auto">
            <a:xfrm>
              <a:off x="1811650" y="3633794"/>
              <a:ext cx="0" cy="788854"/>
            </a:xfrm>
            <a:prstGeom prst="line">
              <a:avLst/>
            </a:prstGeom>
            <a:grpFill/>
            <a:ln w="19050" cap="flat" cmpd="sng" algn="ctr">
              <a:solidFill>
                <a:srgbClr val="484848"/>
              </a:solidFill>
              <a:prstDash val="solid"/>
              <a:round/>
              <a:headEnd type="none" w="med" len="med"/>
              <a:tailEnd type="none" w="med" len="med"/>
            </a:ln>
            <a:effectLst/>
          </p:spPr>
        </p:cxnSp>
        <p:cxnSp>
          <p:nvCxnSpPr>
            <p:cNvPr id="116" name="Straight Connector 115"/>
            <p:cNvCxnSpPr/>
            <p:nvPr/>
          </p:nvCxnSpPr>
          <p:spPr bwMode="auto">
            <a:xfrm>
              <a:off x="2068256" y="4295833"/>
              <a:ext cx="9547" cy="365832"/>
            </a:xfrm>
            <a:prstGeom prst="line">
              <a:avLst/>
            </a:prstGeom>
            <a:grpFill/>
            <a:ln w="19050" cap="flat" cmpd="sng" algn="ctr">
              <a:solidFill>
                <a:srgbClr val="484848"/>
              </a:solidFill>
              <a:prstDash val="solid"/>
              <a:round/>
              <a:headEnd type="none" w="med" len="med"/>
              <a:tailEnd type="none" w="med" len="med"/>
            </a:ln>
            <a:effectLst/>
          </p:spPr>
        </p:cxnSp>
        <p:cxnSp>
          <p:nvCxnSpPr>
            <p:cNvPr id="117" name="Straight Connector 116"/>
            <p:cNvCxnSpPr/>
            <p:nvPr/>
          </p:nvCxnSpPr>
          <p:spPr bwMode="auto">
            <a:xfrm>
              <a:off x="1802935" y="4291268"/>
              <a:ext cx="265321" cy="5250"/>
            </a:xfrm>
            <a:prstGeom prst="line">
              <a:avLst/>
            </a:prstGeom>
            <a:grpFill/>
            <a:ln w="19050" cap="flat" cmpd="sng" algn="ctr">
              <a:solidFill>
                <a:srgbClr val="484848"/>
              </a:solidFill>
              <a:prstDash val="solid"/>
              <a:round/>
              <a:headEnd type="none" w="med" len="med"/>
              <a:tailEnd type="none" w="med" len="med"/>
            </a:ln>
            <a:effectLst/>
          </p:spPr>
        </p:cxnSp>
        <p:cxnSp>
          <p:nvCxnSpPr>
            <p:cNvPr id="118" name="Straight Connector 117"/>
            <p:cNvCxnSpPr/>
            <p:nvPr/>
          </p:nvCxnSpPr>
          <p:spPr bwMode="auto">
            <a:xfrm flipH="1">
              <a:off x="1780843" y="4422648"/>
              <a:ext cx="31644" cy="234296"/>
            </a:xfrm>
            <a:prstGeom prst="line">
              <a:avLst/>
            </a:prstGeom>
            <a:grpFill/>
            <a:ln w="19050" cap="flat" cmpd="sng" algn="ctr">
              <a:solidFill>
                <a:srgbClr val="484848"/>
              </a:solidFill>
              <a:prstDash val="solid"/>
              <a:round/>
              <a:headEnd type="none" w="med" len="med"/>
              <a:tailEnd type="none" w="med" len="med"/>
            </a:ln>
            <a:effectLst/>
          </p:spPr>
        </p:cxnSp>
        <p:cxnSp>
          <p:nvCxnSpPr>
            <p:cNvPr id="119" name="Straight Connector 118"/>
            <p:cNvCxnSpPr/>
            <p:nvPr/>
          </p:nvCxnSpPr>
          <p:spPr bwMode="auto">
            <a:xfrm>
              <a:off x="1807708" y="3920121"/>
              <a:ext cx="265321" cy="116575"/>
            </a:xfrm>
            <a:prstGeom prst="line">
              <a:avLst/>
            </a:prstGeom>
            <a:grpFill/>
            <a:ln w="19050" cap="flat" cmpd="sng" algn="ctr">
              <a:solidFill>
                <a:srgbClr val="484848"/>
              </a:solidFill>
              <a:prstDash val="solid"/>
              <a:round/>
              <a:headEnd type="none" w="med" len="med"/>
              <a:tailEnd type="none" w="med" len="med"/>
            </a:ln>
            <a:effectLst/>
          </p:spPr>
        </p:cxnSp>
        <p:cxnSp>
          <p:nvCxnSpPr>
            <p:cNvPr id="120" name="Straight Connector 119"/>
            <p:cNvCxnSpPr/>
            <p:nvPr/>
          </p:nvCxnSpPr>
          <p:spPr bwMode="auto">
            <a:xfrm>
              <a:off x="2068256" y="4031705"/>
              <a:ext cx="216019" cy="4991"/>
            </a:xfrm>
            <a:prstGeom prst="line">
              <a:avLst/>
            </a:prstGeom>
            <a:grpFill/>
            <a:ln w="19050" cap="flat" cmpd="sng" algn="ctr">
              <a:solidFill>
                <a:srgbClr val="484848"/>
              </a:solidFill>
              <a:prstDash val="solid"/>
              <a:round/>
              <a:headEnd type="none" w="med" len="med"/>
              <a:tailEnd type="none" w="med" len="med"/>
            </a:ln>
            <a:effectLst/>
          </p:spPr>
        </p:cxnSp>
        <p:cxnSp>
          <p:nvCxnSpPr>
            <p:cNvPr id="121" name="Straight Connector 120"/>
            <p:cNvCxnSpPr/>
            <p:nvPr/>
          </p:nvCxnSpPr>
          <p:spPr bwMode="auto">
            <a:xfrm flipH="1">
              <a:off x="1695464" y="3925112"/>
              <a:ext cx="107471" cy="202073"/>
            </a:xfrm>
            <a:prstGeom prst="line">
              <a:avLst/>
            </a:prstGeom>
            <a:grpFill/>
            <a:ln w="19050" cap="flat" cmpd="sng" algn="ctr">
              <a:solidFill>
                <a:srgbClr val="484848"/>
              </a:solidFill>
              <a:prstDash val="solid"/>
              <a:round/>
              <a:headEnd type="none" w="med" len="med"/>
              <a:tailEnd type="none" w="med" len="med"/>
            </a:ln>
            <a:effectLst/>
          </p:spPr>
        </p:cxnSp>
        <p:cxnSp>
          <p:nvCxnSpPr>
            <p:cNvPr id="122" name="Straight Connector 121"/>
            <p:cNvCxnSpPr/>
            <p:nvPr/>
          </p:nvCxnSpPr>
          <p:spPr bwMode="auto">
            <a:xfrm flipH="1">
              <a:off x="1641729" y="4127185"/>
              <a:ext cx="53736" cy="221983"/>
            </a:xfrm>
            <a:prstGeom prst="line">
              <a:avLst/>
            </a:prstGeom>
            <a:grpFill/>
            <a:ln w="19050" cap="flat" cmpd="sng" algn="ctr">
              <a:solidFill>
                <a:srgbClr val="484848"/>
              </a:solidFill>
              <a:prstDash val="solid"/>
              <a:round/>
              <a:headEnd type="none" w="med" len="med"/>
              <a:tailEnd type="none" w="med" len="med"/>
            </a:ln>
            <a:effectLst/>
          </p:spPr>
        </p:cxnSp>
        <p:cxnSp>
          <p:nvCxnSpPr>
            <p:cNvPr id="123" name="Straight Connector 122"/>
            <p:cNvCxnSpPr/>
            <p:nvPr/>
          </p:nvCxnSpPr>
          <p:spPr bwMode="auto">
            <a:xfrm flipH="1">
              <a:off x="1651345" y="4656944"/>
              <a:ext cx="128068" cy="234303"/>
            </a:xfrm>
            <a:prstGeom prst="line">
              <a:avLst/>
            </a:prstGeom>
            <a:grpFill/>
            <a:ln w="19050" cap="flat" cmpd="sng" algn="ctr">
              <a:solidFill>
                <a:srgbClr val="484848"/>
              </a:solidFill>
              <a:prstDash val="solid"/>
              <a:round/>
              <a:headEnd type="none" w="med" len="med"/>
              <a:tailEnd type="none" w="med" len="med"/>
            </a:ln>
            <a:effectLst/>
          </p:spPr>
        </p:cxnSp>
      </p:grpSp>
      <p:sp>
        <p:nvSpPr>
          <p:cNvPr id="71" name="TextBox 70"/>
          <p:cNvSpPr txBox="1"/>
          <p:nvPr/>
        </p:nvSpPr>
        <p:spPr>
          <a:xfrm>
            <a:off x="1408113" y="2654300"/>
            <a:ext cx="922337" cy="323850"/>
          </a:xfrm>
          <a:prstGeom prst="rect">
            <a:avLst/>
          </a:prstGeom>
          <a:noFill/>
          <a:ln>
            <a:noFill/>
          </a:ln>
        </p:spPr>
        <p:txBody>
          <a:bodyPr>
            <a:spAutoFit/>
          </a:bodyPr>
          <a:lstStyle/>
          <a:p>
            <a:pPr algn="ctr" fontAlgn="auto">
              <a:spcBef>
                <a:spcPts val="0"/>
              </a:spcBef>
              <a:spcAft>
                <a:spcPts val="0"/>
              </a:spcAft>
              <a:defRPr/>
            </a:pPr>
            <a:r>
              <a:rPr lang="en-US" sz="700" kern="0" dirty="0">
                <a:solidFill>
                  <a:sysClr val="window" lastClr="FFFFFF"/>
                </a:solidFill>
                <a:latin typeface="Verdana" pitchFamily="-111" charset="0"/>
                <a:ea typeface="Arial" pitchFamily="-111" charset="-52"/>
                <a:cs typeface="Arial" pitchFamily="-111" charset="-52"/>
              </a:rPr>
              <a:t>Aspire</a:t>
            </a:r>
          </a:p>
          <a:p>
            <a:pPr algn="ctr" fontAlgn="auto">
              <a:spcBef>
                <a:spcPts val="0"/>
              </a:spcBef>
              <a:spcAft>
                <a:spcPts val="0"/>
              </a:spcAft>
              <a:defRPr/>
            </a:pPr>
            <a:r>
              <a:rPr lang="en-US" sz="800" b="1" kern="0" dirty="0">
                <a:solidFill>
                  <a:sysClr val="window" lastClr="FFFFFF"/>
                </a:solidFill>
                <a:latin typeface="Verdana" pitchFamily="-111" charset="0"/>
                <a:ea typeface="Arial" pitchFamily="-111" charset="-52"/>
                <a:cs typeface="Arial" pitchFamily="-111" charset="-52"/>
              </a:rPr>
              <a:t>2</a:t>
            </a:r>
            <a:endParaRPr lang="en-US" sz="800" b="1" kern="0" dirty="0">
              <a:solidFill>
                <a:sysClr val="window" lastClr="FFFFFF"/>
              </a:solidFill>
              <a:latin typeface="Verdana" pitchFamily="-111" charset="0"/>
              <a:ea typeface="Arial" pitchFamily="-111" charset="-52"/>
              <a:cs typeface="Arial" pitchFamily="-111" charset="-5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0"/>
          <p:cNvSpPr txBox="1">
            <a:spLocks noChangeArrowheads="1"/>
          </p:cNvSpPr>
          <p:nvPr/>
        </p:nvSpPr>
        <p:spPr bwMode="auto">
          <a:xfrm>
            <a:off x="4725988" y="3822700"/>
            <a:ext cx="4037012" cy="3170238"/>
          </a:xfrm>
          <a:prstGeom prst="rect">
            <a:avLst/>
          </a:prstGeom>
          <a:noFill/>
          <a:ln w="9525">
            <a:noFill/>
            <a:miter lim="800000"/>
            <a:headEnd/>
            <a:tailEnd/>
          </a:ln>
        </p:spPr>
        <p:txBody>
          <a:bodyPr>
            <a:spAutoFit/>
          </a:bodyPr>
          <a:lstStyle/>
          <a:p>
            <a:pPr marL="342900" lvl="1" indent="-228600" eaLnBrk="0" hangingPunct="0">
              <a:spcBef>
                <a:spcPts val="600"/>
              </a:spcBef>
              <a:buFont typeface="Arial" charset="0"/>
              <a:buChar char="•"/>
            </a:pPr>
            <a:r>
              <a:rPr lang="en-US" sz="1600">
                <a:solidFill>
                  <a:srgbClr val="FF7200"/>
                </a:solidFill>
              </a:rPr>
              <a:t>Aiming for social innovation</a:t>
            </a:r>
          </a:p>
          <a:p>
            <a:pPr marL="342900" lvl="1" indent="-228600" eaLnBrk="0" hangingPunct="0">
              <a:spcBef>
                <a:spcPts val="600"/>
              </a:spcBef>
              <a:buFont typeface="Arial" charset="0"/>
              <a:buChar char="•"/>
            </a:pPr>
            <a:r>
              <a:rPr lang="en-US" sz="1600">
                <a:solidFill>
                  <a:srgbClr val="FF7200"/>
                </a:solidFill>
              </a:rPr>
              <a:t>Deploying more AT&amp;T assets</a:t>
            </a:r>
          </a:p>
          <a:p>
            <a:pPr marL="342900" lvl="1" indent="-228600" eaLnBrk="0" hangingPunct="0">
              <a:spcBef>
                <a:spcPts val="600"/>
              </a:spcBef>
              <a:buFont typeface="Arial" charset="0"/>
              <a:buChar char="•"/>
            </a:pPr>
            <a:r>
              <a:rPr lang="en-US" sz="1600">
                <a:solidFill>
                  <a:srgbClr val="FF7200"/>
                </a:solidFill>
              </a:rPr>
              <a:t>Engaging Customers</a:t>
            </a:r>
          </a:p>
          <a:p>
            <a:pPr marL="342900" lvl="1" indent="-228600" eaLnBrk="0" hangingPunct="0">
              <a:spcBef>
                <a:spcPts val="600"/>
              </a:spcBef>
              <a:buFont typeface="Arial" charset="0"/>
              <a:buChar char="•"/>
            </a:pPr>
            <a:r>
              <a:rPr lang="en-US" sz="1600">
                <a:solidFill>
                  <a:srgbClr val="FF7200"/>
                </a:solidFill>
              </a:rPr>
              <a:t>Highlighting focus on STEM</a:t>
            </a:r>
          </a:p>
          <a:p>
            <a:pPr marL="342900" lvl="1" indent="-228600" eaLnBrk="0" hangingPunct="0">
              <a:spcBef>
                <a:spcPts val="600"/>
              </a:spcBef>
            </a:pPr>
            <a:endParaRPr lang="en-US" sz="1600">
              <a:solidFill>
                <a:srgbClr val="0670B4"/>
              </a:solidFill>
            </a:endParaRPr>
          </a:p>
          <a:p>
            <a:pPr marL="342900" lvl="1" indent="-228600" eaLnBrk="0" hangingPunct="0">
              <a:spcBef>
                <a:spcPts val="600"/>
              </a:spcBef>
              <a:buFont typeface="Arial" charset="0"/>
              <a:buChar char="•"/>
            </a:pPr>
            <a:r>
              <a:rPr lang="en-US" sz="1600">
                <a:solidFill>
                  <a:srgbClr val="0670B4"/>
                </a:solidFill>
              </a:rPr>
              <a:t>Increased focus on metrics</a:t>
            </a:r>
          </a:p>
          <a:p>
            <a:pPr marL="342900" lvl="1" indent="-228600" eaLnBrk="0" hangingPunct="0">
              <a:spcBef>
                <a:spcPts val="600"/>
              </a:spcBef>
              <a:buFont typeface="Arial" charset="0"/>
              <a:buChar char="•"/>
            </a:pPr>
            <a:r>
              <a:rPr lang="en-US" sz="1600">
                <a:solidFill>
                  <a:srgbClr val="0670B4"/>
                </a:solidFill>
              </a:rPr>
              <a:t>Stronger emphasis on underserved populations</a:t>
            </a:r>
          </a:p>
          <a:p>
            <a:pPr marL="342900" lvl="1" indent="-228600" eaLnBrk="0" hangingPunct="0">
              <a:spcBef>
                <a:spcPts val="600"/>
              </a:spcBef>
            </a:pPr>
            <a:endParaRPr lang="en-US" sz="1600">
              <a:solidFill>
                <a:srgbClr val="FF7200"/>
              </a:solidFill>
            </a:endParaRPr>
          </a:p>
          <a:p>
            <a:pPr marL="342900" lvl="1" indent="-228600" eaLnBrk="0" hangingPunct="0">
              <a:spcBef>
                <a:spcPts val="600"/>
              </a:spcBef>
              <a:buFont typeface="Arial" charset="0"/>
              <a:buChar char="•"/>
            </a:pPr>
            <a:endParaRPr lang="en-US" sz="1600">
              <a:solidFill>
                <a:srgbClr val="FF7200"/>
              </a:solidFill>
            </a:endParaRPr>
          </a:p>
        </p:txBody>
      </p:sp>
      <p:sp>
        <p:nvSpPr>
          <p:cNvPr id="25" name="Title 1"/>
          <p:cNvSpPr txBox="1">
            <a:spLocks/>
          </p:cNvSpPr>
          <p:nvPr/>
        </p:nvSpPr>
        <p:spPr>
          <a:xfrm>
            <a:off x="1952625" y="2317750"/>
            <a:ext cx="2357438" cy="936625"/>
          </a:xfrm>
          <a:prstGeom prst="rect">
            <a:avLst/>
          </a:prstGeom>
        </p:spPr>
        <p:txBody>
          <a:bodyPr anchor="ctr"/>
          <a:lstStyle/>
          <a:p>
            <a:pPr fontAlgn="auto">
              <a:spcAft>
                <a:spcPts val="0"/>
              </a:spcAft>
              <a:defRPr/>
            </a:pPr>
            <a:r>
              <a:rPr lang="en-US" sz="2000" dirty="0">
                <a:solidFill>
                  <a:srgbClr val="FA00A1"/>
                </a:solidFill>
                <a:ea typeface="+mj-ea"/>
                <a:cs typeface="+mj-cs"/>
              </a:rPr>
              <a:t>Aspire</a:t>
            </a:r>
            <a:endParaRPr lang="en-US" sz="2000" dirty="0">
              <a:solidFill>
                <a:srgbClr val="FA00A1"/>
              </a:solidFill>
              <a:latin typeface="French Script MT" pitchFamily="66" charset="0"/>
              <a:ea typeface="+mj-ea"/>
              <a:cs typeface="+mj-cs"/>
            </a:endParaRPr>
          </a:p>
        </p:txBody>
      </p:sp>
      <p:pic>
        <p:nvPicPr>
          <p:cNvPr id="28675" name="Picture 26" descr="Aspire PowerPoint.png"/>
          <p:cNvPicPr>
            <a:picLocks noChangeAspect="1"/>
          </p:cNvPicPr>
          <p:nvPr/>
        </p:nvPicPr>
        <p:blipFill>
          <a:blip r:embed="rId3"/>
          <a:srcRect/>
          <a:stretch>
            <a:fillRect/>
          </a:stretch>
        </p:blipFill>
        <p:spPr bwMode="auto">
          <a:xfrm>
            <a:off x="-790575" y="-906463"/>
            <a:ext cx="6913563" cy="4708526"/>
          </a:xfrm>
          <a:prstGeom prst="rect">
            <a:avLst/>
          </a:prstGeom>
          <a:noFill/>
          <a:ln w="9525">
            <a:noFill/>
            <a:miter lim="800000"/>
            <a:headEnd/>
            <a:tailEnd/>
          </a:ln>
        </p:spPr>
      </p:pic>
      <p:sp>
        <p:nvSpPr>
          <p:cNvPr id="28676" name="TextBox 28"/>
          <p:cNvSpPr txBox="1">
            <a:spLocks noChangeArrowheads="1"/>
          </p:cNvSpPr>
          <p:nvPr/>
        </p:nvSpPr>
        <p:spPr bwMode="auto">
          <a:xfrm>
            <a:off x="344488" y="361950"/>
            <a:ext cx="5657850" cy="1323975"/>
          </a:xfrm>
          <a:prstGeom prst="rect">
            <a:avLst/>
          </a:prstGeom>
          <a:noFill/>
          <a:ln w="9525">
            <a:noFill/>
            <a:miter lim="800000"/>
            <a:headEnd/>
            <a:tailEnd/>
          </a:ln>
        </p:spPr>
        <p:txBody>
          <a:bodyPr>
            <a:spAutoFit/>
          </a:bodyPr>
          <a:lstStyle/>
          <a:p>
            <a:pPr eaLnBrk="0" hangingPunct="0">
              <a:spcBef>
                <a:spcPct val="50000"/>
              </a:spcBef>
            </a:pPr>
            <a:r>
              <a:rPr lang="en-US" sz="3200" b="1">
                <a:solidFill>
                  <a:schemeClr val="bg1"/>
                </a:solidFill>
                <a:ea typeface="Apex ATT Bold"/>
                <a:cs typeface="Apex ATT Bold"/>
                <a:sym typeface="Wingdings" pitchFamily="2" charset="2"/>
              </a:rPr>
              <a:t>Aspire</a:t>
            </a:r>
          </a:p>
          <a:p>
            <a:pPr eaLnBrk="0" hangingPunct="0">
              <a:spcBef>
                <a:spcPct val="50000"/>
              </a:spcBef>
            </a:pPr>
            <a:r>
              <a:rPr lang="en-US" sz="3200" b="1">
                <a:solidFill>
                  <a:schemeClr val="bg1"/>
                </a:solidFill>
                <a:ea typeface="Apex ATT Bold"/>
                <a:cs typeface="Apex ATT Bold"/>
                <a:sym typeface="Wingdings" pitchFamily="2" charset="2"/>
              </a:rPr>
              <a:t>Going Forward</a:t>
            </a:r>
            <a:endParaRPr lang="en-US" sz="7200" i="1">
              <a:solidFill>
                <a:schemeClr val="bg1"/>
              </a:solidFill>
              <a:ea typeface="Apex ATT Bold"/>
              <a:cs typeface="Apex ATT Bold"/>
            </a:endParaRPr>
          </a:p>
        </p:txBody>
      </p:sp>
      <p:sp>
        <p:nvSpPr>
          <p:cNvPr id="28677" name="TextBox 11"/>
          <p:cNvSpPr txBox="1">
            <a:spLocks noChangeArrowheads="1"/>
          </p:cNvSpPr>
          <p:nvPr/>
        </p:nvSpPr>
        <p:spPr bwMode="auto">
          <a:xfrm>
            <a:off x="463550" y="4346575"/>
            <a:ext cx="4060825" cy="908050"/>
          </a:xfrm>
          <a:prstGeom prst="rect">
            <a:avLst/>
          </a:prstGeom>
          <a:noFill/>
          <a:ln w="9525">
            <a:noFill/>
            <a:miter lim="800000"/>
            <a:headEnd/>
            <a:tailEnd/>
          </a:ln>
        </p:spPr>
        <p:txBody>
          <a:bodyPr>
            <a:spAutoFit/>
          </a:bodyPr>
          <a:lstStyle/>
          <a:p>
            <a:pPr marL="342900" lvl="1" indent="-228600" eaLnBrk="0" hangingPunct="0">
              <a:spcBef>
                <a:spcPts val="600"/>
              </a:spcBef>
              <a:buFont typeface="Arial" charset="0"/>
              <a:buChar char="•"/>
            </a:pPr>
            <a:r>
              <a:rPr lang="en-US" sz="1600">
                <a:solidFill>
                  <a:srgbClr val="6EBB1F"/>
                </a:solidFill>
              </a:rPr>
              <a:t>Improve </a:t>
            </a:r>
            <a:r>
              <a:rPr lang="en-US" sz="1600" b="1">
                <a:solidFill>
                  <a:srgbClr val="6EBB1F"/>
                </a:solidFill>
              </a:rPr>
              <a:t>high school success</a:t>
            </a:r>
            <a:endParaRPr lang="en-US" sz="1600">
              <a:solidFill>
                <a:srgbClr val="6EBB1F"/>
              </a:solidFill>
            </a:endParaRPr>
          </a:p>
          <a:p>
            <a:pPr marL="342900" lvl="1" indent="-228600" eaLnBrk="0" hangingPunct="0">
              <a:spcBef>
                <a:spcPts val="600"/>
              </a:spcBef>
              <a:buFont typeface="Arial" charset="0"/>
              <a:buChar char="•"/>
            </a:pPr>
            <a:r>
              <a:rPr lang="en-US" sz="1600">
                <a:solidFill>
                  <a:srgbClr val="6EBB1F"/>
                </a:solidFill>
              </a:rPr>
              <a:t>Increase </a:t>
            </a:r>
            <a:r>
              <a:rPr lang="en-US" sz="1600" b="1">
                <a:solidFill>
                  <a:srgbClr val="6EBB1F"/>
                </a:solidFill>
              </a:rPr>
              <a:t>college + career readiness</a:t>
            </a:r>
            <a:endParaRPr lang="en-US" sz="1600">
              <a:solidFill>
                <a:srgbClr val="6EBB1F"/>
              </a:solidFill>
            </a:endParaRPr>
          </a:p>
        </p:txBody>
      </p:sp>
      <p:pic>
        <p:nvPicPr>
          <p:cNvPr id="28678" name="Picture 9" descr="differentiationpts_white.png"/>
          <p:cNvPicPr>
            <a:picLocks noChangeAspect="1"/>
          </p:cNvPicPr>
          <p:nvPr/>
        </p:nvPicPr>
        <p:blipFill>
          <a:blip r:embed="rId4">
            <a:lum contrast="40000"/>
          </a:blip>
          <a:srcRect/>
          <a:stretch>
            <a:fillRect/>
          </a:stretch>
        </p:blipFill>
        <p:spPr bwMode="auto">
          <a:xfrm>
            <a:off x="1527175" y="1947863"/>
            <a:ext cx="4295775" cy="836612"/>
          </a:xfrm>
          <a:prstGeom prst="rect">
            <a:avLst/>
          </a:prstGeom>
          <a:noFill/>
          <a:ln w="9525">
            <a:noFill/>
            <a:miter lim="800000"/>
            <a:headEnd/>
            <a:tailEnd/>
          </a:ln>
        </p:spPr>
      </p:pic>
      <p:pic>
        <p:nvPicPr>
          <p:cNvPr id="28679" name="Picture 13" descr="objectives_green.png"/>
          <p:cNvPicPr>
            <a:picLocks noChangeAspect="1"/>
          </p:cNvPicPr>
          <p:nvPr/>
        </p:nvPicPr>
        <p:blipFill>
          <a:blip r:embed="rId5"/>
          <a:srcRect/>
          <a:stretch>
            <a:fillRect/>
          </a:stretch>
        </p:blipFill>
        <p:spPr bwMode="auto">
          <a:xfrm>
            <a:off x="1538288" y="3773488"/>
            <a:ext cx="1490662" cy="673100"/>
          </a:xfrm>
          <a:prstGeom prst="rect">
            <a:avLst/>
          </a:prstGeom>
          <a:noFill/>
          <a:ln w="9525">
            <a:noFill/>
            <a:miter lim="800000"/>
            <a:headEnd/>
            <a:tailEnd/>
          </a:ln>
        </p:spPr>
      </p:pic>
      <p:sp>
        <p:nvSpPr>
          <p:cNvPr id="28680" name="Slide Number Placeholder 14"/>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BC4E62CD-5A56-49A3-9600-E374E0E14EEA}" type="slidenum">
              <a:rPr lang="en-US">
                <a:latin typeface="Verdana" pitchFamily="34" charset="0"/>
                <a:cs typeface="Arial" charset="0"/>
              </a:rPr>
              <a:pPr/>
              <a:t>7</a:t>
            </a:fld>
            <a:endParaRPr lang="en-US">
              <a:latin typeface="Verdana" pitchFamily="34"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2" descr="Aspire PowerPoint.png"/>
          <p:cNvPicPr>
            <a:picLocks noChangeAspect="1"/>
          </p:cNvPicPr>
          <p:nvPr/>
        </p:nvPicPr>
        <p:blipFill>
          <a:blip r:embed="rId3"/>
          <a:srcRect/>
          <a:stretch>
            <a:fillRect/>
          </a:stretch>
        </p:blipFill>
        <p:spPr bwMode="auto">
          <a:xfrm>
            <a:off x="-850900" y="-977900"/>
            <a:ext cx="6915150" cy="4708525"/>
          </a:xfrm>
          <a:prstGeom prst="rect">
            <a:avLst/>
          </a:prstGeom>
          <a:noFill/>
          <a:ln w="9525">
            <a:noFill/>
            <a:miter lim="800000"/>
            <a:headEnd/>
            <a:tailEnd/>
          </a:ln>
        </p:spPr>
      </p:pic>
      <p:sp>
        <p:nvSpPr>
          <p:cNvPr id="30722" name="Slide Number Placeholder 25"/>
          <p:cNvSpPr>
            <a:spLocks noGrp="1"/>
          </p:cNvSpPr>
          <p:nvPr>
            <p:ph type="sldNum" sz="quarter" idx="12"/>
          </p:nvPr>
        </p:nvSpPr>
        <p:spPr bwMode="auto">
          <a:xfrm>
            <a:off x="271463" y="6356350"/>
            <a:ext cx="2133600" cy="365125"/>
          </a:xfrm>
          <a:noFill/>
          <a:ln>
            <a:miter lim="800000"/>
            <a:headEnd/>
            <a:tailEnd/>
          </a:ln>
        </p:spPr>
        <p:txBody>
          <a:bodyPr wrap="square" numCol="1" compatLnSpc="1">
            <a:prstTxWarp prst="textNoShape">
              <a:avLst/>
            </a:prstTxWarp>
          </a:bodyPr>
          <a:lstStyle/>
          <a:p>
            <a:fld id="{67A5DB9B-4001-4970-9741-240EC90A2034}" type="slidenum">
              <a:rPr lang="en-US">
                <a:latin typeface="Verdana" pitchFamily="34" charset="0"/>
                <a:cs typeface="Arial" charset="0"/>
              </a:rPr>
              <a:pPr/>
              <a:t>8</a:t>
            </a:fld>
            <a:endParaRPr lang="en-US">
              <a:latin typeface="Verdana" pitchFamily="34" charset="0"/>
              <a:cs typeface="Arial" charset="0"/>
            </a:endParaRPr>
          </a:p>
        </p:txBody>
      </p:sp>
      <p:sp>
        <p:nvSpPr>
          <p:cNvPr id="30723" name="TextBox 36"/>
          <p:cNvSpPr txBox="1">
            <a:spLocks noChangeArrowheads="1"/>
          </p:cNvSpPr>
          <p:nvPr/>
        </p:nvSpPr>
        <p:spPr bwMode="auto">
          <a:xfrm>
            <a:off x="514350" y="1860550"/>
            <a:ext cx="5911850" cy="739775"/>
          </a:xfrm>
          <a:prstGeom prst="rect">
            <a:avLst/>
          </a:prstGeom>
          <a:noFill/>
          <a:ln w="9525">
            <a:noFill/>
            <a:miter lim="800000"/>
            <a:headEnd/>
            <a:tailEnd/>
          </a:ln>
        </p:spPr>
        <p:txBody>
          <a:bodyPr>
            <a:spAutoFit/>
          </a:bodyPr>
          <a:lstStyle/>
          <a:p>
            <a:pPr algn="ctr" eaLnBrk="0" hangingPunct="0">
              <a:spcBef>
                <a:spcPct val="50000"/>
              </a:spcBef>
            </a:pPr>
            <a:r>
              <a:rPr lang="en-GB" sz="1400">
                <a:solidFill>
                  <a:schemeClr val="bg1"/>
                </a:solidFill>
              </a:rPr>
              <a:t>An America where every student graduates high</a:t>
            </a:r>
            <a:br>
              <a:rPr lang="en-GB" sz="1400">
                <a:solidFill>
                  <a:schemeClr val="bg1"/>
                </a:solidFill>
              </a:rPr>
            </a:br>
            <a:r>
              <a:rPr lang="en-GB" sz="1400">
                <a:solidFill>
                  <a:schemeClr val="bg1"/>
                </a:solidFill>
              </a:rPr>
              <a:t>school equipped with the knowledge and skills to </a:t>
            </a:r>
            <a:br>
              <a:rPr lang="en-GB" sz="1400">
                <a:solidFill>
                  <a:schemeClr val="bg1"/>
                </a:solidFill>
              </a:rPr>
            </a:br>
            <a:r>
              <a:rPr lang="en-GB" sz="1400">
                <a:solidFill>
                  <a:schemeClr val="bg1"/>
                </a:solidFill>
              </a:rPr>
              <a:t>power the nation’s workforce.</a:t>
            </a:r>
            <a:endParaRPr lang="en-US" sz="1400">
              <a:solidFill>
                <a:schemeClr val="bg1"/>
              </a:solidFill>
            </a:endParaRPr>
          </a:p>
        </p:txBody>
      </p:sp>
      <p:sp>
        <p:nvSpPr>
          <p:cNvPr id="30724" name="TextBox 38"/>
          <p:cNvSpPr txBox="1">
            <a:spLocks noChangeArrowheads="1"/>
          </p:cNvSpPr>
          <p:nvPr/>
        </p:nvSpPr>
        <p:spPr bwMode="auto">
          <a:xfrm>
            <a:off x="314325" y="831850"/>
            <a:ext cx="4427538" cy="769938"/>
          </a:xfrm>
          <a:prstGeom prst="rect">
            <a:avLst/>
          </a:prstGeom>
          <a:noFill/>
          <a:ln w="9525">
            <a:noFill/>
            <a:miter lim="800000"/>
            <a:headEnd/>
            <a:tailEnd/>
          </a:ln>
        </p:spPr>
        <p:txBody>
          <a:bodyPr>
            <a:spAutoFit/>
          </a:bodyPr>
          <a:lstStyle/>
          <a:p>
            <a:pPr eaLnBrk="0" hangingPunct="0">
              <a:spcBef>
                <a:spcPct val="50000"/>
              </a:spcBef>
            </a:pPr>
            <a:r>
              <a:rPr lang="en-US" sz="4400" b="1">
                <a:solidFill>
                  <a:schemeClr val="bg1"/>
                </a:solidFill>
                <a:ea typeface="Apex ATT Bold"/>
                <a:cs typeface="Apex ATT Bold"/>
                <a:sym typeface="Wingdings" pitchFamily="2" charset="2"/>
              </a:rPr>
              <a:t>Aspire</a:t>
            </a:r>
            <a:endParaRPr lang="en-US" sz="4800" i="1">
              <a:solidFill>
                <a:schemeClr val="bg1"/>
              </a:solidFill>
              <a:latin typeface="Arsenale White att"/>
              <a:ea typeface="Apex ATT Bold"/>
              <a:cs typeface="Apex ATT Bold"/>
            </a:endParaRPr>
          </a:p>
        </p:txBody>
      </p:sp>
      <p:sp>
        <p:nvSpPr>
          <p:cNvPr id="30725" name="TextBox 48"/>
          <p:cNvSpPr txBox="1">
            <a:spLocks noChangeArrowheads="1"/>
          </p:cNvSpPr>
          <p:nvPr/>
        </p:nvSpPr>
        <p:spPr bwMode="auto">
          <a:xfrm>
            <a:off x="282575" y="5114925"/>
            <a:ext cx="2251075" cy="1108075"/>
          </a:xfrm>
          <a:prstGeom prst="rect">
            <a:avLst/>
          </a:prstGeom>
          <a:noFill/>
          <a:ln w="9525">
            <a:noFill/>
            <a:miter lim="800000"/>
            <a:headEnd/>
            <a:tailEnd/>
          </a:ln>
        </p:spPr>
        <p:txBody>
          <a:bodyPr>
            <a:spAutoFit/>
          </a:bodyPr>
          <a:lstStyle/>
          <a:p>
            <a:pPr marL="342900" lvl="1" indent="-228600" eaLnBrk="0" hangingPunct="0">
              <a:spcBef>
                <a:spcPts val="600"/>
              </a:spcBef>
              <a:buFont typeface="Arial" charset="0"/>
              <a:buChar char="•"/>
            </a:pPr>
            <a:r>
              <a:rPr lang="en-US" sz="1400" b="1">
                <a:solidFill>
                  <a:srgbClr val="808080"/>
                </a:solidFill>
              </a:rPr>
              <a:t>Local RFP*</a:t>
            </a:r>
          </a:p>
          <a:p>
            <a:pPr marL="342900" lvl="1" indent="-228600" eaLnBrk="0" hangingPunct="0">
              <a:spcBef>
                <a:spcPts val="600"/>
              </a:spcBef>
              <a:buFont typeface="Arial" charset="0"/>
              <a:buChar char="•"/>
            </a:pPr>
            <a:r>
              <a:rPr lang="en-US" sz="1400">
                <a:solidFill>
                  <a:srgbClr val="808080"/>
                </a:solidFill>
              </a:rPr>
              <a:t>Local Community Focused Programs</a:t>
            </a:r>
          </a:p>
          <a:p>
            <a:pPr marL="342900" lvl="1" indent="-228600" eaLnBrk="0" hangingPunct="0">
              <a:spcBef>
                <a:spcPts val="600"/>
              </a:spcBef>
            </a:pPr>
            <a:endParaRPr lang="en-US" sz="1400">
              <a:solidFill>
                <a:srgbClr val="808080"/>
              </a:solidFill>
            </a:endParaRPr>
          </a:p>
        </p:txBody>
      </p:sp>
      <p:sp>
        <p:nvSpPr>
          <p:cNvPr id="30726" name="TextBox 30"/>
          <p:cNvSpPr txBox="1">
            <a:spLocks noChangeArrowheads="1"/>
          </p:cNvSpPr>
          <p:nvPr/>
        </p:nvSpPr>
        <p:spPr bwMode="auto">
          <a:xfrm>
            <a:off x="2765425" y="5103813"/>
            <a:ext cx="2759075" cy="815975"/>
          </a:xfrm>
          <a:prstGeom prst="rect">
            <a:avLst/>
          </a:prstGeom>
          <a:noFill/>
          <a:ln w="9525">
            <a:noFill/>
            <a:miter lim="800000"/>
            <a:headEnd/>
            <a:tailEnd/>
          </a:ln>
        </p:spPr>
        <p:txBody>
          <a:bodyPr>
            <a:spAutoFit/>
          </a:bodyPr>
          <a:lstStyle/>
          <a:p>
            <a:pPr marL="342900" lvl="1" indent="-228600" eaLnBrk="0" hangingPunct="0">
              <a:spcBef>
                <a:spcPts val="600"/>
              </a:spcBef>
              <a:buFont typeface="Arial" charset="0"/>
              <a:buChar char="•"/>
            </a:pPr>
            <a:r>
              <a:rPr lang="en-US" sz="1400" b="1">
                <a:solidFill>
                  <a:srgbClr val="808080"/>
                </a:solidFill>
              </a:rPr>
              <a:t>Aspire Mentoring Academy*</a:t>
            </a:r>
          </a:p>
          <a:p>
            <a:pPr marL="342900" lvl="1" indent="-228600" eaLnBrk="0" hangingPunct="0">
              <a:spcBef>
                <a:spcPts val="600"/>
              </a:spcBef>
              <a:buFont typeface="Arial" charset="0"/>
              <a:buChar char="•"/>
            </a:pPr>
            <a:r>
              <a:rPr lang="en-US" sz="1400">
                <a:solidFill>
                  <a:srgbClr val="808080"/>
                </a:solidFill>
              </a:rPr>
              <a:t>Customer Engagement</a:t>
            </a:r>
            <a:r>
              <a:rPr lang="en-US" sz="1400" b="1">
                <a:solidFill>
                  <a:srgbClr val="808080"/>
                </a:solidFill>
              </a:rPr>
              <a:t> </a:t>
            </a:r>
            <a:endParaRPr lang="en-US" sz="1400">
              <a:solidFill>
                <a:srgbClr val="808080"/>
              </a:solidFill>
            </a:endParaRPr>
          </a:p>
        </p:txBody>
      </p:sp>
      <p:sp>
        <p:nvSpPr>
          <p:cNvPr id="30" name="Title 1"/>
          <p:cNvSpPr txBox="1">
            <a:spLocks/>
          </p:cNvSpPr>
          <p:nvPr/>
        </p:nvSpPr>
        <p:spPr>
          <a:xfrm>
            <a:off x="2257425" y="4497388"/>
            <a:ext cx="2359025" cy="936625"/>
          </a:xfrm>
          <a:prstGeom prst="rect">
            <a:avLst/>
          </a:prstGeom>
        </p:spPr>
        <p:txBody>
          <a:bodyPr anchor="ctr"/>
          <a:lstStyle/>
          <a:p>
            <a:pPr fontAlgn="auto">
              <a:spcAft>
                <a:spcPts val="0"/>
              </a:spcAft>
              <a:defRPr/>
            </a:pPr>
            <a:r>
              <a:rPr lang="en-US" sz="2000" dirty="0">
                <a:solidFill>
                  <a:srgbClr val="0670B4"/>
                </a:solidFill>
                <a:latin typeface="Arsenale White att" pitchFamily="50" charset="0"/>
                <a:ea typeface="+mj-ea"/>
                <a:cs typeface="+mj-cs"/>
              </a:rPr>
              <a:t> </a:t>
            </a:r>
            <a:endParaRPr lang="en-US" sz="2000" dirty="0">
              <a:solidFill>
                <a:srgbClr val="0670B4"/>
              </a:solidFill>
              <a:latin typeface="Arsenale White att" pitchFamily="50" charset="0"/>
              <a:ea typeface="+mj-ea"/>
              <a:cs typeface="+mj-cs"/>
            </a:endParaRPr>
          </a:p>
        </p:txBody>
      </p:sp>
      <p:pic>
        <p:nvPicPr>
          <p:cNvPr id="30728" name="Picture 21" descr="to_white.png"/>
          <p:cNvPicPr>
            <a:picLocks noChangeAspect="1"/>
          </p:cNvPicPr>
          <p:nvPr/>
        </p:nvPicPr>
        <p:blipFill>
          <a:blip r:embed="rId4">
            <a:lum contrast="40000"/>
          </a:blip>
          <a:srcRect/>
          <a:stretch>
            <a:fillRect/>
          </a:stretch>
        </p:blipFill>
        <p:spPr bwMode="auto">
          <a:xfrm>
            <a:off x="2286000" y="485775"/>
            <a:ext cx="1822450" cy="1273175"/>
          </a:xfrm>
          <a:prstGeom prst="rect">
            <a:avLst/>
          </a:prstGeom>
          <a:noFill/>
          <a:ln w="9525">
            <a:noFill/>
            <a:miter lim="800000"/>
            <a:headEnd/>
            <a:tailEnd/>
          </a:ln>
        </p:spPr>
      </p:pic>
      <p:pic>
        <p:nvPicPr>
          <p:cNvPr id="30729" name="Picture 24" descr="Investing_blue.png"/>
          <p:cNvPicPr>
            <a:picLocks noChangeAspect="1"/>
          </p:cNvPicPr>
          <p:nvPr/>
        </p:nvPicPr>
        <p:blipFill>
          <a:blip r:embed="rId5"/>
          <a:srcRect/>
          <a:stretch>
            <a:fillRect/>
          </a:stretch>
        </p:blipFill>
        <p:spPr bwMode="auto">
          <a:xfrm>
            <a:off x="295275" y="4695825"/>
            <a:ext cx="1311275" cy="457200"/>
          </a:xfrm>
          <a:prstGeom prst="rect">
            <a:avLst/>
          </a:prstGeom>
          <a:noFill/>
          <a:ln w="9525">
            <a:noFill/>
            <a:miter lim="800000"/>
            <a:headEnd/>
            <a:tailEnd/>
          </a:ln>
        </p:spPr>
      </p:pic>
      <p:sp>
        <p:nvSpPr>
          <p:cNvPr id="35" name="Title 1"/>
          <p:cNvSpPr txBox="1">
            <a:spLocks/>
          </p:cNvSpPr>
          <p:nvPr/>
        </p:nvSpPr>
        <p:spPr>
          <a:xfrm>
            <a:off x="1485900" y="4525963"/>
            <a:ext cx="895350" cy="741362"/>
          </a:xfrm>
          <a:prstGeom prst="rect">
            <a:avLst/>
          </a:prstGeom>
        </p:spPr>
        <p:txBody>
          <a:bodyPr anchor="ctr"/>
          <a:lstStyle/>
          <a:p>
            <a:pPr fontAlgn="auto">
              <a:spcAft>
                <a:spcPts val="0"/>
              </a:spcAft>
              <a:defRPr/>
            </a:pPr>
            <a:r>
              <a:rPr lang="en-US" sz="1400" dirty="0">
                <a:solidFill>
                  <a:srgbClr val="0670B4"/>
                </a:solidFill>
                <a:ea typeface="+mj-ea"/>
                <a:cs typeface="+mj-cs"/>
              </a:rPr>
              <a:t>locally</a:t>
            </a:r>
            <a:endParaRPr lang="en-US" sz="1400" dirty="0">
              <a:solidFill>
                <a:srgbClr val="0670B4"/>
              </a:solidFill>
              <a:latin typeface="Arsenale White att" pitchFamily="50" charset="0"/>
              <a:ea typeface="+mj-ea"/>
              <a:cs typeface="+mj-cs"/>
            </a:endParaRPr>
          </a:p>
        </p:txBody>
      </p:sp>
      <p:sp>
        <p:nvSpPr>
          <p:cNvPr id="36" name="Title 1"/>
          <p:cNvSpPr txBox="1">
            <a:spLocks/>
          </p:cNvSpPr>
          <p:nvPr/>
        </p:nvSpPr>
        <p:spPr>
          <a:xfrm>
            <a:off x="4402138" y="4419600"/>
            <a:ext cx="817562" cy="914400"/>
          </a:xfrm>
          <a:prstGeom prst="rect">
            <a:avLst/>
          </a:prstGeom>
        </p:spPr>
        <p:txBody>
          <a:bodyPr anchor="ctr"/>
          <a:lstStyle/>
          <a:p>
            <a:pPr fontAlgn="auto">
              <a:spcAft>
                <a:spcPts val="0"/>
              </a:spcAft>
              <a:defRPr/>
            </a:pPr>
            <a:r>
              <a:rPr lang="en-US" sz="1400" dirty="0">
                <a:solidFill>
                  <a:srgbClr val="FF7300"/>
                </a:solidFill>
                <a:ea typeface="+mj-ea"/>
                <a:cs typeface="+mj-cs"/>
              </a:rPr>
              <a:t>people</a:t>
            </a:r>
            <a:endParaRPr lang="en-US" sz="1400" dirty="0">
              <a:solidFill>
                <a:srgbClr val="FF7300"/>
              </a:solidFill>
              <a:latin typeface="Arsenale White att" pitchFamily="50" charset="0"/>
              <a:ea typeface="+mj-ea"/>
              <a:cs typeface="+mj-cs"/>
            </a:endParaRPr>
          </a:p>
        </p:txBody>
      </p:sp>
      <p:pic>
        <p:nvPicPr>
          <p:cNvPr id="30732" name="Picture 37" descr="Connecting_orange.png"/>
          <p:cNvPicPr>
            <a:picLocks noChangeAspect="1"/>
          </p:cNvPicPr>
          <p:nvPr/>
        </p:nvPicPr>
        <p:blipFill>
          <a:blip r:embed="rId6"/>
          <a:srcRect/>
          <a:stretch>
            <a:fillRect/>
          </a:stretch>
        </p:blipFill>
        <p:spPr bwMode="auto">
          <a:xfrm>
            <a:off x="2762250" y="4683125"/>
            <a:ext cx="1785938" cy="457200"/>
          </a:xfrm>
          <a:prstGeom prst="rect">
            <a:avLst/>
          </a:prstGeom>
          <a:noFill/>
          <a:ln w="9525">
            <a:noFill/>
            <a:miter lim="800000"/>
            <a:headEnd/>
            <a:tailEnd/>
          </a:ln>
        </p:spPr>
      </p:pic>
      <p:sp>
        <p:nvSpPr>
          <p:cNvPr id="40" name="Rectangle 39"/>
          <p:cNvSpPr/>
          <p:nvPr/>
        </p:nvSpPr>
        <p:spPr>
          <a:xfrm>
            <a:off x="6737350" y="4768850"/>
            <a:ext cx="1941513" cy="307975"/>
          </a:xfrm>
          <a:prstGeom prst="rect">
            <a:avLst/>
          </a:prstGeom>
        </p:spPr>
        <p:txBody>
          <a:bodyPr wrap="none">
            <a:spAutoFit/>
          </a:bodyPr>
          <a:lstStyle/>
          <a:p>
            <a:pPr algn="ctr" eaLnBrk="0" hangingPunct="0">
              <a:defRPr/>
            </a:pPr>
            <a:r>
              <a:rPr lang="en-US" sz="1400" dirty="0">
                <a:solidFill>
                  <a:srgbClr val="FA00A1"/>
                </a:solidFill>
                <a:latin typeface="+mj-lt"/>
                <a:ea typeface="Arial" pitchFamily="-111" charset="-52"/>
                <a:cs typeface="Arial" pitchFamily="-111" charset="-52"/>
              </a:rPr>
              <a:t>exponential change</a:t>
            </a:r>
            <a:endParaRPr lang="en-US" sz="1400" dirty="0">
              <a:solidFill>
                <a:srgbClr val="FA00A1"/>
              </a:solidFill>
              <a:latin typeface="Arsenale White att" pitchFamily="50" charset="0"/>
              <a:ea typeface="Arial" pitchFamily="-111" charset="-52"/>
              <a:cs typeface="Arial" pitchFamily="-111" charset="-52"/>
            </a:endParaRPr>
          </a:p>
        </p:txBody>
      </p:sp>
      <p:pic>
        <p:nvPicPr>
          <p:cNvPr id="30734" name="Picture 20" descr="seeking_pink.png"/>
          <p:cNvPicPr>
            <a:picLocks noChangeAspect="1"/>
          </p:cNvPicPr>
          <p:nvPr/>
        </p:nvPicPr>
        <p:blipFill>
          <a:blip r:embed="rId7"/>
          <a:srcRect/>
          <a:stretch>
            <a:fillRect/>
          </a:stretch>
        </p:blipFill>
        <p:spPr bwMode="auto">
          <a:xfrm>
            <a:off x="5876925" y="4476750"/>
            <a:ext cx="8343900" cy="950913"/>
          </a:xfrm>
          <a:prstGeom prst="rect">
            <a:avLst/>
          </a:prstGeom>
          <a:noFill/>
          <a:ln w="9525">
            <a:noFill/>
            <a:miter lim="800000"/>
            <a:headEnd/>
            <a:tailEnd/>
          </a:ln>
        </p:spPr>
      </p:pic>
      <p:pic>
        <p:nvPicPr>
          <p:cNvPr id="30735" name="Picture 18" descr="driving-quote.png"/>
          <p:cNvPicPr>
            <a:picLocks noChangeAspect="1"/>
          </p:cNvPicPr>
          <p:nvPr/>
        </p:nvPicPr>
        <p:blipFill>
          <a:blip r:embed="rId8"/>
          <a:srcRect/>
          <a:stretch>
            <a:fillRect/>
          </a:stretch>
        </p:blipFill>
        <p:spPr bwMode="auto">
          <a:xfrm>
            <a:off x="1117600" y="3629025"/>
            <a:ext cx="7162800" cy="1377950"/>
          </a:xfrm>
          <a:prstGeom prst="rect">
            <a:avLst/>
          </a:prstGeom>
          <a:noFill/>
          <a:ln w="9525">
            <a:noFill/>
            <a:miter lim="800000"/>
            <a:headEnd/>
            <a:tailEnd/>
          </a:ln>
        </p:spPr>
      </p:pic>
      <p:sp>
        <p:nvSpPr>
          <p:cNvPr id="30736" name="TextBox 17"/>
          <p:cNvSpPr txBox="1">
            <a:spLocks noChangeArrowheads="1"/>
          </p:cNvSpPr>
          <p:nvPr/>
        </p:nvSpPr>
        <p:spPr bwMode="auto">
          <a:xfrm>
            <a:off x="6781800" y="6200775"/>
            <a:ext cx="1485900" cy="430213"/>
          </a:xfrm>
          <a:prstGeom prst="rect">
            <a:avLst/>
          </a:prstGeom>
          <a:noFill/>
          <a:ln w="9525">
            <a:noFill/>
            <a:miter lim="800000"/>
            <a:headEnd/>
            <a:tailEnd/>
          </a:ln>
        </p:spPr>
        <p:txBody>
          <a:bodyPr>
            <a:spAutoFit/>
          </a:bodyPr>
          <a:lstStyle/>
          <a:p>
            <a:pPr algn="ctr" eaLnBrk="0" hangingPunct="0">
              <a:spcBef>
                <a:spcPct val="50000"/>
              </a:spcBef>
            </a:pPr>
            <a:r>
              <a:rPr lang="en-US" sz="1100">
                <a:solidFill>
                  <a:srgbClr val="808080"/>
                </a:solidFill>
              </a:rPr>
              <a:t>*Included in March 19</a:t>
            </a:r>
            <a:r>
              <a:rPr lang="en-US" sz="1100" baseline="30000">
                <a:solidFill>
                  <a:srgbClr val="808080"/>
                </a:solidFill>
              </a:rPr>
              <a:t>th</a:t>
            </a:r>
            <a:r>
              <a:rPr lang="en-US" sz="1100">
                <a:solidFill>
                  <a:srgbClr val="808080"/>
                </a:solidFill>
              </a:rPr>
              <a:t> Launch</a:t>
            </a:r>
          </a:p>
        </p:txBody>
      </p:sp>
      <p:sp>
        <p:nvSpPr>
          <p:cNvPr id="30737" name="TextBox 19"/>
          <p:cNvSpPr txBox="1">
            <a:spLocks noChangeArrowheads="1"/>
          </p:cNvSpPr>
          <p:nvPr/>
        </p:nvSpPr>
        <p:spPr bwMode="auto">
          <a:xfrm>
            <a:off x="5965825" y="5132388"/>
            <a:ext cx="2759075" cy="601662"/>
          </a:xfrm>
          <a:prstGeom prst="rect">
            <a:avLst/>
          </a:prstGeom>
          <a:noFill/>
          <a:ln w="9525">
            <a:noFill/>
            <a:miter lim="800000"/>
            <a:headEnd/>
            <a:tailEnd/>
          </a:ln>
        </p:spPr>
        <p:txBody>
          <a:bodyPr>
            <a:spAutoFit/>
          </a:bodyPr>
          <a:lstStyle/>
          <a:p>
            <a:pPr marL="342900" lvl="1" indent="-228600" eaLnBrk="0" hangingPunct="0">
              <a:spcBef>
                <a:spcPts val="600"/>
              </a:spcBef>
              <a:buFont typeface="Arial" charset="0"/>
              <a:buChar char="•"/>
            </a:pPr>
            <a:r>
              <a:rPr lang="en-US" sz="1400" b="1">
                <a:solidFill>
                  <a:srgbClr val="808080"/>
                </a:solidFill>
              </a:rPr>
              <a:t>AT&amp;T Foundries*</a:t>
            </a:r>
          </a:p>
          <a:p>
            <a:pPr marL="342900" lvl="1" indent="-228600" eaLnBrk="0" hangingPunct="0">
              <a:spcBef>
                <a:spcPts val="600"/>
              </a:spcBef>
              <a:buFont typeface="Arial" charset="0"/>
              <a:buChar char="•"/>
            </a:pPr>
            <a:r>
              <a:rPr lang="en-US" sz="1400">
                <a:solidFill>
                  <a:srgbClr val="808080"/>
                </a:solidFill>
              </a:rPr>
              <a:t>National Partnerships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
          <p:cNvSpPr>
            <a:spLocks noChangeArrowheads="1"/>
          </p:cNvSpPr>
          <p:nvPr/>
        </p:nvSpPr>
        <p:spPr bwMode="auto">
          <a:xfrm>
            <a:off x="2319338" y="3902075"/>
            <a:ext cx="4486275" cy="2030413"/>
          </a:xfrm>
          <a:prstGeom prst="rect">
            <a:avLst/>
          </a:prstGeom>
          <a:noFill/>
          <a:ln w="9525">
            <a:noFill/>
            <a:miter lim="800000"/>
            <a:headEnd/>
            <a:tailEnd/>
          </a:ln>
        </p:spPr>
        <p:txBody>
          <a:bodyPr>
            <a:spAutoFit/>
          </a:bodyPr>
          <a:lstStyle/>
          <a:p>
            <a:pPr lvl="1" eaLnBrk="0" hangingPunct="0">
              <a:spcBef>
                <a:spcPct val="50000"/>
              </a:spcBef>
            </a:pPr>
            <a:r>
              <a:rPr lang="en-US" sz="1800">
                <a:solidFill>
                  <a:srgbClr val="808080"/>
                </a:solidFill>
              </a:rPr>
              <a:t>We will deepen our financial commitment to local organizations that deliver results, especially those that embrace social innovation or focus on STEM disciplines for students in at-risk communities. </a:t>
            </a:r>
          </a:p>
        </p:txBody>
      </p:sp>
      <p:sp>
        <p:nvSpPr>
          <p:cNvPr id="12" name="Title 1"/>
          <p:cNvSpPr txBox="1">
            <a:spLocks/>
          </p:cNvSpPr>
          <p:nvPr/>
        </p:nvSpPr>
        <p:spPr>
          <a:xfrm>
            <a:off x="2771775" y="3254375"/>
            <a:ext cx="3295650" cy="936625"/>
          </a:xfrm>
          <a:prstGeom prst="rect">
            <a:avLst/>
          </a:prstGeom>
        </p:spPr>
        <p:txBody>
          <a:bodyPr anchor="ctr"/>
          <a:lstStyle/>
          <a:p>
            <a:pPr fontAlgn="auto">
              <a:spcAft>
                <a:spcPts val="0"/>
              </a:spcAft>
              <a:defRPr/>
            </a:pPr>
            <a:r>
              <a:rPr lang="en-US" sz="2000" dirty="0">
                <a:solidFill>
                  <a:srgbClr val="0670B4"/>
                </a:solidFill>
                <a:ea typeface="+mj-ea"/>
                <a:cs typeface="+mj-cs"/>
              </a:rPr>
              <a:t>Local RFP</a:t>
            </a:r>
            <a:endParaRPr lang="en-US" sz="2000" dirty="0">
              <a:solidFill>
                <a:srgbClr val="0670B4"/>
              </a:solidFill>
              <a:ea typeface="+mj-ea"/>
              <a:cs typeface="+mj-cs"/>
            </a:endParaRPr>
          </a:p>
        </p:txBody>
      </p:sp>
      <p:pic>
        <p:nvPicPr>
          <p:cNvPr id="32771" name="Picture 13" descr="Aspire PowerPoint.png"/>
          <p:cNvPicPr>
            <a:picLocks noChangeAspect="1"/>
          </p:cNvPicPr>
          <p:nvPr/>
        </p:nvPicPr>
        <p:blipFill>
          <a:blip r:embed="rId2"/>
          <a:srcRect/>
          <a:stretch>
            <a:fillRect/>
          </a:stretch>
        </p:blipFill>
        <p:spPr bwMode="auto">
          <a:xfrm>
            <a:off x="-885825" y="-942975"/>
            <a:ext cx="5881688" cy="4006850"/>
          </a:xfrm>
          <a:prstGeom prst="rect">
            <a:avLst/>
          </a:prstGeom>
          <a:noFill/>
          <a:ln w="9525">
            <a:noFill/>
            <a:miter lim="800000"/>
            <a:headEnd/>
            <a:tailEnd/>
          </a:ln>
        </p:spPr>
      </p:pic>
      <p:sp>
        <p:nvSpPr>
          <p:cNvPr id="32772" name="Slide Number Placeholder 16"/>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F65BE68C-D98F-4183-949D-9C34E69779B0}" type="slidenum">
              <a:rPr lang="en-US">
                <a:latin typeface="Verdana" pitchFamily="34" charset="0"/>
                <a:cs typeface="Arial" charset="0"/>
              </a:rPr>
              <a:pPr/>
              <a:t>9</a:t>
            </a:fld>
            <a:endParaRPr lang="en-US">
              <a:latin typeface="Verdana" pitchFamily="34" charset="0"/>
              <a:cs typeface="Arial" charset="0"/>
            </a:endParaRPr>
          </a:p>
        </p:txBody>
      </p:sp>
      <p:sp>
        <p:nvSpPr>
          <p:cNvPr id="18" name="Title 1"/>
          <p:cNvSpPr txBox="1">
            <a:spLocks/>
          </p:cNvSpPr>
          <p:nvPr/>
        </p:nvSpPr>
        <p:spPr>
          <a:xfrm>
            <a:off x="971550" y="1382713"/>
            <a:ext cx="3743325" cy="741362"/>
          </a:xfrm>
          <a:prstGeom prst="rect">
            <a:avLst/>
          </a:prstGeom>
        </p:spPr>
        <p:txBody>
          <a:bodyPr anchor="ctr"/>
          <a:lstStyle/>
          <a:p>
            <a:pPr algn="ctr" fontAlgn="auto">
              <a:spcAft>
                <a:spcPts val="0"/>
              </a:spcAft>
              <a:defRPr/>
            </a:pPr>
            <a:r>
              <a:rPr lang="en-US" sz="3200" dirty="0">
                <a:solidFill>
                  <a:schemeClr val="bg2"/>
                </a:solidFill>
                <a:ea typeface="+mj-ea"/>
                <a:cs typeface="+mj-cs"/>
              </a:rPr>
              <a:t>locally</a:t>
            </a:r>
            <a:endParaRPr lang="en-US" sz="3200" dirty="0">
              <a:solidFill>
                <a:schemeClr val="bg2"/>
              </a:solidFill>
              <a:latin typeface="Arsenale White att" pitchFamily="50" charset="0"/>
              <a:ea typeface="+mj-ea"/>
              <a:cs typeface="+mj-cs"/>
            </a:endParaRPr>
          </a:p>
        </p:txBody>
      </p:sp>
      <p:pic>
        <p:nvPicPr>
          <p:cNvPr id="8" name="Picture 7" descr="Investing_blue.png"/>
          <p:cNvPicPr>
            <a:picLocks noChangeAspect="1"/>
          </p:cNvPicPr>
          <p:nvPr/>
        </p:nvPicPr>
        <p:blipFill>
          <a:blip r:embed="rId3">
            <a:duotone>
              <a:schemeClr val="bg2">
                <a:shade val="45000"/>
                <a:satMod val="135000"/>
              </a:schemeClr>
              <a:prstClr val="white"/>
            </a:duotone>
            <a:lum contrast="40000"/>
          </a:blip>
          <a:stretch>
            <a:fillRect/>
          </a:stretch>
        </p:blipFill>
        <p:spPr>
          <a:xfrm>
            <a:off x="382772" y="396949"/>
            <a:ext cx="3017760" cy="10526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tt_expressive">
  <a:themeElements>
    <a:clrScheme name="Custom 2">
      <a:dk1>
        <a:srgbClr val="FF7200"/>
      </a:dk1>
      <a:lt1>
        <a:srgbClr val="FFFFFF"/>
      </a:lt1>
      <a:dk2>
        <a:srgbClr val="067AB4"/>
      </a:dk2>
      <a:lt2>
        <a:srgbClr val="FFFFFF"/>
      </a:lt2>
      <a:accent1>
        <a:srgbClr val="484848"/>
      </a:accent1>
      <a:accent2>
        <a:srgbClr val="C4D82D"/>
      </a:accent2>
      <a:accent3>
        <a:srgbClr val="6EBB1F"/>
      </a:accent3>
      <a:accent4>
        <a:srgbClr val="7CC6FF"/>
      </a:accent4>
      <a:accent5>
        <a:srgbClr val="FCB314"/>
      </a:accent5>
      <a:accent6>
        <a:srgbClr val="B30A3C"/>
      </a:accent6>
      <a:hlink>
        <a:srgbClr val="0C2577"/>
      </a:hlink>
      <a:folHlink>
        <a:srgbClr val="81017E"/>
      </a:folHlink>
    </a:clrScheme>
    <a:fontScheme name="att_opt2_orng_0731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lnDef>
  </a:objectDefaults>
  <a:extraClrSchemeLst>
    <a:extraClrScheme>
      <a:clrScheme name="att_opt2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att_expressive</Template>
  <TotalTime>4255</TotalTime>
  <Words>1256</Words>
  <Application>Microsoft Office PowerPoint</Application>
  <PresentationFormat>On-screen Show (4:3)</PresentationFormat>
  <Paragraphs>204</Paragraphs>
  <Slides>16</Slides>
  <Notes>15</Notes>
  <HiddenSlides>0</HiddenSlides>
  <MMClips>0</MMClips>
  <ScaleCrop>false</ScaleCrop>
  <HeadingPairs>
    <vt:vector size="6" baseType="variant">
      <vt:variant>
        <vt:lpstr>Fonts Used</vt:lpstr>
      </vt:variant>
      <vt:variant>
        <vt:i4>8</vt:i4>
      </vt:variant>
      <vt:variant>
        <vt:lpstr>Design Template</vt:lpstr>
      </vt:variant>
      <vt:variant>
        <vt:i4>13</vt:i4>
      </vt:variant>
      <vt:variant>
        <vt:lpstr>Slide Titles</vt:lpstr>
      </vt:variant>
      <vt:variant>
        <vt:i4>16</vt:i4>
      </vt:variant>
    </vt:vector>
  </HeadingPairs>
  <TitlesOfParts>
    <vt:vector size="37" baseType="lpstr">
      <vt:lpstr>Verdana</vt:lpstr>
      <vt:lpstr>Arial</vt:lpstr>
      <vt:lpstr>ＭＳ Ｐゴシック</vt:lpstr>
      <vt:lpstr>IB Wb Regular</vt:lpstr>
      <vt:lpstr>Apex ATT Bold</vt:lpstr>
      <vt:lpstr>Wingdings</vt:lpstr>
      <vt:lpstr>French Script MT</vt:lpstr>
      <vt:lpstr>Arsenale White att</vt:lpstr>
      <vt:lpstr>att_expressive</vt:lpstr>
      <vt:lpstr>att_expressive</vt:lpstr>
      <vt:lpstr>att_expressive</vt:lpstr>
      <vt:lpstr>att_expressive</vt:lpstr>
      <vt:lpstr>att_expressive</vt:lpstr>
      <vt:lpstr>att_expressive</vt:lpstr>
      <vt:lpstr>att_expressive</vt:lpstr>
      <vt:lpstr>att_expressive</vt:lpstr>
      <vt:lpstr>att_expressive</vt:lpstr>
      <vt:lpstr>att_expressive</vt:lpstr>
      <vt:lpstr>att_expressive</vt:lpstr>
      <vt:lpstr>att_expressive</vt:lpstr>
      <vt:lpstr>att_expressive</vt:lpstr>
      <vt:lpstr>AT&amp;T High School Success  Leading to College and  Career Readiness</vt:lpstr>
      <vt:lpstr>Slide 2</vt:lpstr>
      <vt:lpstr>Slide 3</vt:lpstr>
      <vt:lpstr>Slide 4</vt:lpstr>
      <vt:lpstr>Aspire 2008 – 2012 |</vt:lpstr>
      <vt:lpstr>Slide 6</vt:lpstr>
      <vt:lpstr>Slide 7</vt:lpstr>
      <vt:lpstr>Slide 8</vt:lpstr>
      <vt:lpstr>Slide 9</vt:lpstr>
      <vt:lpstr>Aspire High School Success (HSS) Local Impact Program Overview </vt:lpstr>
      <vt:lpstr>Project Emphasis </vt:lpstr>
      <vt:lpstr>Types of Funding Available</vt:lpstr>
      <vt:lpstr>Eligible Organizations</vt:lpstr>
      <vt:lpstr>Slide 14</vt:lpstr>
      <vt:lpstr>Slide 15</vt:lpstr>
      <vt:lpstr>External</vt:lpstr>
    </vt:vector>
  </TitlesOfParts>
  <Company>Fleishman Hillard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this slide before using this template</dc:title>
  <dc:creator>stikan</dc:creator>
  <cp:lastModifiedBy>Barbara.Kreisman</cp:lastModifiedBy>
  <cp:revision>393</cp:revision>
  <dcterms:created xsi:type="dcterms:W3CDTF">2012-02-10T17:06:25Z</dcterms:created>
  <dcterms:modified xsi:type="dcterms:W3CDTF">2012-03-14T14:15:59Z</dcterms:modified>
</cp:coreProperties>
</file>